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90" r:id="rId13"/>
    <p:sldId id="286" r:id="rId14"/>
    <p:sldId id="285" r:id="rId15"/>
    <p:sldId id="287" r:id="rId16"/>
    <p:sldId id="288" r:id="rId17"/>
    <p:sldId id="289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677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72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00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70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4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21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19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55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8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70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3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CF4D5-12D5-49B8-B34E-FD37BD93BF7E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36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423" y="0"/>
            <a:ext cx="12233423" cy="68580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643306" y="776842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53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64160" y="660400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BUGÜN NELER ÖĞRENDİK?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18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64160" y="660400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ÖNERİLEN HAFTALIK ÇALIŞMALAR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634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64160" y="660400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 VE ÖNERİLER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62739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109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64160" y="660400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BİR SONRAKİ DERS HAKKINDA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681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64160" y="660400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194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321733" y="1536174"/>
            <a:ext cx="113182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dk1"/>
              </a:buClr>
              <a:buSzPts val="2400"/>
            </a:pPr>
            <a:endParaRPr lang="tr-TR" sz="2400" dirty="0" smtClean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buClr>
                <a:schemeClr val="dk1"/>
              </a:buClr>
              <a:buSzPts val="2400"/>
            </a:pPr>
            <a:endParaRPr lang="tr-TR" sz="240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buClr>
                <a:schemeClr val="dk1"/>
              </a:buClr>
              <a:buSzPts val="2400"/>
            </a:pPr>
            <a: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Dersine ait sunumlar </a:t>
            </a:r>
            <a: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özel olduğu için burada yer alan  metin ve görsellerin, </a:t>
            </a:r>
            <a:b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dersin öğretim üyesinden </a:t>
            </a:r>
            <a:b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izin alınmaksızın sosyal medya ya da farklı alanlarda kullanılması</a:t>
            </a:r>
            <a: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b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400" b="1" i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6698 Sayılı Kanun </a:t>
            </a:r>
            <a: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ile güvence altına alınan kişisel verilerin ve özel hayatın korunmasına yönelik düzenlemelere aykırıdır.</a:t>
            </a:r>
            <a:b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tr-TR" sz="24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721683" y="141116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912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pic>
        <p:nvPicPr>
          <p:cNvPr id="4" name="Google Shape;344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3">
            <a:alphaModFix/>
          </a:blip>
          <a:srcRect l="16533"/>
          <a:stretch/>
        </p:blipFill>
        <p:spPr>
          <a:xfrm>
            <a:off x="7783599" y="1528318"/>
            <a:ext cx="3570201" cy="46207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590203" y="2269010"/>
            <a:ext cx="6939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dk1"/>
              </a:buClr>
              <a:buSzPts val="2400"/>
            </a:pPr>
            <a:endParaRPr lang="tr-TR" sz="2400" dirty="0" smtClean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buClr>
                <a:schemeClr val="dk1"/>
              </a:buClr>
              <a:buSzPts val="2400"/>
            </a:pPr>
            <a:endParaRPr lang="tr-TR" sz="240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>
              <a:buClr>
                <a:srgbClr val="000000"/>
              </a:buClr>
              <a:buSzPts val="2400"/>
            </a:pPr>
            <a:r>
              <a:rPr lang="tr-TR" sz="2400" i="1" u="sng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sz="2400" i="1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 hafta için farklı olarak </a:t>
            </a:r>
            <a:r>
              <a:rPr lang="tr-TR" sz="2400" i="1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ATATÜRK’ten</a:t>
            </a:r>
            <a:r>
              <a:rPr lang="tr-TR" sz="2400" i="1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bir deyiş eklenebilir.</a:t>
            </a:r>
            <a:endParaRPr lang="tr-TR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378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1953492" y="2286000"/>
            <a:ext cx="8794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KATILIMINIZ İÇİN TEŞEKKÜRLER…</a:t>
            </a:r>
            <a:endParaRPr lang="tr-TR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748357" y="80156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369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52280" cy="6828997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561304" y="1225023"/>
            <a:ext cx="99364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Bölümün Adı			: 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Kodu ve Adı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Haftası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Günü ve Saati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Kredi/AKTS Bilgileri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Sınav Şekli/ Not Dağılımı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</a:t>
            </a:r>
            <a:r>
              <a:rPr lang="tr-TR" sz="2400" b="1" dirty="0" err="1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E-posta ve Telefon		:</a:t>
            </a:r>
          </a:p>
          <a:p>
            <a:r>
              <a:rPr lang="tr-TR" sz="2400" b="1" dirty="0" err="1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 Odası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Danışmanlık Bilgileri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GBS Linki	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ALMS Linki	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AVESİS Linki		: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10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54000" y="680954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HAFTALIK DERS KONULARI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0041" y="1435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5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54000" y="690293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HAFTALIK ÖĞRENİM KAZANIMLARI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740532" y="23689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88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54000" y="672109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ÖNCEKİ DERS HAKKINDA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739101" y="88864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499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pic>
        <p:nvPicPr>
          <p:cNvPr id="4" name="Google Shape;163;g2ea15ffc163_0_29"/>
          <p:cNvPicPr preferRelativeResize="0"/>
          <p:nvPr/>
        </p:nvPicPr>
        <p:blipFill rotWithShape="1">
          <a:blip r:embed="rId3">
            <a:alphaModFix/>
          </a:blip>
          <a:srcRect l="26333" t="23998" r="20703" b="21593"/>
          <a:stretch/>
        </p:blipFill>
        <p:spPr>
          <a:xfrm>
            <a:off x="641089" y="2733929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62;g2ea15ffc163_0_29"/>
          <p:cNvSpPr txBox="1"/>
          <p:nvPr/>
        </p:nvSpPr>
        <p:spPr>
          <a:xfrm>
            <a:off x="2372980" y="2733929"/>
            <a:ext cx="5856900" cy="3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09.00-09.50/ 1. DERS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10.00-10.50/ 2. DERS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11.00-11.50/ 3. DERS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12.00-12.50/ 4. DERS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254000" y="688167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AKIŞ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21563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99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3840186" y="674467"/>
            <a:ext cx="490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BAŞLIK EKLEYİNİZ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75;g2ea15ffc163_0_48"/>
          <p:cNvSpPr txBox="1">
            <a:spLocks/>
          </p:cNvSpPr>
          <p:nvPr/>
        </p:nvSpPr>
        <p:spPr>
          <a:xfrm>
            <a:off x="838200" y="1825625"/>
            <a:ext cx="44005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</a:pPr>
            <a:r>
              <a:rPr lang="tr-TR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NOT:</a:t>
            </a:r>
            <a:r>
              <a:rPr lang="tr-TR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Bu kısımda öğretim elemanı, </a:t>
            </a:r>
            <a:r>
              <a:rPr lang="tr-TR" sz="2400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dersin derinliği/genişliği öğretim yöntem ve teknikleri konusunda</a:t>
            </a:r>
            <a:r>
              <a:rPr lang="tr-TR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serbesttir.</a:t>
            </a:r>
          </a:p>
          <a:p>
            <a:pPr marL="0" indent="0" algn="just">
              <a:spcBef>
                <a:spcPts val="0"/>
              </a:spcBef>
              <a:buClr>
                <a:schemeClr val="dk1"/>
              </a:buClr>
              <a:buSzPts val="2400"/>
              <a:buFont typeface="Arial" panose="020B0604020202020204" pitchFamily="34" charset="0"/>
              <a:buNone/>
            </a:pPr>
            <a:r>
              <a:rPr lang="tr-TR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Öğretim elemanının </a:t>
            </a:r>
            <a:r>
              <a:rPr lang="tr-TR" sz="2400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kaç slaytta ders işleyeceği kararı kendisine aittir.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5448300" y="182562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Clr>
                <a:schemeClr val="dk1"/>
              </a:buClr>
              <a:buSzPts val="2400"/>
            </a:pPr>
            <a:r>
              <a:rPr lang="tr-TR" sz="2400" dirty="0">
                <a:latin typeface="Times New Roman"/>
                <a:ea typeface="Times New Roman"/>
                <a:cs typeface="Times New Roman"/>
                <a:sym typeface="Times New Roman"/>
              </a:rPr>
              <a:t>Örneğin; </a:t>
            </a:r>
            <a:r>
              <a:rPr lang="tr-TR" sz="2400" u="sng" dirty="0">
                <a:latin typeface="Times New Roman"/>
                <a:ea typeface="Times New Roman"/>
                <a:cs typeface="Times New Roman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400" dirty="0">
                <a:latin typeface="Times New Roman"/>
                <a:ea typeface="Times New Roman"/>
                <a:cs typeface="Times New Roman"/>
                <a:sym typeface="Times New Roman"/>
              </a:rPr>
              <a:t> anlatılabilir.</a:t>
            </a:r>
          </a:p>
          <a:p>
            <a:pPr algn="ctr">
              <a:buClr>
                <a:schemeClr val="dk1"/>
              </a:buClr>
              <a:buSzPts val="2400"/>
            </a:pPr>
            <a:endParaRPr lang="tr-TR" sz="24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730392" y="147671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08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Google Shape;175;g2ea15ffc163_0_48"/>
          <p:cNvSpPr txBox="1">
            <a:spLocks/>
          </p:cNvSpPr>
          <p:nvPr/>
        </p:nvSpPr>
        <p:spPr>
          <a:xfrm>
            <a:off x="5200649" y="1438900"/>
            <a:ext cx="60674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</a:pPr>
            <a:r>
              <a:rPr lang="tr-TR" sz="2400" b="1" smtClean="0">
                <a:latin typeface="Times New Roman"/>
                <a:ea typeface="Times New Roman"/>
                <a:cs typeface="Times New Roman"/>
                <a:sym typeface="Times New Roman"/>
              </a:rPr>
              <a:t>NOT:</a:t>
            </a:r>
            <a:r>
              <a:rPr lang="tr-TR" sz="2400" smtClean="0">
                <a:latin typeface="Times New Roman"/>
                <a:ea typeface="Times New Roman"/>
                <a:cs typeface="Times New Roman"/>
                <a:sym typeface="Times New Roman"/>
              </a:rPr>
              <a:t> Bu kısımda öğretim elemanı, </a:t>
            </a:r>
            <a:r>
              <a:rPr lang="tr-TR" sz="2400" u="sng" smtClean="0">
                <a:latin typeface="Times New Roman"/>
                <a:ea typeface="Times New Roman"/>
                <a:cs typeface="Times New Roman"/>
                <a:sym typeface="Times New Roman"/>
              </a:rPr>
              <a:t>dersin derinliği/genişliği öğretim yöntem ve teknikleri konusunda</a:t>
            </a:r>
            <a:r>
              <a:rPr lang="tr-TR" sz="2400" smtClean="0">
                <a:latin typeface="Times New Roman"/>
                <a:ea typeface="Times New Roman"/>
                <a:cs typeface="Times New Roman"/>
                <a:sym typeface="Times New Roman"/>
              </a:rPr>
              <a:t> serbesttir.</a:t>
            </a:r>
          </a:p>
          <a:p>
            <a:pPr marL="0" indent="0" algn="just">
              <a:spcBef>
                <a:spcPts val="0"/>
              </a:spcBef>
              <a:buClr>
                <a:schemeClr val="dk1"/>
              </a:buClr>
              <a:buSzPts val="2400"/>
              <a:buFont typeface="Arial" panose="020B0604020202020204" pitchFamily="34" charset="0"/>
              <a:buNone/>
            </a:pPr>
            <a:r>
              <a:rPr lang="tr-TR" sz="2400" smtClean="0">
                <a:latin typeface="Times New Roman"/>
                <a:ea typeface="Times New Roman"/>
                <a:cs typeface="Times New Roman"/>
                <a:sym typeface="Times New Roman"/>
              </a:rPr>
              <a:t>Öğretim elemanının </a:t>
            </a:r>
            <a:r>
              <a:rPr lang="tr-TR" sz="2400" u="sng" smtClean="0">
                <a:latin typeface="Times New Roman"/>
                <a:ea typeface="Times New Roman"/>
                <a:cs typeface="Times New Roman"/>
                <a:sym typeface="Times New Roman"/>
              </a:rPr>
              <a:t>kaç slaytta ders işleyeceği kararı kendisine aittir. </a:t>
            </a:r>
          </a:p>
          <a:p>
            <a:pPr marL="0" indent="0" algn="just">
              <a:spcBef>
                <a:spcPts val="0"/>
              </a:spcBef>
              <a:buClr>
                <a:schemeClr val="dk1"/>
              </a:buClr>
              <a:buSzPts val="2400"/>
              <a:buFont typeface="Arial" panose="020B0604020202020204" pitchFamily="34" charset="0"/>
              <a:buNone/>
            </a:pPr>
            <a:r>
              <a:rPr lang="tr-TR" sz="2400" smtClean="0">
                <a:latin typeface="Times New Roman"/>
                <a:ea typeface="Times New Roman"/>
                <a:cs typeface="Times New Roman"/>
                <a:sym typeface="Times New Roman"/>
              </a:rPr>
              <a:t>Örneğin; </a:t>
            </a:r>
            <a:r>
              <a:rPr lang="tr-TR" sz="2400" u="sng" smtClean="0">
                <a:latin typeface="Times New Roman"/>
                <a:ea typeface="Times New Roman"/>
                <a:cs typeface="Times New Roman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400" smtClean="0">
                <a:latin typeface="Times New Roman"/>
                <a:ea typeface="Times New Roman"/>
                <a:cs typeface="Times New Roman"/>
                <a:sym typeface="Times New Roman"/>
              </a:rPr>
              <a:t> anlatılabilir.</a:t>
            </a:r>
          </a:p>
          <a:p>
            <a:pPr marL="0" indent="0" algn="ctr">
              <a:spcBef>
                <a:spcPts val="0"/>
              </a:spcBef>
              <a:buClr>
                <a:schemeClr val="dk1"/>
              </a:buClr>
              <a:buSzPts val="2400"/>
              <a:buFont typeface="Arial" panose="020B0604020202020204" pitchFamily="34" charset="0"/>
              <a:buNone/>
            </a:pPr>
            <a:endParaRPr lang="tr-TR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731824" y="52038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840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005840" y="1878676"/>
            <a:ext cx="81381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Sabit Logo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slaytlardan çoğaltarak ilerlerseniz logonun boyutu sabit kalacaktır</a:t>
            </a:r>
            <a:r>
              <a:rPr lang="tr-TR" dirty="0"/>
              <a:t>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739100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36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173</Words>
  <Application>Microsoft Office PowerPoint</Application>
  <PresentationFormat>Geniş ekran</PresentationFormat>
  <Paragraphs>44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ounsever</dc:creator>
  <cp:lastModifiedBy>ounsever</cp:lastModifiedBy>
  <cp:revision>5</cp:revision>
  <dcterms:created xsi:type="dcterms:W3CDTF">2025-01-08T13:22:59Z</dcterms:created>
  <dcterms:modified xsi:type="dcterms:W3CDTF">2025-09-08T09:45:36Z</dcterms:modified>
</cp:coreProperties>
</file>