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B41CD-579C-40B1-AB8C-9026A0CE0D31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7BA6-27E3-43C7-BBC8-9D30D673F8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5050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B41CD-579C-40B1-AB8C-9026A0CE0D31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7BA6-27E3-43C7-BBC8-9D30D673F8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819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B41CD-579C-40B1-AB8C-9026A0CE0D31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7BA6-27E3-43C7-BBC8-9D30D673F8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5775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B41CD-579C-40B1-AB8C-9026A0CE0D31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7BA6-27E3-43C7-BBC8-9D30D673F8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6291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B41CD-579C-40B1-AB8C-9026A0CE0D31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7BA6-27E3-43C7-BBC8-9D30D673F8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4497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B41CD-579C-40B1-AB8C-9026A0CE0D31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7BA6-27E3-43C7-BBC8-9D30D673F8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3280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B41CD-579C-40B1-AB8C-9026A0CE0D31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7BA6-27E3-43C7-BBC8-9D30D673F8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9518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B41CD-579C-40B1-AB8C-9026A0CE0D31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7BA6-27E3-43C7-BBC8-9D30D673F8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081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B41CD-579C-40B1-AB8C-9026A0CE0D31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7BA6-27E3-43C7-BBC8-9D30D673F8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7206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B41CD-579C-40B1-AB8C-9026A0CE0D31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7BA6-27E3-43C7-BBC8-9D30D673F8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275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B41CD-579C-40B1-AB8C-9026A0CE0D31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7BA6-27E3-43C7-BBC8-9D30D673F8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4445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B41CD-579C-40B1-AB8C-9026A0CE0D31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E7BA6-27E3-43C7-BBC8-9D30D673F8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9059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4177" cy="6903025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3669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894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4"/>
          <p:cNvSpPr txBox="1">
            <a:spLocks/>
          </p:cNvSpPr>
          <p:nvPr/>
        </p:nvSpPr>
        <p:spPr>
          <a:xfrm>
            <a:off x="1283676" y="320675"/>
            <a:ext cx="10556631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Sabit Logo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İçerik Yer Tutucusu 5"/>
          <p:cNvSpPr txBox="1">
            <a:spLocks/>
          </p:cNvSpPr>
          <p:nvPr/>
        </p:nvSpPr>
        <p:spPr>
          <a:xfrm>
            <a:off x="1283676" y="1646238"/>
            <a:ext cx="1055663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smtClean="0"/>
          </a:p>
          <a:p>
            <a:endParaRPr lang="tr-TR" smtClean="0"/>
          </a:p>
          <a:p>
            <a:r>
              <a:rPr lang="tr-TR" smtClean="0"/>
              <a:t>Bu slaytları sağ tuş&gt;&gt; slayt çoğalt ile çoğaltarak ilerlerseniz tüm logoların boyutu ve yerinin sabit kalacağı slaytları kullanabileceksiniz.</a:t>
            </a:r>
            <a:endParaRPr lang="en-US" smtClean="0"/>
          </a:p>
          <a:p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-4" y="0"/>
            <a:ext cx="1005843" cy="6858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tr-TR" sz="1100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2"/>
          <a:stretch/>
        </p:blipFill>
        <p:spPr>
          <a:xfrm>
            <a:off x="-24094" y="0"/>
            <a:ext cx="1054022" cy="1264631"/>
          </a:xfrm>
          <a:prstGeom prst="rect">
            <a:avLst/>
          </a:prstGeom>
        </p:spPr>
      </p:pic>
      <p:sp>
        <p:nvSpPr>
          <p:cNvPr id="8" name="Metin kutusu 7"/>
          <p:cNvSpPr txBox="1"/>
          <p:nvPr/>
        </p:nvSpPr>
        <p:spPr>
          <a:xfrm flipH="1">
            <a:off x="225918" y="3657986"/>
            <a:ext cx="553998" cy="314221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https://shmyo.gelisim.edu.tr     </a:t>
            </a: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https://gelisim.edu.tr </a:t>
            </a:r>
            <a:r>
              <a:rPr lang="tr-TR" sz="1200" dirty="0">
                <a:solidFill>
                  <a:schemeClr val="bg1"/>
                </a:solidFill>
              </a:rPr>
              <a:t>	</a:t>
            </a:r>
            <a:endParaRPr lang="tr-TR" sz="1200" dirty="0"/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3669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791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408024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rgbClr val="000000"/>
              </a:buClr>
              <a:buSzPts val="2400"/>
            </a:pP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BUGÜN NELER ÖĞRENDİK?</a:t>
            </a:r>
            <a:endParaRPr lang="tr-TR" sz="24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-4" y="0"/>
            <a:ext cx="1005843" cy="6858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tr-TR" sz="11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2"/>
          <a:stretch/>
        </p:blipFill>
        <p:spPr>
          <a:xfrm>
            <a:off x="-24094" y="0"/>
            <a:ext cx="1054022" cy="1264631"/>
          </a:xfrm>
          <a:prstGeom prst="rect">
            <a:avLst/>
          </a:prstGeom>
        </p:spPr>
      </p:pic>
      <p:sp>
        <p:nvSpPr>
          <p:cNvPr id="7" name="Metin kutusu 6"/>
          <p:cNvSpPr txBox="1"/>
          <p:nvPr/>
        </p:nvSpPr>
        <p:spPr>
          <a:xfrm flipH="1">
            <a:off x="225918" y="3657986"/>
            <a:ext cx="553998" cy="314221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https://shmyo.gelisim.edu.tr     </a:t>
            </a: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https://gelisim.edu.tr </a:t>
            </a:r>
            <a:r>
              <a:rPr lang="tr-TR" sz="1200" dirty="0">
                <a:solidFill>
                  <a:schemeClr val="bg1"/>
                </a:solidFill>
              </a:rPr>
              <a:t>	</a:t>
            </a:r>
            <a:endParaRPr lang="tr-TR" sz="1200" dirty="0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3669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9525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405488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rgbClr val="000000"/>
              </a:buClr>
              <a:buSzPts val="2400"/>
            </a:pP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SORU VE ÖNERİLER</a:t>
            </a:r>
            <a:endParaRPr lang="tr-TR" sz="24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-4" y="0"/>
            <a:ext cx="1005843" cy="6858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tr-TR" sz="11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2"/>
          <a:stretch/>
        </p:blipFill>
        <p:spPr>
          <a:xfrm>
            <a:off x="-24094" y="0"/>
            <a:ext cx="1054022" cy="1264631"/>
          </a:xfrm>
          <a:prstGeom prst="rect">
            <a:avLst/>
          </a:prstGeom>
        </p:spPr>
      </p:pic>
      <p:sp>
        <p:nvSpPr>
          <p:cNvPr id="7" name="Metin kutusu 6"/>
          <p:cNvSpPr txBox="1"/>
          <p:nvPr/>
        </p:nvSpPr>
        <p:spPr>
          <a:xfrm flipH="1">
            <a:off x="225918" y="3657986"/>
            <a:ext cx="553998" cy="314221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https://shmyo.gelisim.edu.tr     </a:t>
            </a: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https://gelisim.edu.tr </a:t>
            </a:r>
            <a:r>
              <a:rPr lang="tr-TR" sz="1200" dirty="0">
                <a:solidFill>
                  <a:schemeClr val="bg1"/>
                </a:solidFill>
              </a:rPr>
              <a:t>	</a:t>
            </a:r>
            <a:endParaRPr lang="tr-TR" sz="1200" dirty="0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3669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125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" y="385351"/>
            <a:ext cx="12191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rgbClr val="000000"/>
              </a:buClr>
              <a:buSzPts val="2400"/>
            </a:pP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ÖNERİLEN HAFTALIK ÇALIŞMALAR</a:t>
            </a:r>
            <a:endParaRPr lang="tr-TR" sz="24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1179022" y="1519795"/>
            <a:ext cx="10515600" cy="4351338"/>
          </a:xfrm>
        </p:spPr>
        <p:txBody>
          <a:bodyPr/>
          <a:lstStyle/>
          <a:p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-4" y="0"/>
            <a:ext cx="1005843" cy="6858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tr-TR" sz="1100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2"/>
          <a:stretch/>
        </p:blipFill>
        <p:spPr>
          <a:xfrm>
            <a:off x="-24094" y="0"/>
            <a:ext cx="1054022" cy="1264631"/>
          </a:xfrm>
          <a:prstGeom prst="rect">
            <a:avLst/>
          </a:prstGeom>
        </p:spPr>
      </p:pic>
      <p:sp>
        <p:nvSpPr>
          <p:cNvPr id="8" name="Metin kutusu 7"/>
          <p:cNvSpPr txBox="1"/>
          <p:nvPr/>
        </p:nvSpPr>
        <p:spPr>
          <a:xfrm flipH="1">
            <a:off x="225918" y="3657986"/>
            <a:ext cx="553998" cy="314221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https://shmyo.gelisim.edu.tr     </a:t>
            </a: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https://gelisim.edu.tr </a:t>
            </a:r>
            <a:r>
              <a:rPr lang="tr-TR" sz="1200" dirty="0">
                <a:solidFill>
                  <a:schemeClr val="bg1"/>
                </a:solidFill>
              </a:rPr>
              <a:t>	</a:t>
            </a:r>
            <a:endParaRPr lang="tr-TR" sz="1200" dirty="0"/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3669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7107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295191"/>
            <a:ext cx="12191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rgbClr val="000000"/>
              </a:buClr>
              <a:buSzPts val="2400"/>
            </a:pP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BİR SONRAKİ DERS HAKKINDA</a:t>
            </a:r>
            <a:endParaRPr lang="tr-TR" sz="24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-4" y="0"/>
            <a:ext cx="1005843" cy="6858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tr-TR" sz="11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2"/>
          <a:stretch/>
        </p:blipFill>
        <p:spPr>
          <a:xfrm>
            <a:off x="-24094" y="0"/>
            <a:ext cx="1054022" cy="1264631"/>
          </a:xfrm>
          <a:prstGeom prst="rect">
            <a:avLst/>
          </a:prstGeom>
        </p:spPr>
      </p:pic>
      <p:sp>
        <p:nvSpPr>
          <p:cNvPr id="7" name="Metin kutusu 6"/>
          <p:cNvSpPr txBox="1"/>
          <p:nvPr/>
        </p:nvSpPr>
        <p:spPr>
          <a:xfrm flipH="1">
            <a:off x="225918" y="3657986"/>
            <a:ext cx="553998" cy="314221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https://shmyo.gelisim.edu.tr     </a:t>
            </a: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https://gelisim.edu.tr </a:t>
            </a:r>
            <a:r>
              <a:rPr lang="tr-TR" sz="1200" dirty="0">
                <a:solidFill>
                  <a:schemeClr val="bg1"/>
                </a:solidFill>
              </a:rPr>
              <a:t>	</a:t>
            </a:r>
            <a:endParaRPr lang="tr-TR" sz="1200" dirty="0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3669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8307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1240220" y="1208690"/>
            <a:ext cx="10710042" cy="53918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smtClean="0">
              <a:solidFill>
                <a:srgbClr val="002060"/>
              </a:solidFill>
              <a:ea typeface="Times New Roman"/>
              <a:cs typeface="Times New Roman"/>
              <a:sym typeface="Times New Roman"/>
            </a:endParaRPr>
          </a:p>
          <a:p>
            <a:endParaRPr lang="tr-TR" smtClean="0">
              <a:solidFill>
                <a:srgbClr val="002060"/>
              </a:solidFill>
              <a:ea typeface="Times New Roman"/>
              <a:cs typeface="Times New Roman"/>
              <a:sym typeface="Times New Roman"/>
            </a:endParaRPr>
          </a:p>
          <a:p>
            <a:r>
              <a:rPr lang="tr-TR" smtClean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  <a:t>………….. – …………………………</a:t>
            </a:r>
            <a:br>
              <a:rPr lang="tr-TR" smtClean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</a:br>
            <a:r>
              <a:rPr lang="tr-TR" smtClean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  <a:t/>
            </a:r>
            <a:br>
              <a:rPr lang="tr-TR" smtClean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</a:br>
            <a:r>
              <a:rPr lang="tr-TR" smtClean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  <a:t>Dersine ait sunumlar özel olduğu için burada yer alan  metin ve görsellerin, </a:t>
            </a:r>
            <a:br>
              <a:rPr lang="tr-TR" smtClean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</a:br>
            <a:r>
              <a:rPr lang="tr-TR" smtClean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  <a:t>dersin öğretim üyesinden </a:t>
            </a:r>
            <a:br>
              <a:rPr lang="tr-TR" smtClean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</a:br>
            <a:r>
              <a:rPr lang="tr-TR" b="1" smtClean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  <a:t>izin alınmaksızın sosyal medya ya da farklı alanlarda kullanılması</a:t>
            </a:r>
            <a:r>
              <a:rPr lang="tr-TR" smtClean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  <a:t>, </a:t>
            </a:r>
            <a:br>
              <a:rPr lang="tr-TR" smtClean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</a:br>
            <a:r>
              <a:rPr lang="tr-TR" b="1" i="1" u="sng" smtClean="0">
                <a:solidFill>
                  <a:srgbClr val="FF0000"/>
                </a:solidFill>
                <a:ea typeface="Times New Roman"/>
                <a:cs typeface="Times New Roman"/>
                <a:sym typeface="Times New Roman"/>
              </a:rPr>
              <a:t>6698 Sayılı Kanun </a:t>
            </a:r>
            <a:r>
              <a:rPr lang="tr-TR" smtClean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  <a:t>ile güvence altına alınan kişisel verilerin ve özel hayatın korunmasına yönelik düzenlemelere aykırıdır.</a:t>
            </a:r>
            <a:br>
              <a:rPr lang="tr-TR" smtClean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</a:b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-4" y="0"/>
            <a:ext cx="1005843" cy="6858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tr-TR" sz="11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2"/>
          <a:stretch/>
        </p:blipFill>
        <p:spPr>
          <a:xfrm>
            <a:off x="-24094" y="0"/>
            <a:ext cx="1054022" cy="1264631"/>
          </a:xfrm>
          <a:prstGeom prst="rect">
            <a:avLst/>
          </a:prstGeom>
        </p:spPr>
      </p:pic>
      <p:sp>
        <p:nvSpPr>
          <p:cNvPr id="7" name="Metin kutusu 6"/>
          <p:cNvSpPr txBox="1"/>
          <p:nvPr/>
        </p:nvSpPr>
        <p:spPr>
          <a:xfrm flipH="1">
            <a:off x="225918" y="3657986"/>
            <a:ext cx="553998" cy="314221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https://shmyo.gelisim.edu.tr     </a:t>
            </a: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https://gelisim.edu.tr </a:t>
            </a:r>
            <a:r>
              <a:rPr lang="tr-TR" sz="1200" dirty="0">
                <a:solidFill>
                  <a:schemeClr val="bg1"/>
                </a:solidFill>
              </a:rPr>
              <a:t>	</a:t>
            </a:r>
            <a:endParaRPr lang="tr-TR" sz="1200" dirty="0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3669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89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-4" y="0"/>
            <a:ext cx="1005843" cy="6858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tr-TR" sz="11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2"/>
          <a:stretch/>
        </p:blipFill>
        <p:spPr>
          <a:xfrm>
            <a:off x="-24094" y="0"/>
            <a:ext cx="1054022" cy="1264631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 flipH="1">
            <a:off x="225918" y="3657986"/>
            <a:ext cx="553998" cy="314221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https://shmyo.gelisim.edu.tr     </a:t>
            </a: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https://gelisim.edu.tr </a:t>
            </a:r>
            <a:r>
              <a:rPr lang="tr-TR" sz="1200" dirty="0">
                <a:solidFill>
                  <a:schemeClr val="bg1"/>
                </a:solidFill>
              </a:rPr>
              <a:t>	</a:t>
            </a:r>
            <a:endParaRPr lang="tr-TR" sz="1200" dirty="0"/>
          </a:p>
        </p:txBody>
      </p:sp>
      <p:sp>
        <p:nvSpPr>
          <p:cNvPr id="8" name="Dikdörtgen 7"/>
          <p:cNvSpPr/>
          <p:nvPr/>
        </p:nvSpPr>
        <p:spPr>
          <a:xfrm>
            <a:off x="1" y="283101"/>
            <a:ext cx="12191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rgbClr val="000000"/>
              </a:buClr>
              <a:buSzPts val="2400"/>
            </a:pP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KAYNAKÇA</a:t>
            </a:r>
            <a:endParaRPr lang="tr-TR" sz="24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1062643" y="1686106"/>
            <a:ext cx="10515600" cy="4351338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3669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4772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1240220" y="1208690"/>
            <a:ext cx="6494080" cy="53918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2400"/>
            </a:pPr>
            <a:endParaRPr lang="tr-TR" i="1" u="sng" dirty="0" smtClean="0">
              <a:solidFill>
                <a:srgbClr val="172652"/>
              </a:solidFill>
              <a:ea typeface="Times New Roman"/>
              <a:cs typeface="Times New Roman"/>
              <a:sym typeface="Times New Roman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2400"/>
            </a:pPr>
            <a:endParaRPr lang="tr-TR" i="1" u="sng" dirty="0" smtClean="0">
              <a:solidFill>
                <a:srgbClr val="172652"/>
              </a:solidFill>
              <a:ea typeface="Times New Roman"/>
              <a:cs typeface="Times New Roman"/>
              <a:sym typeface="Times New Roman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2400"/>
            </a:pPr>
            <a:endParaRPr lang="tr-TR" i="1" u="sng" dirty="0" smtClean="0">
              <a:solidFill>
                <a:srgbClr val="172652"/>
              </a:solidFill>
              <a:ea typeface="Times New Roman"/>
              <a:cs typeface="Times New Roman"/>
              <a:sym typeface="Times New Roman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2400"/>
            </a:pPr>
            <a:endParaRPr lang="tr-TR" i="1" u="sng" dirty="0" smtClean="0">
              <a:solidFill>
                <a:srgbClr val="172652"/>
              </a:solidFill>
              <a:ea typeface="Times New Roman"/>
              <a:cs typeface="Times New Roman"/>
              <a:sym typeface="Times New Roman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2400"/>
            </a:pPr>
            <a:endParaRPr lang="tr-TR" i="1" u="sng" dirty="0" smtClean="0">
              <a:solidFill>
                <a:srgbClr val="172652"/>
              </a:solidFill>
              <a:ea typeface="Times New Roman"/>
              <a:cs typeface="Times New Roman"/>
              <a:sym typeface="Times New Roman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2400"/>
            </a:pPr>
            <a:r>
              <a:rPr lang="tr-TR" i="1" u="sng" dirty="0" smtClean="0">
                <a:solidFill>
                  <a:srgbClr val="172652"/>
                </a:solidFill>
                <a:ea typeface="Times New Roman"/>
                <a:cs typeface="Times New Roman"/>
                <a:sym typeface="Times New Roman"/>
              </a:rPr>
              <a:t>NOT: </a:t>
            </a:r>
            <a:r>
              <a:rPr lang="tr-TR" i="1" dirty="0" smtClean="0">
                <a:solidFill>
                  <a:srgbClr val="172652"/>
                </a:solidFill>
                <a:ea typeface="Times New Roman"/>
                <a:cs typeface="Times New Roman"/>
                <a:sym typeface="Times New Roman"/>
              </a:rPr>
              <a:t>Her hafta için farklı olarak </a:t>
            </a:r>
            <a:r>
              <a:rPr lang="tr-TR" i="1" dirty="0" err="1" smtClean="0">
                <a:solidFill>
                  <a:srgbClr val="172652"/>
                </a:solidFill>
                <a:ea typeface="Times New Roman"/>
                <a:cs typeface="Times New Roman"/>
                <a:sym typeface="Times New Roman"/>
              </a:rPr>
              <a:t>ATATÜRK’ten</a:t>
            </a:r>
            <a:r>
              <a:rPr lang="tr-TR" i="1" dirty="0" smtClean="0">
                <a:solidFill>
                  <a:srgbClr val="172652"/>
                </a:solidFill>
                <a:ea typeface="Times New Roman"/>
                <a:cs typeface="Times New Roman"/>
                <a:sym typeface="Times New Roman"/>
              </a:rPr>
              <a:t> bir deyiş eklenebilir.</a:t>
            </a:r>
            <a:endParaRPr lang="tr-TR" sz="14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" name="Google Shape;323;g2ea15ffc163_0_229" descr="kişi, şahıs, insan yüzü, giyim, askeri üniforma içeren bir resim&#10;&#10;Açıklama otomatik olarak oluşturuldu"/>
          <p:cNvPicPr preferRelativeResize="0"/>
          <p:nvPr/>
        </p:nvPicPr>
        <p:blipFill rotWithShape="1">
          <a:blip r:embed="rId2">
            <a:alphaModFix/>
          </a:blip>
          <a:srcRect l="16533"/>
          <a:stretch/>
        </p:blipFill>
        <p:spPr>
          <a:xfrm>
            <a:off x="8421447" y="1542485"/>
            <a:ext cx="3570201" cy="462070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Dikdörtgen 5"/>
          <p:cNvSpPr/>
          <p:nvPr/>
        </p:nvSpPr>
        <p:spPr>
          <a:xfrm>
            <a:off x="-4" y="0"/>
            <a:ext cx="1005843" cy="6858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tr-TR" sz="1100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2"/>
          <a:stretch/>
        </p:blipFill>
        <p:spPr>
          <a:xfrm>
            <a:off x="-24094" y="0"/>
            <a:ext cx="1054022" cy="1264631"/>
          </a:xfrm>
          <a:prstGeom prst="rect">
            <a:avLst/>
          </a:prstGeom>
        </p:spPr>
      </p:pic>
      <p:sp>
        <p:nvSpPr>
          <p:cNvPr id="8" name="Metin kutusu 7"/>
          <p:cNvSpPr txBox="1"/>
          <p:nvPr/>
        </p:nvSpPr>
        <p:spPr>
          <a:xfrm flipH="1">
            <a:off x="225918" y="3657986"/>
            <a:ext cx="553998" cy="314221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https://shmyo.gelisim.edu.tr     </a:t>
            </a: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https://gelisim.edu.tr </a:t>
            </a:r>
            <a:r>
              <a:rPr lang="tr-TR" sz="1200" dirty="0">
                <a:solidFill>
                  <a:schemeClr val="bg1"/>
                </a:solidFill>
              </a:rPr>
              <a:t>	</a:t>
            </a:r>
            <a:endParaRPr lang="tr-TR" sz="1200" dirty="0"/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3669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017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-4" y="0"/>
            <a:ext cx="1005843" cy="6858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tr-TR" sz="11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2"/>
          <a:stretch/>
        </p:blipFill>
        <p:spPr>
          <a:xfrm>
            <a:off x="-24094" y="0"/>
            <a:ext cx="1054022" cy="1264631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 flipH="1">
            <a:off x="225918" y="3657986"/>
            <a:ext cx="553998" cy="314221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https://shmyo.gelisim.edu.tr     </a:t>
            </a: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https://gelisim.edu.tr </a:t>
            </a:r>
            <a:r>
              <a:rPr lang="tr-TR" sz="1200" dirty="0">
                <a:solidFill>
                  <a:schemeClr val="bg1"/>
                </a:solidFill>
              </a:rPr>
              <a:t>	</a:t>
            </a:r>
            <a:endParaRPr lang="tr-TR" sz="1200" dirty="0"/>
          </a:p>
        </p:txBody>
      </p:sp>
      <p:sp>
        <p:nvSpPr>
          <p:cNvPr id="7" name="Metin kutusu 6"/>
          <p:cNvSpPr txBox="1"/>
          <p:nvPr/>
        </p:nvSpPr>
        <p:spPr>
          <a:xfrm>
            <a:off x="1060636" y="1077772"/>
            <a:ext cx="993648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Bölümün Adı			: </a:t>
            </a:r>
          </a:p>
          <a:p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Dersi Kodu ve Adı		:</a:t>
            </a:r>
          </a:p>
          <a:p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Dersin Haftası		:</a:t>
            </a:r>
          </a:p>
          <a:p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Dersin Günü ve Saati	:</a:t>
            </a:r>
          </a:p>
          <a:p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 Kredi/AKTS Bilgileri	:</a:t>
            </a:r>
          </a:p>
          <a:p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Sınav Şekli/ Not Dağılımı	:</a:t>
            </a:r>
          </a:p>
          <a:p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Dersin </a:t>
            </a:r>
            <a:r>
              <a:rPr lang="tr-TR" sz="2400" b="1" dirty="0" err="1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</a:t>
            </a:r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Elemanı		:</a:t>
            </a:r>
          </a:p>
          <a:p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E-posta ve Telefon		:</a:t>
            </a:r>
          </a:p>
          <a:p>
            <a:r>
              <a:rPr lang="tr-TR" sz="2400" b="1" dirty="0" err="1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</a:t>
            </a:r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Elemanı Odası		:</a:t>
            </a:r>
          </a:p>
          <a:p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Danışmanlık Bilgileri	:</a:t>
            </a:r>
          </a:p>
          <a:p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GBS Linki			:</a:t>
            </a:r>
          </a:p>
          <a:p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ALMS Linki			:</a:t>
            </a:r>
          </a:p>
          <a:p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AVESİS Linki		:</a:t>
            </a:r>
            <a:endParaRPr lang="tr-TR" sz="2400" b="1" dirty="0">
              <a:solidFill>
                <a:srgbClr val="2E32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3669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711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-4" y="0"/>
            <a:ext cx="1005843" cy="6858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tr-TR" sz="11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2"/>
          <a:stretch/>
        </p:blipFill>
        <p:spPr>
          <a:xfrm>
            <a:off x="-24094" y="0"/>
            <a:ext cx="1054022" cy="1264631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 flipH="1">
            <a:off x="225918" y="3657986"/>
            <a:ext cx="553998" cy="314221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https://shmyo.gelisim.edu.tr     </a:t>
            </a: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https://gelisim.edu.tr </a:t>
            </a:r>
            <a:r>
              <a:rPr lang="tr-TR" sz="1200" dirty="0">
                <a:solidFill>
                  <a:schemeClr val="bg1"/>
                </a:solidFill>
              </a:rPr>
              <a:t>	</a:t>
            </a:r>
            <a:endParaRPr lang="tr-TR" sz="1200" dirty="0"/>
          </a:p>
        </p:txBody>
      </p:sp>
      <p:sp>
        <p:nvSpPr>
          <p:cNvPr id="7" name="Dikdörtgen 6"/>
          <p:cNvSpPr/>
          <p:nvPr/>
        </p:nvSpPr>
        <p:spPr>
          <a:xfrm>
            <a:off x="0" y="408024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rgbClr val="000000"/>
              </a:buClr>
              <a:buSzPts val="2400"/>
            </a:pP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14 HAFTALIK DERS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KONULARI </a:t>
            </a:r>
            <a:endParaRPr lang="tr-TR" sz="24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3669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662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-4" y="0"/>
            <a:ext cx="1005843" cy="6858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tr-TR" sz="11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2"/>
          <a:stretch/>
        </p:blipFill>
        <p:spPr>
          <a:xfrm>
            <a:off x="-24094" y="0"/>
            <a:ext cx="1054022" cy="1264631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 flipH="1">
            <a:off x="225918" y="3657986"/>
            <a:ext cx="553998" cy="314221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https://shmyo.gelisim.edu.tr     </a:t>
            </a: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https://gelisim.edu.tr </a:t>
            </a:r>
            <a:r>
              <a:rPr lang="tr-TR" sz="1200" dirty="0">
                <a:solidFill>
                  <a:schemeClr val="bg1"/>
                </a:solidFill>
              </a:rPr>
              <a:t>	</a:t>
            </a:r>
            <a:endParaRPr lang="tr-TR" sz="1200" dirty="0"/>
          </a:p>
        </p:txBody>
      </p:sp>
      <p:sp>
        <p:nvSpPr>
          <p:cNvPr id="7" name="Dikdörtgen 6"/>
          <p:cNvSpPr/>
          <p:nvPr/>
        </p:nvSpPr>
        <p:spPr>
          <a:xfrm>
            <a:off x="0" y="280994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HAFTALIK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ÖĞRENİM KAZANIMLARI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3669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063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-4" y="0"/>
            <a:ext cx="1005843" cy="6858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tr-TR" sz="11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2"/>
          <a:stretch/>
        </p:blipFill>
        <p:spPr>
          <a:xfrm>
            <a:off x="-24094" y="0"/>
            <a:ext cx="1054022" cy="1264631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 flipH="1">
            <a:off x="225918" y="3657986"/>
            <a:ext cx="553998" cy="314221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https://shmyo.gelisim.edu.tr     </a:t>
            </a: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https://gelisim.edu.tr </a:t>
            </a:r>
            <a:r>
              <a:rPr lang="tr-TR" sz="1200" dirty="0">
                <a:solidFill>
                  <a:schemeClr val="bg1"/>
                </a:solidFill>
              </a:rPr>
              <a:t>	</a:t>
            </a:r>
            <a:endParaRPr lang="tr-TR" sz="1200" dirty="0"/>
          </a:p>
        </p:txBody>
      </p:sp>
      <p:sp>
        <p:nvSpPr>
          <p:cNvPr id="7" name="Dikdörtgen 6"/>
          <p:cNvSpPr/>
          <p:nvPr/>
        </p:nvSpPr>
        <p:spPr>
          <a:xfrm>
            <a:off x="0" y="373985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rgbClr val="000000"/>
              </a:buClr>
              <a:buSzPts val="2400"/>
            </a:pP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ÖNCEKİ DERS HAKKINDA </a:t>
            </a:r>
            <a:endParaRPr lang="tr-TR" sz="24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3669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249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6675" y="384093"/>
            <a:ext cx="121253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rgbClr val="000000"/>
              </a:buClr>
              <a:buSzPts val="2400"/>
            </a:pPr>
            <a:r>
              <a:rPr lang="tr-TR" sz="2400" b="1" dirty="0">
                <a:solidFill>
                  <a:srgbClr val="17265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GÜNLÜK AKIŞ</a:t>
            </a:r>
          </a:p>
        </p:txBody>
      </p:sp>
      <p:pic>
        <p:nvPicPr>
          <p:cNvPr id="5" name="Google Shape;135;g2ea15ffc163_0_29"/>
          <p:cNvPicPr preferRelativeResize="0"/>
          <p:nvPr/>
        </p:nvPicPr>
        <p:blipFill rotWithShape="1">
          <a:blip r:embed="rId2">
            <a:alphaModFix/>
          </a:blip>
          <a:srcRect l="26333" t="23998" r="20703" b="21593"/>
          <a:stretch/>
        </p:blipFill>
        <p:spPr>
          <a:xfrm>
            <a:off x="1593628" y="2622193"/>
            <a:ext cx="1731891" cy="177912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134;g2ea15ffc163_0_29"/>
          <p:cNvSpPr txBox="1"/>
          <p:nvPr/>
        </p:nvSpPr>
        <p:spPr>
          <a:xfrm>
            <a:off x="3529880" y="2622193"/>
            <a:ext cx="5856900" cy="31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09.00-09.50/ 1. DERS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10.00-10.50/ 2. DERS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11.00-11.50/ 3. DERS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12.00-12.50/ 4. DERS 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-4" y="0"/>
            <a:ext cx="1005843" cy="6858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tr-TR" sz="1100" dirty="0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2"/>
          <a:stretch/>
        </p:blipFill>
        <p:spPr>
          <a:xfrm>
            <a:off x="-24094" y="0"/>
            <a:ext cx="1054022" cy="1264631"/>
          </a:xfrm>
          <a:prstGeom prst="rect">
            <a:avLst/>
          </a:prstGeom>
        </p:spPr>
      </p:pic>
      <p:sp>
        <p:nvSpPr>
          <p:cNvPr id="9" name="Metin kutusu 8"/>
          <p:cNvSpPr txBox="1"/>
          <p:nvPr/>
        </p:nvSpPr>
        <p:spPr>
          <a:xfrm flipH="1">
            <a:off x="225918" y="3657986"/>
            <a:ext cx="553998" cy="314221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https://shmyo.gelisim.edu.tr     </a:t>
            </a: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https://gelisim.edu.tr </a:t>
            </a:r>
            <a:r>
              <a:rPr lang="tr-TR" sz="1200" dirty="0">
                <a:solidFill>
                  <a:schemeClr val="bg1"/>
                </a:solidFill>
              </a:rPr>
              <a:t>	</a:t>
            </a:r>
            <a:endParaRPr lang="tr-TR" sz="1200" dirty="0"/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3669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551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373985"/>
            <a:ext cx="12191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rgbClr val="000000"/>
              </a:buClr>
              <a:buSzPts val="2400"/>
            </a:pP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BAŞLIK EKLEYİNİZ</a:t>
            </a:r>
            <a:endParaRPr lang="tr-TR" sz="24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5" name="İçerik Yer Tutucusu 3"/>
          <p:cNvSpPr txBox="1">
            <a:spLocks/>
          </p:cNvSpPr>
          <p:nvPr/>
        </p:nvSpPr>
        <p:spPr>
          <a:xfrm>
            <a:off x="1231761" y="1406769"/>
            <a:ext cx="10533185" cy="47701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Clr>
                <a:prstClr val="black"/>
              </a:buClr>
              <a:buSzPts val="2400"/>
              <a:buFont typeface="Arial" panose="020B0604020202020204" pitchFamily="34" charset="0"/>
              <a:buNone/>
            </a:pPr>
            <a:endParaRPr lang="tr-TR" sz="2400" b="1" dirty="0" smtClean="0">
              <a:solidFill>
                <a:prstClr val="black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ts val="0"/>
              </a:spcBef>
              <a:buClr>
                <a:prstClr val="black"/>
              </a:buClr>
              <a:buSzPts val="2400"/>
              <a:buFont typeface="Arial" panose="020B0604020202020204" pitchFamily="34" charset="0"/>
              <a:buNone/>
            </a:pPr>
            <a:endParaRPr lang="tr-TR" sz="2400" b="1" dirty="0" smtClean="0">
              <a:solidFill>
                <a:prstClr val="black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ts val="0"/>
              </a:spcBef>
              <a:buClr>
                <a:prstClr val="black"/>
              </a:buClr>
              <a:buSzPts val="2400"/>
              <a:buFont typeface="Arial" panose="020B0604020202020204" pitchFamily="34" charset="0"/>
              <a:buNone/>
            </a:pPr>
            <a:r>
              <a:rPr lang="tr-TR" sz="2400" b="1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NOT:</a:t>
            </a:r>
            <a:r>
              <a:rPr lang="tr-TR" sz="24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Bu kısımda öğretim elemanı, </a:t>
            </a:r>
            <a:r>
              <a:rPr lang="tr-TR" sz="2400" u="sng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dersin derinliği/genişliği öğretim yöntem ve teknikleri konusunda</a:t>
            </a:r>
            <a:r>
              <a:rPr lang="tr-TR" sz="24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serbesttir.</a:t>
            </a:r>
          </a:p>
          <a:p>
            <a:pPr marL="0" indent="0" algn="just">
              <a:spcBef>
                <a:spcPts val="0"/>
              </a:spcBef>
              <a:buClr>
                <a:prstClr val="black"/>
              </a:buClr>
              <a:buSzPts val="2400"/>
              <a:buFont typeface="Arial" panose="020B0604020202020204" pitchFamily="34" charset="0"/>
              <a:buNone/>
            </a:pPr>
            <a:r>
              <a:rPr lang="tr-TR" sz="24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Öğretim elemanının </a:t>
            </a:r>
            <a:r>
              <a:rPr lang="tr-TR" sz="2400" u="sng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kaç slaytta ders işleyeceği kararı kendisine aittir. </a:t>
            </a:r>
          </a:p>
          <a:p>
            <a:pPr marL="0" indent="0" algn="just">
              <a:spcBef>
                <a:spcPts val="0"/>
              </a:spcBef>
              <a:buClr>
                <a:prstClr val="black"/>
              </a:buClr>
              <a:buSzPts val="2400"/>
              <a:buFont typeface="Arial" panose="020B0604020202020204" pitchFamily="34" charset="0"/>
              <a:buNone/>
            </a:pPr>
            <a:r>
              <a:rPr lang="tr-TR" sz="24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Örneğin; </a:t>
            </a:r>
            <a:r>
              <a:rPr lang="tr-TR" sz="2400" u="sng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görsel-işitsel öğelerle ders işlenebilir, bu kısımda kaynak-erişim bilgisi belirtilmek suretiyle ders bir kitap/makale üzerinden de</a:t>
            </a:r>
            <a:r>
              <a:rPr lang="tr-TR" sz="24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anlatılabilir. 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tr-TR" sz="2400" dirty="0" smtClean="0">
              <a:solidFill>
                <a:prstClr val="black"/>
              </a:solidFill>
              <a:latin typeface="Times New Roman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-4" y="0"/>
            <a:ext cx="1005843" cy="6858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tr-TR" sz="1100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2"/>
          <a:stretch/>
        </p:blipFill>
        <p:spPr>
          <a:xfrm>
            <a:off x="-24094" y="0"/>
            <a:ext cx="1054022" cy="1264631"/>
          </a:xfrm>
          <a:prstGeom prst="rect">
            <a:avLst/>
          </a:prstGeom>
        </p:spPr>
      </p:pic>
      <p:sp>
        <p:nvSpPr>
          <p:cNvPr id="8" name="Metin kutusu 7"/>
          <p:cNvSpPr txBox="1"/>
          <p:nvPr/>
        </p:nvSpPr>
        <p:spPr>
          <a:xfrm flipH="1">
            <a:off x="225918" y="3657986"/>
            <a:ext cx="553998" cy="314221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https://shmyo.gelisim.edu.tr     </a:t>
            </a: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https://gelisim.edu.tr </a:t>
            </a:r>
            <a:r>
              <a:rPr lang="tr-TR" sz="1200" dirty="0">
                <a:solidFill>
                  <a:schemeClr val="bg1"/>
                </a:solidFill>
              </a:rPr>
              <a:t>	</a:t>
            </a:r>
            <a:endParaRPr lang="tr-TR" sz="1200" dirty="0"/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3669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407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 txBox="1">
            <a:spLocks/>
          </p:cNvSpPr>
          <p:nvPr/>
        </p:nvSpPr>
        <p:spPr>
          <a:xfrm>
            <a:off x="1169232" y="2505075"/>
            <a:ext cx="4828342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Clr>
                <a:prstClr val="black"/>
              </a:buClr>
              <a:buSzPts val="2400"/>
              <a:buFont typeface="Arial" panose="020B0604020202020204" pitchFamily="34" charset="0"/>
              <a:buNone/>
            </a:pPr>
            <a:r>
              <a:rPr lang="tr-TR" sz="2400" b="1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NOT:</a:t>
            </a:r>
            <a:r>
              <a:rPr lang="tr-TR" sz="240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Bu kısımda öğretim elemanı, </a:t>
            </a:r>
            <a:r>
              <a:rPr lang="tr-TR" sz="2400" u="sng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dersin derinliği/genişliği öğretim yöntem ve teknikleri konusunda</a:t>
            </a:r>
            <a:r>
              <a:rPr lang="tr-TR" sz="240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serbesttir.</a:t>
            </a:r>
          </a:p>
          <a:p>
            <a:pPr marL="0" indent="0" algn="just">
              <a:spcBef>
                <a:spcPts val="0"/>
              </a:spcBef>
              <a:buClr>
                <a:prstClr val="black"/>
              </a:buClr>
              <a:buSzPts val="2400"/>
              <a:buFont typeface="Arial" panose="020B0604020202020204" pitchFamily="34" charset="0"/>
              <a:buNone/>
            </a:pPr>
            <a:r>
              <a:rPr lang="tr-TR" sz="240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Öğretim elemanının </a:t>
            </a:r>
            <a:r>
              <a:rPr lang="tr-TR" sz="2400" u="sng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kaç slaytta ders işleyeceği kararı kendisine aittir. 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tr-TR" sz="2400" smtClean="0">
              <a:solidFill>
                <a:prstClr val="black"/>
              </a:solidFill>
              <a:latin typeface="Times New Roman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İçerik Yer Tutucusu 9"/>
          <p:cNvSpPr txBox="1">
            <a:spLocks/>
          </p:cNvSpPr>
          <p:nvPr/>
        </p:nvSpPr>
        <p:spPr>
          <a:xfrm>
            <a:off x="6327020" y="2505075"/>
            <a:ext cx="5028368" cy="36845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Örneğin; </a:t>
            </a:r>
            <a:r>
              <a:rPr lang="tr-TR" u="sng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görsel-işitsel öğelerle ders işlenebilir, bu kısımda kaynak-erişim bilgisi belirtilmek suretiyle ders bir kitap/makale üzerinden de</a:t>
            </a:r>
            <a:r>
              <a:rPr lang="tr-TR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anlatılabilir. </a:t>
            </a:r>
          </a:p>
          <a:p>
            <a:endParaRPr lang="en-US" dirty="0"/>
          </a:p>
        </p:txBody>
      </p:sp>
      <p:sp>
        <p:nvSpPr>
          <p:cNvPr id="6" name="Dikdörtgen 5"/>
          <p:cNvSpPr/>
          <p:nvPr/>
        </p:nvSpPr>
        <p:spPr>
          <a:xfrm>
            <a:off x="-4" y="0"/>
            <a:ext cx="1005843" cy="6858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tr-TR" sz="1100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2"/>
          <a:stretch/>
        </p:blipFill>
        <p:spPr>
          <a:xfrm>
            <a:off x="-24094" y="0"/>
            <a:ext cx="1054022" cy="1264631"/>
          </a:xfrm>
          <a:prstGeom prst="rect">
            <a:avLst/>
          </a:prstGeom>
        </p:spPr>
      </p:pic>
      <p:sp>
        <p:nvSpPr>
          <p:cNvPr id="8" name="Metin kutusu 7"/>
          <p:cNvSpPr txBox="1"/>
          <p:nvPr/>
        </p:nvSpPr>
        <p:spPr>
          <a:xfrm flipH="1">
            <a:off x="225918" y="3657986"/>
            <a:ext cx="553998" cy="314221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https://shmyo.gelisim.edu.tr     </a:t>
            </a: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https://gelisim.edu.tr </a:t>
            </a:r>
            <a:r>
              <a:rPr lang="tr-TR" sz="1200" dirty="0">
                <a:solidFill>
                  <a:schemeClr val="bg1"/>
                </a:solidFill>
              </a:rPr>
              <a:t>	</a:t>
            </a:r>
            <a:endParaRPr lang="tr-TR" sz="1200" dirty="0"/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3669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973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 txBox="1">
            <a:spLocks/>
          </p:cNvSpPr>
          <p:nvPr/>
        </p:nvSpPr>
        <p:spPr>
          <a:xfrm>
            <a:off x="4767551" y="1260377"/>
            <a:ext cx="6172200" cy="4873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buClr>
                <a:prstClr val="black"/>
              </a:buClr>
              <a:buSzPts val="2400"/>
            </a:pPr>
            <a:endParaRPr lang="tr-TR" b="1" smtClean="0">
              <a:solidFill>
                <a:prstClr val="black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Clr>
                <a:prstClr val="black"/>
              </a:buClr>
              <a:buSzPts val="2400"/>
            </a:pPr>
            <a:endParaRPr lang="tr-TR" b="1" smtClean="0">
              <a:solidFill>
                <a:prstClr val="black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Clr>
                <a:prstClr val="black"/>
              </a:buClr>
              <a:buSzPts val="2400"/>
            </a:pPr>
            <a:r>
              <a:rPr lang="tr-TR" b="1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NOT:</a:t>
            </a:r>
            <a:r>
              <a:rPr lang="tr-TR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Bu kısımda öğretim elemanı, </a:t>
            </a:r>
            <a:r>
              <a:rPr lang="tr-TR" u="sng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dersin derinliği/genişliği öğretim yöntem ve teknikleri konusunda</a:t>
            </a:r>
            <a:r>
              <a:rPr lang="tr-TR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serbesttir.</a:t>
            </a:r>
          </a:p>
          <a:p>
            <a:pPr algn="just">
              <a:spcBef>
                <a:spcPts val="0"/>
              </a:spcBef>
              <a:buClr>
                <a:prstClr val="black"/>
              </a:buClr>
              <a:buSzPts val="2400"/>
            </a:pPr>
            <a:r>
              <a:rPr lang="tr-TR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Öğretim elemanının </a:t>
            </a:r>
            <a:r>
              <a:rPr lang="tr-TR" u="sng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kaç slaytta ders işleyeceği kararı kendisine aittir. </a:t>
            </a:r>
          </a:p>
          <a:p>
            <a:pPr algn="just">
              <a:spcBef>
                <a:spcPts val="0"/>
              </a:spcBef>
              <a:buClr>
                <a:prstClr val="black"/>
              </a:buClr>
              <a:buSzPts val="2400"/>
            </a:pPr>
            <a:r>
              <a:rPr lang="tr-TR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Örneğin; </a:t>
            </a:r>
            <a:r>
              <a:rPr lang="tr-TR" u="sng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görsel-işitsel öğelerle ders işlenebilir, bu kısımda kaynak-erişim bilgisi belirtilmek suretiyle ders bir kitap/makale üzerinden de</a:t>
            </a:r>
            <a:r>
              <a:rPr lang="tr-TR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anlatılabilir. </a:t>
            </a:r>
          </a:p>
          <a:p>
            <a:pPr algn="just"/>
            <a:endParaRPr lang="tr-TR" smtClean="0">
              <a:solidFill>
                <a:prstClr val="black"/>
              </a:solidFill>
              <a:latin typeface="Times New Roman"/>
            </a:endParaRP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-4" y="0"/>
            <a:ext cx="1005843" cy="6858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tr-TR" sz="11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2"/>
          <a:stretch/>
        </p:blipFill>
        <p:spPr>
          <a:xfrm>
            <a:off x="-24094" y="0"/>
            <a:ext cx="1054022" cy="1264631"/>
          </a:xfrm>
          <a:prstGeom prst="rect">
            <a:avLst/>
          </a:prstGeom>
        </p:spPr>
      </p:pic>
      <p:sp>
        <p:nvSpPr>
          <p:cNvPr id="7" name="Metin kutusu 6"/>
          <p:cNvSpPr txBox="1"/>
          <p:nvPr/>
        </p:nvSpPr>
        <p:spPr>
          <a:xfrm flipH="1">
            <a:off x="225918" y="3657986"/>
            <a:ext cx="553998" cy="314221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https://shmyo.gelisim.edu.tr     </a:t>
            </a: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https://gelisim.edu.tr </a:t>
            </a:r>
            <a:r>
              <a:rPr lang="tr-TR" sz="1200" dirty="0">
                <a:solidFill>
                  <a:schemeClr val="bg1"/>
                </a:solidFill>
              </a:rPr>
              <a:t>	</a:t>
            </a:r>
            <a:endParaRPr lang="tr-TR" sz="1200" dirty="0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3669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741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322</Words>
  <Application>Microsoft Office PowerPoint</Application>
  <PresentationFormat>Geniş ekran</PresentationFormat>
  <Paragraphs>85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ounsever</dc:creator>
  <cp:lastModifiedBy>ounsever</cp:lastModifiedBy>
  <cp:revision>2</cp:revision>
  <dcterms:created xsi:type="dcterms:W3CDTF">2025-01-08T12:53:33Z</dcterms:created>
  <dcterms:modified xsi:type="dcterms:W3CDTF">2025-09-08T09:41:36Z</dcterms:modified>
</cp:coreProperties>
</file>