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2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6276-4463-49BE-A5BE-A41B36D263EF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3A05-6D0B-49C7-9DC4-F46FCC6745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2380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6276-4463-49BE-A5BE-A41B36D263EF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3A05-6D0B-49C7-9DC4-F46FCC6745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2596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6276-4463-49BE-A5BE-A41B36D263EF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3A05-6D0B-49C7-9DC4-F46FCC6745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2561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6276-4463-49BE-A5BE-A41B36D263EF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3A05-6D0B-49C7-9DC4-F46FCC6745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1710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6276-4463-49BE-A5BE-A41B36D263EF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3A05-6D0B-49C7-9DC4-F46FCC6745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8565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6276-4463-49BE-A5BE-A41B36D263EF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3A05-6D0B-49C7-9DC4-F46FCC6745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067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6276-4463-49BE-A5BE-A41B36D263EF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3A05-6D0B-49C7-9DC4-F46FCC6745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3906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6276-4463-49BE-A5BE-A41B36D263EF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3A05-6D0B-49C7-9DC4-F46FCC6745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600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6276-4463-49BE-A5BE-A41B36D263EF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3A05-6D0B-49C7-9DC4-F46FCC6745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5664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6276-4463-49BE-A5BE-A41B36D263EF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3A05-6D0B-49C7-9DC4-F46FCC6745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1978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6276-4463-49BE-A5BE-A41B36D263EF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3A05-6D0B-49C7-9DC4-F46FCC6745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8705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C6276-4463-49BE-A5BE-A41B36D263EF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93A05-6D0B-49C7-9DC4-F46FCC6745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1171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1438492" y="656555"/>
            <a:ext cx="889158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dirty="0" smtClean="0">
                <a:solidFill>
                  <a:schemeClr val="accent5">
                    <a:lumMod val="50000"/>
                  </a:schemeClr>
                </a:solidFill>
              </a:rPr>
              <a:t>T.C.</a:t>
            </a:r>
          </a:p>
          <a:p>
            <a:pPr algn="ctr"/>
            <a:endParaRPr lang="tr-TR" sz="4400" b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tr-TR" sz="4400" b="1" dirty="0" smtClean="0">
                <a:solidFill>
                  <a:schemeClr val="accent5">
                    <a:lumMod val="50000"/>
                  </a:schemeClr>
                </a:solidFill>
              </a:rPr>
              <a:t>İSTANBUL GELİŞİM ÜNİVERSİTESİ</a:t>
            </a:r>
          </a:p>
          <a:p>
            <a:pPr algn="ctr"/>
            <a:endParaRPr lang="tr-TR" dirty="0"/>
          </a:p>
        </p:txBody>
      </p:sp>
      <p:pic>
        <p:nvPicPr>
          <p:cNvPr id="4" name="Picture 2" descr="Meslek Yüksekokul Logoları - Sağlık Hizmetleri Meslek Yüksekokul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9424" y="2602626"/>
            <a:ext cx="4285856" cy="2238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82278" y="5020606"/>
            <a:ext cx="4804016" cy="730156"/>
          </a:xfrm>
          <a:prstGeom prst="rect">
            <a:avLst/>
          </a:prstGeom>
        </p:spPr>
      </p:pic>
      <p:sp>
        <p:nvSpPr>
          <p:cNvPr id="7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200" dirty="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764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İçerik Yer Tutucusu 2"/>
          <p:cNvSpPr txBox="1">
            <a:spLocks/>
          </p:cNvSpPr>
          <p:nvPr/>
        </p:nvSpPr>
        <p:spPr>
          <a:xfrm>
            <a:off x="780011" y="158394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 smtClean="0"/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slaytları sağ tuş&gt;&gt; slayt çoğalt ile çoğaltarak ilerlerseniz tüm logoların boyutu ve yerinin sabit kalacağı slaytları kullanabileceksiniz.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838200" y="1066800"/>
            <a:ext cx="10515600" cy="937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Sabit Logo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519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Google Shape;141;g2ea15ffc163_0_13"/>
          <p:cNvSpPr txBox="1"/>
          <p:nvPr/>
        </p:nvSpPr>
        <p:spPr>
          <a:xfrm>
            <a:off x="3374213" y="-379074"/>
            <a:ext cx="5977605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400"/>
            </a:pPr>
            <a:r>
              <a:rPr lang="tr-TR" sz="8800" b="1" i="0" u="none" strike="noStrike" cap="none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i="0" u="none" strike="noStrike" cap="none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BUGÜN NELER ÖĞRENDİK  </a:t>
            </a:r>
            <a:r>
              <a:rPr lang="tr-TR" sz="8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sz="8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12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Google Shape;141;g2ea15ffc163_0_13"/>
          <p:cNvSpPr txBox="1"/>
          <p:nvPr/>
        </p:nvSpPr>
        <p:spPr>
          <a:xfrm>
            <a:off x="3560934" y="-282553"/>
            <a:ext cx="5070131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400"/>
            </a:pPr>
            <a:r>
              <a:rPr lang="tr-TR" sz="8800" b="1" i="0" u="none" strike="noStrike" cap="none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i="0" u="none" strike="noStrike" cap="none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    SORU VE ÖNERİLER     </a:t>
            </a:r>
            <a:r>
              <a:rPr lang="tr-TR" sz="8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sz="8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901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Google Shape;141;g2ea15ffc163_0_13"/>
          <p:cNvSpPr txBox="1"/>
          <p:nvPr/>
        </p:nvSpPr>
        <p:spPr>
          <a:xfrm>
            <a:off x="2549481" y="-148883"/>
            <a:ext cx="7749403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400"/>
            </a:pPr>
            <a:r>
              <a:rPr lang="tr-TR" sz="8800" b="1" i="0" u="none" strike="noStrike" cap="none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i="0" u="none" strike="noStrike" cap="none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    ÖNERİLEN HAFTALIK ÇALIŞMALAR     </a:t>
            </a:r>
            <a:r>
              <a:rPr lang="tr-TR" sz="8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sz="8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278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Google Shape;141;g2ea15ffc163_0_13"/>
          <p:cNvSpPr txBox="1"/>
          <p:nvPr/>
        </p:nvSpPr>
        <p:spPr>
          <a:xfrm>
            <a:off x="4080795" y="-436393"/>
            <a:ext cx="3636187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400"/>
            </a:pPr>
            <a:r>
              <a:rPr lang="tr-TR" sz="8800" b="1" i="0" u="none" strike="noStrike" cap="none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i="0" u="none" strike="noStrike" cap="none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    KAYNAKÇA     </a:t>
            </a:r>
            <a:r>
              <a:rPr lang="tr-TR" sz="8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sz="8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8606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Google Shape;141;g2ea15ffc163_0_13"/>
          <p:cNvSpPr txBox="1"/>
          <p:nvPr/>
        </p:nvSpPr>
        <p:spPr>
          <a:xfrm>
            <a:off x="3216668" y="-260555"/>
            <a:ext cx="6892005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400"/>
            </a:pPr>
            <a:r>
              <a:rPr lang="tr-TR" sz="8800" b="1" i="0" u="none" strike="noStrike" cap="none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i="0" u="none" strike="noStrike" cap="none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    BİR SONRAKİ DERS HAKKINDA   </a:t>
            </a:r>
            <a:r>
              <a:rPr lang="tr-TR" sz="8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sz="8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4617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Google Shape;344;g2ea15ffc163_0_229" descr="kişi, şahıs, insan yüzü, giyim, askeri üniforma içeren bir resim&#10;&#10;Açıklama otomatik olarak oluşturuldu"/>
          <p:cNvPicPr preferRelativeResize="0"/>
          <p:nvPr/>
        </p:nvPicPr>
        <p:blipFill rotWithShape="1">
          <a:blip r:embed="rId3">
            <a:alphaModFix/>
          </a:blip>
          <a:srcRect l="16533"/>
          <a:stretch/>
        </p:blipFill>
        <p:spPr>
          <a:xfrm>
            <a:off x="8511347" y="1597797"/>
            <a:ext cx="3570201" cy="462070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İçerik Yer Tutucusu 2"/>
          <p:cNvSpPr txBox="1">
            <a:spLocks/>
          </p:cNvSpPr>
          <p:nvPr/>
        </p:nvSpPr>
        <p:spPr>
          <a:xfrm>
            <a:off x="838200" y="2005012"/>
            <a:ext cx="72390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smtClean="0"/>
          </a:p>
          <a:p>
            <a:endParaRPr lang="tr-TR" smtClean="0"/>
          </a:p>
          <a:p>
            <a:r>
              <a:rPr lang="tr-TR" i="1" u="sng" smtClean="0">
                <a:solidFill>
                  <a:srgbClr val="172652"/>
                </a:solidFill>
                <a:ea typeface="Times New Roman"/>
                <a:cs typeface="Times New Roman"/>
                <a:sym typeface="Times New Roman"/>
              </a:rPr>
              <a:t>NOT: </a:t>
            </a:r>
            <a:r>
              <a:rPr lang="tr-TR" i="1" smtClean="0">
                <a:solidFill>
                  <a:srgbClr val="172652"/>
                </a:solidFill>
                <a:ea typeface="Times New Roman"/>
                <a:cs typeface="Times New Roman"/>
                <a:sym typeface="Times New Roman"/>
              </a:rPr>
              <a:t>Her hafta için farklı olarak ATATÜRK’ten bir deyiş eklenebilir.</a:t>
            </a:r>
            <a:endParaRPr lang="tr-TR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tr-TR" dirty="0"/>
          </a:p>
        </p:txBody>
      </p:sp>
      <p:sp>
        <p:nvSpPr>
          <p:cNvPr id="7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8753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1953492" y="2286000"/>
            <a:ext cx="87948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KATILIMINIZ İÇİN TEŞEKKÜRLER…</a:t>
            </a:r>
            <a:endParaRPr lang="tr-TR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2278" y="5020606"/>
            <a:ext cx="4804016" cy="730156"/>
          </a:xfrm>
          <a:prstGeom prst="rect">
            <a:avLst/>
          </a:prstGeom>
        </p:spPr>
      </p:pic>
      <p:sp>
        <p:nvSpPr>
          <p:cNvPr id="6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576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77" y="0"/>
            <a:ext cx="12192000" cy="6858000"/>
          </a:xfrm>
          <a:prstGeom prst="rect">
            <a:avLst/>
          </a:prstGeom>
        </p:spPr>
      </p:pic>
      <p:sp>
        <p:nvSpPr>
          <p:cNvPr id="10" name="Dikdörtgen 9"/>
          <p:cNvSpPr/>
          <p:nvPr/>
        </p:nvSpPr>
        <p:spPr>
          <a:xfrm>
            <a:off x="544831" y="1280255"/>
            <a:ext cx="1138591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Bölümün Adı		</a:t>
            </a:r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: </a:t>
            </a:r>
            <a:endParaRPr lang="tr-TR" sz="2400" b="1" dirty="0">
              <a:solidFill>
                <a:srgbClr val="2E32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Dersi Kodu ve Adı		:</a:t>
            </a: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Dersin Haftası		:</a:t>
            </a: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Dersin Günü ve Saati	:</a:t>
            </a: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 Kredi/AKTS Bilgileri	:</a:t>
            </a: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Sınav Şekli/ Not Dağılımı	:</a:t>
            </a: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Dersin </a:t>
            </a:r>
            <a:r>
              <a:rPr lang="tr-TR" sz="2400" b="1" dirty="0" err="1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</a:t>
            </a:r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Elemanı	</a:t>
            </a:r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: </a:t>
            </a:r>
            <a:endParaRPr lang="tr-TR" sz="2400" b="1" dirty="0">
              <a:solidFill>
                <a:srgbClr val="2E32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E-posta ve Telefon		:</a:t>
            </a:r>
          </a:p>
          <a:p>
            <a:r>
              <a:rPr lang="tr-TR" sz="2400" b="1" dirty="0" err="1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</a:t>
            </a:r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Elemanı Odası	</a:t>
            </a:r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:</a:t>
            </a:r>
            <a:endParaRPr lang="tr-TR" sz="2400" b="1" dirty="0">
              <a:solidFill>
                <a:srgbClr val="2E32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Danışmanlık Bilgileri	:</a:t>
            </a: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GBS Linki		</a:t>
            </a:r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:</a:t>
            </a:r>
            <a:endParaRPr lang="tr-TR" sz="2400" b="1" dirty="0">
              <a:solidFill>
                <a:srgbClr val="2E32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ALMS Linki		</a:t>
            </a:r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:</a:t>
            </a:r>
            <a:endParaRPr lang="tr-TR" sz="2400" b="1" dirty="0">
              <a:solidFill>
                <a:srgbClr val="2E32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AVESİS Linki		</a:t>
            </a:r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r-TR" b="1" dirty="0">
              <a:solidFill>
                <a:srgbClr val="2E32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200" dirty="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858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Google Shape;141;g2ea15ffc163_0_13"/>
          <p:cNvSpPr txBox="1"/>
          <p:nvPr/>
        </p:nvSpPr>
        <p:spPr>
          <a:xfrm>
            <a:off x="3076340" y="-66836"/>
            <a:ext cx="6836587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400"/>
            </a:pPr>
            <a:r>
              <a:rPr lang="tr-TR" sz="8800" b="1" i="0" u="none" strike="noStrike" cap="none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i="0" u="none" strike="noStrike" cap="none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    14 HAFTALIK DERS KONULARI  </a:t>
            </a:r>
            <a:r>
              <a:rPr lang="tr-TR" sz="8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sz="8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491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Google Shape;141;g2ea15ffc163_0_13"/>
          <p:cNvSpPr txBox="1"/>
          <p:nvPr/>
        </p:nvSpPr>
        <p:spPr>
          <a:xfrm>
            <a:off x="2698824" y="0"/>
            <a:ext cx="7525869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400"/>
            </a:pPr>
            <a:r>
              <a:rPr lang="tr-TR" sz="8800" b="1" i="0" u="none" strike="noStrike" cap="none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i="0" u="none" strike="noStrike" cap="none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    HAFTALIK ÖĞRENİM KAZANIMLARI     </a:t>
            </a:r>
            <a:r>
              <a:rPr lang="tr-TR" sz="8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sz="8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735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Google Shape;141;g2ea15ffc163_0_13"/>
          <p:cNvSpPr txBox="1"/>
          <p:nvPr/>
        </p:nvSpPr>
        <p:spPr>
          <a:xfrm>
            <a:off x="3281782" y="0"/>
            <a:ext cx="6836587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400"/>
            </a:pPr>
            <a:r>
              <a:rPr lang="tr-TR" sz="8800" b="1" i="0" u="none" strike="noStrike" cap="none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i="0" u="none" strike="noStrike" cap="none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  ÖNCEKİ DERS HAKKINDA  </a:t>
            </a:r>
            <a:r>
              <a:rPr lang="tr-TR" sz="8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sz="8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635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Google Shape;141;g2ea15ffc163_0_13"/>
          <p:cNvSpPr txBox="1"/>
          <p:nvPr/>
        </p:nvSpPr>
        <p:spPr>
          <a:xfrm>
            <a:off x="3931654" y="-178436"/>
            <a:ext cx="3840745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400"/>
            </a:pPr>
            <a:r>
              <a:rPr lang="tr-TR" sz="8800" b="1" i="0" u="none" strike="noStrike" cap="none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i="0" u="none" strike="noStrike" cap="none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    GÜNLÜK AKIŞ   </a:t>
            </a:r>
            <a:r>
              <a:rPr lang="tr-TR" sz="8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sz="8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4" name="Google Shape;163;g2ea15ffc163_0_29"/>
          <p:cNvPicPr preferRelativeResize="0"/>
          <p:nvPr/>
        </p:nvPicPr>
        <p:blipFill rotWithShape="1">
          <a:blip r:embed="rId3">
            <a:alphaModFix/>
          </a:blip>
          <a:srcRect l="26333" t="23998" r="20703" b="21593"/>
          <a:stretch/>
        </p:blipFill>
        <p:spPr>
          <a:xfrm>
            <a:off x="1154910" y="2843986"/>
            <a:ext cx="1731891" cy="177912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Dikdörtgen 5"/>
          <p:cNvSpPr/>
          <p:nvPr/>
        </p:nvSpPr>
        <p:spPr>
          <a:xfrm>
            <a:off x="3383189" y="3053452"/>
            <a:ext cx="345303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000000"/>
              </a:buClr>
              <a:buSzPts val="2000"/>
            </a:pPr>
            <a:r>
              <a:rPr lang="tr-TR" sz="2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09.00-09.50/ 1. DERS</a:t>
            </a:r>
          </a:p>
          <a:p>
            <a:pPr lvl="0">
              <a:buClr>
                <a:srgbClr val="000000"/>
              </a:buClr>
              <a:buSzPts val="2000"/>
            </a:pPr>
            <a:r>
              <a:rPr lang="tr-TR" sz="2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10.00-10.50/ 2. DERS</a:t>
            </a:r>
          </a:p>
          <a:p>
            <a:pPr lvl="0">
              <a:buClr>
                <a:srgbClr val="000000"/>
              </a:buClr>
              <a:buSzPts val="2000"/>
            </a:pPr>
            <a:r>
              <a:rPr lang="tr-TR" sz="2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11.00-11.50/ 3. DERS</a:t>
            </a:r>
          </a:p>
          <a:p>
            <a:pPr lvl="0">
              <a:buClr>
                <a:srgbClr val="000000"/>
              </a:buClr>
              <a:buSzPts val="2000"/>
            </a:pPr>
            <a:r>
              <a:rPr lang="tr-TR" sz="2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12.00-12.50/ 4. DERS </a:t>
            </a:r>
          </a:p>
        </p:txBody>
      </p:sp>
      <p:sp>
        <p:nvSpPr>
          <p:cNvPr id="7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557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Google Shape;141;g2ea15ffc163_0_13"/>
          <p:cNvSpPr txBox="1"/>
          <p:nvPr/>
        </p:nvSpPr>
        <p:spPr>
          <a:xfrm>
            <a:off x="3540469" y="-245081"/>
            <a:ext cx="5029954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400"/>
            </a:pPr>
            <a:r>
              <a:rPr lang="tr-TR" sz="8800" b="1" i="0" u="none" strike="noStrike" cap="none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i="0" u="none" strike="noStrike" cap="none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    BAŞLIK EKLEYİNİZ     </a:t>
            </a:r>
            <a:r>
              <a:rPr lang="tr-TR" sz="8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sz="8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934111" y="18238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 smtClean="0"/>
          </a:p>
          <a:p>
            <a:endParaRPr lang="tr-TR" dirty="0" smtClean="0"/>
          </a:p>
          <a:p>
            <a:pPr>
              <a:spcBef>
                <a:spcPts val="0"/>
              </a:spcBef>
              <a:buClr>
                <a:schemeClr val="dk1"/>
              </a:buClr>
              <a:buSzPts val="2400"/>
            </a:pPr>
            <a:r>
              <a:rPr lang="tr-TR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NOT:</a:t>
            </a: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Bu kısımda öğretim elemanı, </a:t>
            </a:r>
            <a:r>
              <a:rPr lang="tr-TR" u="sng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dersin derinliği/genişliği öğretim yöntem ve teknikleri konusunda</a:t>
            </a: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serbesttir.</a:t>
            </a:r>
          </a:p>
          <a:p>
            <a:pPr>
              <a:spcBef>
                <a:spcPts val="0"/>
              </a:spcBef>
              <a:buClr>
                <a:schemeClr val="dk1"/>
              </a:buClr>
              <a:buSzPts val="2400"/>
            </a:pP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Öğretim elemanının </a:t>
            </a:r>
            <a:r>
              <a:rPr lang="tr-TR" u="sng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kaç slaytta ders işleyeceği kararı kendisine aittir. </a:t>
            </a:r>
          </a:p>
          <a:p>
            <a:pPr>
              <a:spcBef>
                <a:spcPts val="0"/>
              </a:spcBef>
              <a:buClr>
                <a:schemeClr val="dk1"/>
              </a:buClr>
              <a:buSzPts val="2400"/>
            </a:pP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Örneğin; </a:t>
            </a:r>
            <a:r>
              <a:rPr lang="tr-TR" u="sng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görsel-işitsel öğelerle ders işlenebilir, bu kısımda kaynak-erişim bilgisi belirtilmek suretiyle ders bir kitap/makale üzerinden de</a:t>
            </a: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anlatılabilir. </a:t>
            </a:r>
          </a:p>
          <a:p>
            <a:endParaRPr lang="tr-TR" dirty="0"/>
          </a:p>
        </p:txBody>
      </p:sp>
      <p:sp>
        <p:nvSpPr>
          <p:cNvPr id="6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790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İçerik Yer Tutucusu 2"/>
          <p:cNvSpPr txBox="1">
            <a:spLocks/>
          </p:cNvSpPr>
          <p:nvPr/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Clr>
                <a:schemeClr val="dk1"/>
              </a:buClr>
              <a:buSzPts val="2400"/>
            </a:pPr>
            <a:r>
              <a:rPr lang="tr-TR" sz="24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NOT:</a:t>
            </a:r>
            <a:r>
              <a:rPr lang="tr-TR" sz="2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Bu kısımda öğretim elemanı, </a:t>
            </a:r>
            <a:r>
              <a:rPr lang="tr-TR" sz="2400" u="sng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dersin derinliği/genişliği öğretim yöntem ve teknikleri konusunda</a:t>
            </a:r>
            <a:r>
              <a:rPr lang="tr-TR" sz="2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serbesttir.</a:t>
            </a:r>
          </a:p>
          <a:p>
            <a:pPr>
              <a:spcBef>
                <a:spcPts val="0"/>
              </a:spcBef>
              <a:buClr>
                <a:schemeClr val="dk1"/>
              </a:buClr>
              <a:buSzPts val="2400"/>
            </a:pPr>
            <a:r>
              <a:rPr lang="tr-TR" sz="2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Öğretim elemanının </a:t>
            </a:r>
            <a:r>
              <a:rPr lang="tr-TR" sz="2400" u="sng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kaç slaytta ders işleyeceği kararı kendisine aittir. </a:t>
            </a:r>
          </a:p>
          <a:p>
            <a:endParaRPr lang="tr-TR" dirty="0"/>
          </a:p>
        </p:txBody>
      </p:sp>
      <p:sp>
        <p:nvSpPr>
          <p:cNvPr id="4" name="İçerik Yer Tutucusu 7"/>
          <p:cNvSpPr txBox="1">
            <a:spLocks/>
          </p:cNvSpPr>
          <p:nvPr/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Örneğin; </a:t>
            </a:r>
            <a:r>
              <a:rPr lang="tr-TR" sz="2400" u="sng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görsel-işitsel öğelerle ders işlenebilir, bu kısımda kaynak-erişim bilgisi belirtilmek suretiyle ders bir kitap/makale üzerinden de</a:t>
            </a:r>
            <a:r>
              <a:rPr lang="tr-TR" sz="2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anlatılabilir. </a:t>
            </a:r>
          </a:p>
          <a:p>
            <a:endParaRPr lang="en-US" dirty="0"/>
          </a:p>
        </p:txBody>
      </p:sp>
      <p:sp>
        <p:nvSpPr>
          <p:cNvPr id="6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10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İçerik Yer Tutucusu 2"/>
          <p:cNvSpPr txBox="1">
            <a:spLocks/>
          </p:cNvSpPr>
          <p:nvPr/>
        </p:nvSpPr>
        <p:spPr>
          <a:xfrm>
            <a:off x="5245330" y="1122363"/>
            <a:ext cx="6059979" cy="4382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Clr>
                <a:schemeClr val="dk1"/>
              </a:buClr>
              <a:buSzPts val="2400"/>
            </a:pPr>
            <a:r>
              <a:rPr lang="tr-TR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NOT:</a:t>
            </a: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Bu kısımda öğretim elemanı, </a:t>
            </a:r>
            <a:r>
              <a:rPr lang="tr-TR" u="sng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dersin derinliği/genişliği öğretim yöntem ve teknikleri konusunda</a:t>
            </a: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serbesttir.</a:t>
            </a:r>
          </a:p>
          <a:p>
            <a:pPr>
              <a:spcBef>
                <a:spcPts val="0"/>
              </a:spcBef>
              <a:buClr>
                <a:schemeClr val="dk1"/>
              </a:buClr>
              <a:buSzPts val="2400"/>
            </a:pP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Öğretim elemanının </a:t>
            </a:r>
            <a:r>
              <a:rPr lang="tr-TR" u="sng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kaç slaytta ders işleyeceği kararı kendisine aittir. </a:t>
            </a:r>
          </a:p>
          <a:p>
            <a:pPr>
              <a:spcBef>
                <a:spcPts val="0"/>
              </a:spcBef>
              <a:buClr>
                <a:schemeClr val="dk1"/>
              </a:buClr>
              <a:buSzPts val="2400"/>
            </a:pP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Örneğin; </a:t>
            </a:r>
            <a:r>
              <a:rPr lang="tr-TR" u="sng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görsel-işitsel öğelerle ders işlenebilir, bu kısımda kaynak-erişim bilgisi belirtilmek suretiyle ders bir kitap/makale üzerinden de</a:t>
            </a: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anlatılabilir. 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464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302</Words>
  <Application>Microsoft Office PowerPoint</Application>
  <PresentationFormat>Geniş ekran</PresentationFormat>
  <Paragraphs>68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3" baseType="lpstr">
      <vt:lpstr>Arial</vt:lpstr>
      <vt:lpstr>Broadway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ounsever</dc:creator>
  <cp:lastModifiedBy>ounsever</cp:lastModifiedBy>
  <cp:revision>4</cp:revision>
  <dcterms:created xsi:type="dcterms:W3CDTF">2025-01-08T12:38:50Z</dcterms:created>
  <dcterms:modified xsi:type="dcterms:W3CDTF">2025-01-08T12:44:46Z</dcterms:modified>
</cp:coreProperties>
</file>