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BCB0F-DEB7-42E9-AD9D-D42F1C9A735C}" type="datetimeFigureOut">
              <a:rPr lang="tr-TR" smtClean="0"/>
              <a:t>9.01.2025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341B-2BE0-49C1-B7AB-FFD82888A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9403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BCB0F-DEB7-42E9-AD9D-D42F1C9A735C}" type="datetimeFigureOut">
              <a:rPr lang="tr-TR" smtClean="0"/>
              <a:t>9.01.2025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341B-2BE0-49C1-B7AB-FFD82888A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9014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BCB0F-DEB7-42E9-AD9D-D42F1C9A735C}" type="datetimeFigureOut">
              <a:rPr lang="tr-TR" smtClean="0"/>
              <a:t>9.01.2025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341B-2BE0-49C1-B7AB-FFD82888A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2641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BCB0F-DEB7-42E9-AD9D-D42F1C9A735C}" type="datetimeFigureOut">
              <a:rPr lang="tr-TR" smtClean="0"/>
              <a:t>9.01.2025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341B-2BE0-49C1-B7AB-FFD82888A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482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BCB0F-DEB7-42E9-AD9D-D42F1C9A735C}" type="datetimeFigureOut">
              <a:rPr lang="tr-TR" smtClean="0"/>
              <a:t>9.01.2025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341B-2BE0-49C1-B7AB-FFD82888A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8751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BCB0F-DEB7-42E9-AD9D-D42F1C9A735C}" type="datetimeFigureOut">
              <a:rPr lang="tr-TR" smtClean="0"/>
              <a:t>9.01.2025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341B-2BE0-49C1-B7AB-FFD82888A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230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BCB0F-DEB7-42E9-AD9D-D42F1C9A735C}" type="datetimeFigureOut">
              <a:rPr lang="tr-TR" smtClean="0"/>
              <a:t>9.01.2025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341B-2BE0-49C1-B7AB-FFD82888A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704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BCB0F-DEB7-42E9-AD9D-D42F1C9A735C}" type="datetimeFigureOut">
              <a:rPr lang="tr-TR" smtClean="0"/>
              <a:t>9.01.2025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341B-2BE0-49C1-B7AB-FFD82888A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073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BCB0F-DEB7-42E9-AD9D-D42F1C9A735C}" type="datetimeFigureOut">
              <a:rPr lang="tr-TR" smtClean="0"/>
              <a:t>9.01.2025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341B-2BE0-49C1-B7AB-FFD82888A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6131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BCB0F-DEB7-42E9-AD9D-D42F1C9A735C}" type="datetimeFigureOut">
              <a:rPr lang="tr-TR" smtClean="0"/>
              <a:t>9.01.2025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341B-2BE0-49C1-B7AB-FFD82888A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4863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BCB0F-DEB7-42E9-AD9D-D42F1C9A735C}" type="datetimeFigureOut">
              <a:rPr lang="tr-TR" smtClean="0"/>
              <a:t>9.01.2025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341B-2BE0-49C1-B7AB-FFD82888A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6797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CB0F-DEB7-42E9-AD9D-D42F1C9A735C}" type="datetimeFigureOut">
              <a:rPr lang="tr-TR" smtClean="0"/>
              <a:t>9.01.2025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A341B-2BE0-49C1-B7AB-FFD82888A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8858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2278" y="5020606"/>
            <a:ext cx="4804016" cy="730156"/>
          </a:xfrm>
          <a:prstGeom prst="rect">
            <a:avLst/>
          </a:prstGeom>
        </p:spPr>
      </p:pic>
      <p:sp>
        <p:nvSpPr>
          <p:cNvPr id="6" name="Metin kutusu 5"/>
          <p:cNvSpPr txBox="1"/>
          <p:nvPr/>
        </p:nvSpPr>
        <p:spPr>
          <a:xfrm>
            <a:off x="2021747" y="749620"/>
            <a:ext cx="759607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000" b="1" dirty="0" smtClean="0">
                <a:solidFill>
                  <a:schemeClr val="accent5">
                    <a:lumMod val="50000"/>
                  </a:schemeClr>
                </a:solidFill>
              </a:rPr>
              <a:t>T.C.</a:t>
            </a:r>
          </a:p>
          <a:p>
            <a:pPr algn="ctr"/>
            <a:endParaRPr lang="tr-TR" sz="4000" b="1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tr-TR" sz="4000" b="1" dirty="0" smtClean="0">
                <a:solidFill>
                  <a:schemeClr val="accent5">
                    <a:lumMod val="50000"/>
                  </a:schemeClr>
                </a:solidFill>
              </a:rPr>
              <a:t>İSTANBUL GELİŞİM UNİVERSİTY</a:t>
            </a:r>
          </a:p>
          <a:p>
            <a:pPr algn="ctr"/>
            <a:endParaRPr lang="tr-TR" dirty="0"/>
          </a:p>
        </p:txBody>
      </p:sp>
      <p:pic>
        <p:nvPicPr>
          <p:cNvPr id="7" name="Picture 2" descr="https://panel.gelisim.edu.tr/assets/2022/resimler/shmyo/shmyoengcalisma-yuzeyi-1_37f1e0bb4dca459b9b965aa76d991b49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780" y="2965611"/>
            <a:ext cx="3594611" cy="1877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s://panel.gelisim.edu.tr/assets/2022/resimler/kim/gelisim-universitesi-logo-en-tr-11_f0b460c3d5f34f1c9a5030d011a4dd2c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411" b="-800"/>
          <a:stretch/>
        </p:blipFill>
        <p:spPr bwMode="auto">
          <a:xfrm>
            <a:off x="80710" y="83022"/>
            <a:ext cx="1354975" cy="123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Alt Başlık 2"/>
          <p:cNvSpPr>
            <a:spLocks noGrp="1"/>
          </p:cNvSpPr>
          <p:nvPr>
            <p:ph type="subTitle" idx="1"/>
          </p:nvPr>
        </p:nvSpPr>
        <p:spPr>
          <a:xfrm>
            <a:off x="0" y="6625244"/>
            <a:ext cx="12192000" cy="232756"/>
          </a:xfrm>
          <a:solidFill>
            <a:srgbClr val="002060"/>
          </a:solidFill>
        </p:spPr>
        <p:txBody>
          <a:bodyPr>
            <a:noAutofit/>
          </a:bodyPr>
          <a:lstStyle/>
          <a:p>
            <a:pPr algn="l"/>
            <a:r>
              <a:rPr lang="tr-TR" sz="1200" dirty="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553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3" name="Metin Yer Tutucusu 1"/>
          <p:cNvSpPr txBox="1">
            <a:spLocks/>
          </p:cNvSpPr>
          <p:nvPr/>
        </p:nvSpPr>
        <p:spPr>
          <a:xfrm>
            <a:off x="630642" y="1724610"/>
            <a:ext cx="5157787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</a:pPr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NOTE: In this section, the instructor is free to decide on the depth/breadth of the course and teaching methods and techniques.</a:t>
            </a:r>
          </a:p>
          <a:p>
            <a:pPr marL="0" indent="0" algn="just">
              <a:spcBef>
                <a:spcPts val="0"/>
              </a:spcBef>
            </a:pPr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It is up to the instructor to decide how many slides will be used</a:t>
            </a:r>
          </a:p>
          <a:p>
            <a:endParaRPr lang="en-US" dirty="0"/>
          </a:p>
        </p:txBody>
      </p:sp>
      <p:sp>
        <p:nvSpPr>
          <p:cNvPr id="4" name="Metin Yer Tutucusu 3"/>
          <p:cNvSpPr txBox="1">
            <a:spLocks/>
          </p:cNvSpPr>
          <p:nvPr/>
        </p:nvSpPr>
        <p:spPr>
          <a:xfrm>
            <a:off x="6096000" y="1724610"/>
            <a:ext cx="5183188" cy="36845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For example; The course can be taught with audio-visual elements, the course can also be taught through a book/article by specifying the source-access information in this section.</a:t>
            </a:r>
          </a:p>
          <a:p>
            <a:endParaRPr lang="en-US" dirty="0"/>
          </a:p>
        </p:txBody>
      </p:sp>
      <p:pic>
        <p:nvPicPr>
          <p:cNvPr id="5" name="Picture 2" descr="https://panel.gelisim.edu.tr/assets/2022/resimler/shmyo/shmyoengcalisma-yuzeyi-1_37f1e0bb4dca459b9b965aa76d991b4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20240" cy="942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5808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3" name="Unvan 1"/>
          <p:cNvSpPr txBox="1">
            <a:spLocks/>
          </p:cNvSpPr>
          <p:nvPr/>
        </p:nvSpPr>
        <p:spPr>
          <a:xfrm>
            <a:off x="838200" y="1066800"/>
            <a:ext cx="10515600" cy="9375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just"/>
            <a:r>
              <a:rPr lang="tr-TR" sz="2400" b="1" dirty="0" err="1">
                <a:latin typeface="Times New Roman"/>
                <a:ea typeface="Times New Roman"/>
                <a:cs typeface="Times New Roman"/>
                <a:sym typeface="Times New Roman"/>
              </a:rPr>
              <a:t>Fixed</a:t>
            </a:r>
            <a:r>
              <a:rPr lang="tr-TR" sz="2400" b="1" dirty="0">
                <a:latin typeface="Times New Roman"/>
                <a:ea typeface="Times New Roman"/>
                <a:cs typeface="Times New Roman"/>
                <a:sym typeface="Times New Roman"/>
              </a:rPr>
              <a:t> Logo</a:t>
            </a:r>
          </a:p>
        </p:txBody>
      </p:sp>
      <p:sp>
        <p:nvSpPr>
          <p:cNvPr id="4" name="Google Shape;171;g2ea15ffc163_0_48"/>
          <p:cNvSpPr txBox="1">
            <a:spLocks/>
          </p:cNvSpPr>
          <p:nvPr/>
        </p:nvSpPr>
        <p:spPr>
          <a:xfrm>
            <a:off x="288925" y="2137807"/>
            <a:ext cx="11742000" cy="367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 algn="just"/>
            <a:endParaRPr lang="tr-TR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just"/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If you proceed by duplicating </a:t>
            </a:r>
            <a:r>
              <a:rPr lang="en-US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th</a:t>
            </a:r>
            <a:r>
              <a:rPr lang="tr-TR" dirty="0" smtClean="0">
                <a:latin typeface="Times New Roman"/>
                <a:ea typeface="Times New Roman"/>
                <a:cs typeface="Times New Roman"/>
                <a:sym typeface="Times New Roman"/>
              </a:rPr>
              <a:t>is</a:t>
            </a:r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 slide, 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the size of the logo will remain constant.</a:t>
            </a:r>
          </a:p>
          <a:p>
            <a:pPr marL="0" indent="0" algn="just">
              <a:spcBef>
                <a:spcPts val="0"/>
              </a:spcBef>
            </a:pPr>
            <a:endParaRPr lang="en-US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5" name="Picture 2" descr="https://panel.gelisim.edu.tr/assets/2022/resimler/shmyo/shmyoengcalisma-yuzeyi-1_37f1e0bb4dca459b9b965aa76d991b4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20240" cy="942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57871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172942" y="-350112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ts val="2400"/>
            </a:pP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 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WHAT </a:t>
            </a: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TO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TAKE HOME?     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</a:t>
            </a: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4" name="Picture 2" descr="https://panel.gelisim.edu.tr/assets/2022/resimler/shmyo/shmyoengcalisma-yuzeyi-1_37f1e0bb4dca459b9b965aa76d991b4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20240" cy="942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15149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3" name="Google Shape;268;g2ea15ffc163_0_165"/>
          <p:cNvSpPr txBox="1"/>
          <p:nvPr/>
        </p:nvSpPr>
        <p:spPr>
          <a:xfrm>
            <a:off x="3276717" y="-263644"/>
            <a:ext cx="7928675" cy="15080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SzPts val="2400"/>
            </a:pPr>
            <a:r>
              <a:rPr lang="tr-TR" sz="68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</a:t>
            </a: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QUESTIONS AND SUGGESTIONS</a:t>
            </a:r>
            <a:r>
              <a:rPr lang="tr-TR" sz="68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" name="Picture 2" descr="https://panel.gelisim.edu.tr/assets/2022/resimler/shmyo/shmyoengcalisma-yuzeyi-1_37f1e0bb4dca459b9b965aa76d991b4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20240" cy="942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50103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-289619" y="-405310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RECOMMENDED WEEKLY STUDIES</a:t>
            </a: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4" name="Picture 2" descr="https://panel.gelisim.edu.tr/assets/2022/resimler/shmyo/shmyoengcalisma-yuzeyi-1_37f1e0bb4dca459b9b965aa76d991b4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20240" cy="942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50275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-289619" y="-405310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REFERENCES  </a:t>
            </a: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4" name="Picture 2" descr="https://panel.gelisim.edu.tr/assets/2022/resimler/shmyo/shmyoengcalisma-yuzeyi-1_37f1e0bb4dca459b9b965aa76d991b4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20240" cy="942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54547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-66726" y="-369683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ABOUT THE NEXT WEEK   </a:t>
            </a: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4" name="Picture 2" descr="https://panel.gelisim.edu.tr/assets/2022/resimler/shmyo/shmyoengcalisma-yuzeyi-1_37f1e0bb4dca459b9b965aa76d991b4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20240" cy="942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94876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2973185" y="1587560"/>
            <a:ext cx="670283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………….. – …………………………</a:t>
            </a:r>
            <a:br>
              <a:rPr lang="tr-TR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tr-TR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tr-TR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Since course presentations are private, using the texts and images contained herein on social media or </a:t>
            </a:r>
            <a:r>
              <a:rPr lang="tr-TR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else </a:t>
            </a:r>
            <a:r>
              <a:rPr lang="en-US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without permission from the course instructor is against the regulations </a:t>
            </a: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Law No. 6698</a:t>
            </a:r>
            <a:r>
              <a:rPr lang="en-US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lang="tr-TR" sz="2800" dirty="0"/>
          </a:p>
        </p:txBody>
      </p:sp>
      <p:pic>
        <p:nvPicPr>
          <p:cNvPr id="4" name="Picture 2" descr="https://panel.gelisim.edu.tr/assets/2022/resimler/shmyo/shmyoengcalisma-yuzeyi-1_37f1e0bb4dca459b9b965aa76d991b4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20240" cy="942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9942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pic>
        <p:nvPicPr>
          <p:cNvPr id="5" name="Google Shape;344;g2ea15ffc163_0_229" descr="kişi, şahıs, insan yüzü, giyim, askeri üniforma içeren bir resim&#10;&#10;Açıklama otomatik olarak oluşturuldu"/>
          <p:cNvPicPr preferRelativeResize="0"/>
          <p:nvPr/>
        </p:nvPicPr>
        <p:blipFill rotWithShape="1">
          <a:blip r:embed="rId2">
            <a:alphaModFix/>
          </a:blip>
          <a:srcRect l="16533"/>
          <a:stretch/>
        </p:blipFill>
        <p:spPr>
          <a:xfrm>
            <a:off x="8511347" y="1597797"/>
            <a:ext cx="3570201" cy="462070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334;g2ea15ffc163_0_229"/>
          <p:cNvSpPr txBox="1"/>
          <p:nvPr/>
        </p:nvSpPr>
        <p:spPr>
          <a:xfrm>
            <a:off x="171477" y="2119626"/>
            <a:ext cx="7976700" cy="34162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none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sng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tr-TR" sz="2400" b="0" i="1" u="sng" strike="noStrike" cap="none" dirty="0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Not: </a:t>
            </a:r>
            <a:r>
              <a:rPr lang="tr-TR" sz="2400" i="1" dirty="0" err="1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Quotes</a:t>
            </a:r>
            <a:r>
              <a:rPr lang="tr-TR" sz="2400" b="0" i="1" strike="noStrike" cap="none" dirty="0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tr-TR" sz="2400" b="0" i="1" strike="noStrike" cap="none" dirty="0" err="1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from</a:t>
            </a:r>
            <a:r>
              <a:rPr lang="tr-TR" sz="2400" b="0" i="1" strike="noStrike" cap="none" dirty="0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ATATÜRK can be </a:t>
            </a:r>
            <a:r>
              <a:rPr lang="tr-TR" sz="2400" b="0" i="1" strike="noStrike" cap="none" dirty="0" err="1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added</a:t>
            </a:r>
            <a:r>
              <a:rPr lang="tr-TR" sz="2400" b="0" i="1" strike="noStrike" cap="none" dirty="0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tr-TR" sz="2400" b="0" i="1" strike="noStrike" cap="none" dirty="0" err="1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weekly</a:t>
            </a:r>
            <a:r>
              <a:rPr lang="tr-TR" sz="2400" b="0" i="1" strike="noStrike" cap="none" dirty="0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endParaRPr sz="2400" b="0" i="1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sng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sng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sng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sng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sng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B9353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" name="Picture 2" descr="https://panel.gelisim.edu.tr/assets/2022/resimler/shmyo/shmyoengcalisma-yuzeyi-1_37f1e0bb4dca459b9b965aa76d991b49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20240" cy="942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68086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246909" y="2078181"/>
            <a:ext cx="104657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FOR YOUR ATTENDANCE… </a:t>
            </a:r>
            <a:endParaRPr lang="tr-TR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https://panel.gelisim.edu.tr/assets/2022/resimler/shmyo/shmyoengcalisma-yuzeyi-1_37f1e0bb4dca459b9b965aa76d991b4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20240" cy="942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2278" y="5020606"/>
            <a:ext cx="4804016" cy="730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629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dirty="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pic>
        <p:nvPicPr>
          <p:cNvPr id="3" name="Picture 2" descr="https://panel.gelisim.edu.tr/assets/2022/resimler/shmyo/shmyoengcalisma-yuzeyi-1_37f1e0bb4dca459b9b965aa76d991b4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20240" cy="942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up 3"/>
          <p:cNvGrpSpPr/>
          <p:nvPr/>
        </p:nvGrpSpPr>
        <p:grpSpPr>
          <a:xfrm>
            <a:off x="282632" y="1738695"/>
            <a:ext cx="4461682" cy="3533240"/>
            <a:chOff x="-1" y="1921575"/>
            <a:chExt cx="4461682" cy="3533240"/>
          </a:xfrm>
        </p:grpSpPr>
        <p:sp>
          <p:nvSpPr>
            <p:cNvPr id="5" name="Google Shape;105;p2"/>
            <p:cNvSpPr/>
            <p:nvPr/>
          </p:nvSpPr>
          <p:spPr>
            <a:xfrm>
              <a:off x="0" y="1921575"/>
              <a:ext cx="4461681" cy="41215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lvl="0"/>
              <a:r>
                <a:rPr lang="tr-TR" sz="2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Name of </a:t>
              </a:r>
              <a:r>
                <a:rPr lang="tr-TR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Department</a:t>
              </a:r>
              <a:endParaRPr lang="tr-TR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6" name="Google Shape;106;p2"/>
            <p:cNvSpPr/>
            <p:nvPr/>
          </p:nvSpPr>
          <p:spPr>
            <a:xfrm>
              <a:off x="0" y="2411450"/>
              <a:ext cx="4461681" cy="417076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lvl="0"/>
              <a:r>
                <a:rPr 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Course Code and Name</a:t>
              </a:r>
            </a:p>
          </p:txBody>
        </p:sp>
        <p:sp>
          <p:nvSpPr>
            <p:cNvPr id="7" name="Google Shape;107;p2"/>
            <p:cNvSpPr/>
            <p:nvPr/>
          </p:nvSpPr>
          <p:spPr>
            <a:xfrm>
              <a:off x="0" y="2913824"/>
              <a:ext cx="4461681" cy="472440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lvl="0"/>
              <a:r>
                <a:rPr lang="tr-TR" sz="2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Course </a:t>
              </a:r>
              <a:r>
                <a:rPr lang="tr-TR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Week</a:t>
              </a:r>
              <a:endParaRPr lang="tr-TR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4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			:</a:t>
              </a:r>
              <a:endParaRPr sz="2400" b="1" u="none" strike="noStrike" cap="none" dirty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8" name="Google Shape;108;p2"/>
            <p:cNvSpPr/>
            <p:nvPr/>
          </p:nvSpPr>
          <p:spPr>
            <a:xfrm>
              <a:off x="0" y="3480698"/>
              <a:ext cx="4461681" cy="49212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lvl="0"/>
              <a:r>
                <a:rPr lang="tr-TR" sz="2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Course </a:t>
              </a:r>
              <a:r>
                <a:rPr lang="tr-TR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Day</a:t>
              </a:r>
              <a:r>
                <a:rPr lang="tr-TR" sz="2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 </a:t>
              </a:r>
              <a:r>
                <a:rPr lang="tr-TR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and</a:t>
              </a:r>
              <a:r>
                <a:rPr lang="tr-TR" sz="2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 Time</a:t>
              </a: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4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	:</a:t>
              </a:r>
              <a:endParaRPr sz="2400" b="0" i="1" u="none" strike="noStrike" cap="none" dirty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9" name="Google Shape;109;p2"/>
            <p:cNvSpPr/>
            <p:nvPr/>
          </p:nvSpPr>
          <p:spPr>
            <a:xfrm>
              <a:off x="0" y="4067521"/>
              <a:ext cx="4461681" cy="771292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lvl="0"/>
              <a:r>
                <a:rPr lang="tr-TR" sz="2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Course </a:t>
              </a:r>
              <a:r>
                <a:rPr lang="tr-TR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Credit</a:t>
              </a:r>
              <a:r>
                <a:rPr lang="tr-TR" sz="2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/ACTS </a:t>
              </a:r>
              <a:r>
                <a:rPr lang="tr-TR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Informations</a:t>
              </a:r>
              <a:endParaRPr lang="tr-TR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4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:</a:t>
              </a:r>
              <a:endParaRPr sz="2400" b="0" u="none" strike="noStrike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10" name="Google Shape;110;p2"/>
            <p:cNvSpPr/>
            <p:nvPr/>
          </p:nvSpPr>
          <p:spPr>
            <a:xfrm>
              <a:off x="-1" y="4978684"/>
              <a:ext cx="4461681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lvl="0"/>
              <a:r>
                <a:rPr lang="tr-TR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Examination</a:t>
              </a:r>
              <a:r>
                <a:rPr lang="tr-TR" sz="2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 </a:t>
              </a:r>
              <a:r>
                <a:rPr lang="tr-TR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Type</a:t>
              </a:r>
              <a:r>
                <a:rPr lang="tr-TR" sz="2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 </a:t>
              </a:r>
              <a:r>
                <a:rPr lang="tr-TR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and</a:t>
              </a:r>
              <a:r>
                <a:rPr lang="tr-TR" sz="2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 </a:t>
              </a:r>
              <a:r>
                <a:rPr lang="tr-TR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Gradings</a:t>
              </a:r>
              <a:endParaRPr lang="tr-TR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4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:</a:t>
              </a:r>
              <a:endParaRPr sz="2400" b="0" u="none" strike="noStrike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</p:grpSp>
      <p:grpSp>
        <p:nvGrpSpPr>
          <p:cNvPr id="11" name="Grup 10"/>
          <p:cNvGrpSpPr/>
          <p:nvPr/>
        </p:nvGrpSpPr>
        <p:grpSpPr>
          <a:xfrm>
            <a:off x="4982133" y="1738695"/>
            <a:ext cx="7073400" cy="3533241"/>
            <a:chOff x="4699500" y="1921575"/>
            <a:chExt cx="7073400" cy="3533241"/>
          </a:xfrm>
        </p:grpSpPr>
        <p:sp>
          <p:nvSpPr>
            <p:cNvPr id="12" name="Google Shape;111;p2"/>
            <p:cNvSpPr/>
            <p:nvPr/>
          </p:nvSpPr>
          <p:spPr>
            <a:xfrm>
              <a:off x="4699500" y="1921575"/>
              <a:ext cx="7073400" cy="41215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0" u="none" strike="noStrike" cap="none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13" name="Google Shape;112;p2"/>
            <p:cNvSpPr/>
            <p:nvPr/>
          </p:nvSpPr>
          <p:spPr>
            <a:xfrm>
              <a:off x="4699500" y="2411450"/>
              <a:ext cx="7073400" cy="417076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0" u="none" strike="noStrike" cap="none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14" name="Google Shape;113;p2"/>
            <p:cNvSpPr/>
            <p:nvPr/>
          </p:nvSpPr>
          <p:spPr>
            <a:xfrm>
              <a:off x="4699500" y="2913824"/>
              <a:ext cx="7073400" cy="472440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1" u="none" strike="noStrike" cap="none">
                <a:solidFill>
                  <a:schemeClr val="lt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15" name="Google Shape;114;p2"/>
            <p:cNvSpPr/>
            <p:nvPr/>
          </p:nvSpPr>
          <p:spPr>
            <a:xfrm>
              <a:off x="4699500" y="3480698"/>
              <a:ext cx="7073400" cy="49212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0" i="1" u="none" strike="noStrike" cap="none">
                <a:solidFill>
                  <a:schemeClr val="lt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16" name="Google Shape;115;p2"/>
            <p:cNvSpPr/>
            <p:nvPr/>
          </p:nvSpPr>
          <p:spPr>
            <a:xfrm>
              <a:off x="4699500" y="4067521"/>
              <a:ext cx="7073400" cy="742210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0" u="none" strike="noStrike" cap="none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17" name="Google Shape;116;p2"/>
            <p:cNvSpPr/>
            <p:nvPr/>
          </p:nvSpPr>
          <p:spPr>
            <a:xfrm>
              <a:off x="4699500" y="4978685"/>
              <a:ext cx="7073400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0" u="none" strike="noStrike" cap="none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15133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dirty="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pic>
        <p:nvPicPr>
          <p:cNvPr id="3" name="Picture 2" descr="https://panel.gelisim.edu.tr/assets/2022/resimler/shmyo/shmyoengcalisma-yuzeyi-1_37f1e0bb4dca459b9b965aa76d991b4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20240" cy="942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up 3"/>
          <p:cNvGrpSpPr/>
          <p:nvPr/>
        </p:nvGrpSpPr>
        <p:grpSpPr>
          <a:xfrm>
            <a:off x="142874" y="1756811"/>
            <a:ext cx="11906252" cy="3807299"/>
            <a:chOff x="-2" y="1921572"/>
            <a:chExt cx="11906252" cy="3807299"/>
          </a:xfrm>
        </p:grpSpPr>
        <p:sp>
          <p:nvSpPr>
            <p:cNvPr id="5" name="Google Shape;134;p3"/>
            <p:cNvSpPr/>
            <p:nvPr/>
          </p:nvSpPr>
          <p:spPr>
            <a:xfrm>
              <a:off x="4699500" y="1921575"/>
              <a:ext cx="7206750" cy="41215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u="none" strike="noStrike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6" name="Google Shape;136;p3"/>
            <p:cNvSpPr/>
            <p:nvPr/>
          </p:nvSpPr>
          <p:spPr>
            <a:xfrm>
              <a:off x="4699500" y="2913824"/>
              <a:ext cx="7206750" cy="472440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1" u="none" strike="noStrike" cap="none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7" name="Google Shape;137;p3"/>
            <p:cNvSpPr/>
            <p:nvPr/>
          </p:nvSpPr>
          <p:spPr>
            <a:xfrm>
              <a:off x="4699500" y="3480698"/>
              <a:ext cx="7206750" cy="49212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0" i="1" u="none" strike="noStrike" cap="none">
                <a:solidFill>
                  <a:schemeClr val="lt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8" name="Google Shape;139;p3"/>
            <p:cNvSpPr/>
            <p:nvPr/>
          </p:nvSpPr>
          <p:spPr>
            <a:xfrm>
              <a:off x="4699500" y="4091990"/>
              <a:ext cx="7206750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0" u="none" strike="noStrike" cap="none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9" name="Google Shape;128;p3"/>
            <p:cNvSpPr/>
            <p:nvPr/>
          </p:nvSpPr>
          <p:spPr>
            <a:xfrm>
              <a:off x="0" y="1921574"/>
              <a:ext cx="4461681" cy="41215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Instructors’s</a:t>
              </a:r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Name &amp; </a:t>
              </a:r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Surname</a:t>
              </a:r>
              <a:endParaRPr lang="tr-TR" sz="2800" b="1" dirty="0">
                <a:solidFill>
                  <a:srgbClr val="1E284D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:</a:t>
              </a:r>
              <a:endParaRPr sz="2800" b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10" name="Google Shape;129;p3"/>
            <p:cNvSpPr/>
            <p:nvPr/>
          </p:nvSpPr>
          <p:spPr>
            <a:xfrm>
              <a:off x="0" y="2411449"/>
              <a:ext cx="4461681" cy="417076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E-mail &amp; </a:t>
              </a:r>
              <a:r>
                <a:rPr lang="tr-TR" sz="2800" b="1" dirty="0" smtClean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Phone</a:t>
              </a:r>
              <a:endParaRPr lang="tr-TR" sz="2800" b="1" dirty="0">
                <a:solidFill>
                  <a:srgbClr val="1E284D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	:</a:t>
              </a:r>
              <a:endParaRPr sz="2800" b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11" name="Google Shape;130;p3"/>
            <p:cNvSpPr/>
            <p:nvPr/>
          </p:nvSpPr>
          <p:spPr>
            <a:xfrm>
              <a:off x="0" y="2913823"/>
              <a:ext cx="4461681" cy="472440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lvl="0">
                <a:buClr>
                  <a:srgbClr val="000000"/>
                </a:buClr>
                <a:buSzPts val="2200"/>
              </a:pPr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Room</a:t>
              </a:r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of </a:t>
              </a:r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the</a:t>
              </a:r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Instructor</a:t>
              </a:r>
              <a:endParaRPr lang="tr-TR" sz="2800" b="1" dirty="0">
                <a:solidFill>
                  <a:srgbClr val="1E284D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2" name="Google Shape;131;p3"/>
            <p:cNvSpPr/>
            <p:nvPr/>
          </p:nvSpPr>
          <p:spPr>
            <a:xfrm>
              <a:off x="0" y="3480697"/>
              <a:ext cx="4461681" cy="49212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Advisor’s</a:t>
              </a:r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Information</a:t>
              </a: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:</a:t>
              </a:r>
              <a:endParaRPr sz="2800" b="0" i="1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13" name="Google Shape;133;p3"/>
            <p:cNvSpPr/>
            <p:nvPr/>
          </p:nvSpPr>
          <p:spPr>
            <a:xfrm>
              <a:off x="-1" y="4077669"/>
              <a:ext cx="4461681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GBS Link </a:t>
              </a: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:</a:t>
              </a:r>
              <a:endParaRPr sz="2800" b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14" name="Google Shape;140;p3"/>
            <p:cNvSpPr/>
            <p:nvPr/>
          </p:nvSpPr>
          <p:spPr>
            <a:xfrm>
              <a:off x="-2" y="4633110"/>
              <a:ext cx="4461681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ALMS Link</a:t>
              </a: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:</a:t>
              </a:r>
              <a:endParaRPr sz="2800" b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15" name="Google Shape;141;p3"/>
            <p:cNvSpPr/>
            <p:nvPr/>
          </p:nvSpPr>
          <p:spPr>
            <a:xfrm>
              <a:off x="4699500" y="4630634"/>
              <a:ext cx="7206750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0" u="none" strike="noStrike" cap="none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16" name="Google Shape;142;p3"/>
            <p:cNvSpPr/>
            <p:nvPr/>
          </p:nvSpPr>
          <p:spPr>
            <a:xfrm>
              <a:off x="0" y="5252739"/>
              <a:ext cx="4461681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lvl="0">
                <a:buClr>
                  <a:srgbClr val="000000"/>
                </a:buClr>
                <a:buSzPts val="2200"/>
              </a:pPr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AVESIS Link</a:t>
              </a:r>
            </a:p>
          </p:txBody>
        </p:sp>
        <p:sp>
          <p:nvSpPr>
            <p:cNvPr id="17" name="Google Shape;143;p3"/>
            <p:cNvSpPr/>
            <p:nvPr/>
          </p:nvSpPr>
          <p:spPr>
            <a:xfrm>
              <a:off x="4699500" y="5252738"/>
              <a:ext cx="7206750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0" u="none" strike="noStrike" cap="none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18" name="Google Shape;128;p3"/>
            <p:cNvSpPr/>
            <p:nvPr/>
          </p:nvSpPr>
          <p:spPr>
            <a:xfrm>
              <a:off x="0" y="1921575"/>
              <a:ext cx="4461681" cy="41215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Instructors’s</a:t>
              </a:r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Name &amp; </a:t>
              </a:r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Surname</a:t>
              </a:r>
              <a:endParaRPr lang="tr-TR" sz="2800" b="1" dirty="0">
                <a:solidFill>
                  <a:srgbClr val="1E284D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:</a:t>
              </a:r>
              <a:endParaRPr sz="2800" b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19" name="Google Shape;129;p3"/>
            <p:cNvSpPr/>
            <p:nvPr/>
          </p:nvSpPr>
          <p:spPr>
            <a:xfrm>
              <a:off x="0" y="2411450"/>
              <a:ext cx="4461681" cy="417076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E-mail &amp; </a:t>
              </a:r>
              <a:r>
                <a:rPr lang="tr-TR" sz="2800" b="1" dirty="0" smtClean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Phone</a:t>
              </a:r>
              <a:endParaRPr lang="tr-TR" sz="2800" b="1" dirty="0">
                <a:solidFill>
                  <a:srgbClr val="1E284D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	:</a:t>
              </a:r>
              <a:endParaRPr sz="2800" b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20" name="Google Shape;130;p3"/>
            <p:cNvSpPr/>
            <p:nvPr/>
          </p:nvSpPr>
          <p:spPr>
            <a:xfrm>
              <a:off x="0" y="2913824"/>
              <a:ext cx="4461681" cy="472440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lvl="0">
                <a:buClr>
                  <a:srgbClr val="000000"/>
                </a:buClr>
                <a:buSzPts val="2200"/>
              </a:pPr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Room</a:t>
              </a:r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of </a:t>
              </a:r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the</a:t>
              </a:r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Instructor</a:t>
              </a:r>
              <a:endParaRPr lang="tr-TR" sz="2800" b="1" dirty="0">
                <a:solidFill>
                  <a:srgbClr val="1E284D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1" name="Google Shape;131;p3"/>
            <p:cNvSpPr/>
            <p:nvPr/>
          </p:nvSpPr>
          <p:spPr>
            <a:xfrm>
              <a:off x="0" y="3480698"/>
              <a:ext cx="4461681" cy="49212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Advisor’s</a:t>
              </a:r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Information</a:t>
              </a: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:</a:t>
              </a:r>
              <a:endParaRPr sz="2800" b="0" i="1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22" name="Google Shape;133;p3"/>
            <p:cNvSpPr/>
            <p:nvPr/>
          </p:nvSpPr>
          <p:spPr>
            <a:xfrm>
              <a:off x="-1" y="4077670"/>
              <a:ext cx="4461681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GBS Link </a:t>
              </a: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:</a:t>
              </a:r>
              <a:endParaRPr sz="2800" b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23" name="Google Shape;140;p3"/>
            <p:cNvSpPr/>
            <p:nvPr/>
          </p:nvSpPr>
          <p:spPr>
            <a:xfrm>
              <a:off x="-2" y="4633111"/>
              <a:ext cx="4461681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ALMS Link</a:t>
              </a: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:</a:t>
              </a:r>
              <a:endParaRPr sz="2800" b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24" name="Google Shape;142;p3"/>
            <p:cNvSpPr/>
            <p:nvPr/>
          </p:nvSpPr>
          <p:spPr>
            <a:xfrm>
              <a:off x="0" y="5252740"/>
              <a:ext cx="4461681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lvl="0">
                <a:buClr>
                  <a:srgbClr val="000000"/>
                </a:buClr>
                <a:buSzPts val="2200"/>
              </a:pPr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AVESIS Link</a:t>
              </a:r>
            </a:p>
          </p:txBody>
        </p:sp>
        <p:sp>
          <p:nvSpPr>
            <p:cNvPr id="25" name="Google Shape;143;p3"/>
            <p:cNvSpPr/>
            <p:nvPr/>
          </p:nvSpPr>
          <p:spPr>
            <a:xfrm>
              <a:off x="4699500" y="5252739"/>
              <a:ext cx="7206750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0" u="none" strike="noStrike" cap="none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26" name="Google Shape;141;p3"/>
            <p:cNvSpPr/>
            <p:nvPr/>
          </p:nvSpPr>
          <p:spPr>
            <a:xfrm>
              <a:off x="4699500" y="4630632"/>
              <a:ext cx="7206750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0" u="none" strike="noStrike" cap="none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27" name="Google Shape;128;p3"/>
            <p:cNvSpPr/>
            <p:nvPr/>
          </p:nvSpPr>
          <p:spPr>
            <a:xfrm>
              <a:off x="0" y="1921573"/>
              <a:ext cx="4461681" cy="41215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Instructors’s</a:t>
              </a:r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Name &amp; </a:t>
              </a:r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Surname</a:t>
              </a:r>
              <a:endParaRPr lang="tr-TR" sz="2800" b="1" dirty="0">
                <a:solidFill>
                  <a:srgbClr val="1E284D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:</a:t>
              </a:r>
              <a:endParaRPr sz="2800" b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28" name="Google Shape;129;p3"/>
            <p:cNvSpPr/>
            <p:nvPr/>
          </p:nvSpPr>
          <p:spPr>
            <a:xfrm>
              <a:off x="0" y="2411448"/>
              <a:ext cx="4461681" cy="417076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E-mail &amp; </a:t>
              </a:r>
              <a:r>
                <a:rPr lang="tr-TR" sz="2800" b="1" dirty="0" smtClean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Phone</a:t>
              </a:r>
              <a:endParaRPr lang="tr-TR" sz="2800" b="1" dirty="0">
                <a:solidFill>
                  <a:srgbClr val="1E284D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	:</a:t>
              </a:r>
              <a:endParaRPr sz="2800" b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29" name="Google Shape;130;p3"/>
            <p:cNvSpPr/>
            <p:nvPr/>
          </p:nvSpPr>
          <p:spPr>
            <a:xfrm>
              <a:off x="0" y="2913822"/>
              <a:ext cx="4461681" cy="472440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lvl="0">
                <a:buClr>
                  <a:srgbClr val="000000"/>
                </a:buClr>
                <a:buSzPts val="2200"/>
              </a:pPr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Room</a:t>
              </a:r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of </a:t>
              </a:r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the</a:t>
              </a:r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Instructor</a:t>
              </a:r>
              <a:endParaRPr lang="tr-TR" sz="2800" b="1" dirty="0">
                <a:solidFill>
                  <a:srgbClr val="1E284D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0" name="Google Shape;131;p3"/>
            <p:cNvSpPr/>
            <p:nvPr/>
          </p:nvSpPr>
          <p:spPr>
            <a:xfrm>
              <a:off x="0" y="3480696"/>
              <a:ext cx="4461681" cy="49212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Advisor’s</a:t>
              </a:r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Information</a:t>
              </a: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:</a:t>
              </a:r>
              <a:endParaRPr sz="2800" b="0" i="1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31" name="Google Shape;133;p3"/>
            <p:cNvSpPr/>
            <p:nvPr/>
          </p:nvSpPr>
          <p:spPr>
            <a:xfrm>
              <a:off x="-1" y="4077668"/>
              <a:ext cx="4461681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GBS Link </a:t>
              </a: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:</a:t>
              </a:r>
              <a:endParaRPr sz="2800" b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32" name="Google Shape;140;p3"/>
            <p:cNvSpPr/>
            <p:nvPr/>
          </p:nvSpPr>
          <p:spPr>
            <a:xfrm>
              <a:off x="-2" y="4633109"/>
              <a:ext cx="4461681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ALMS Link</a:t>
              </a: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:</a:t>
              </a:r>
              <a:endParaRPr sz="2800" b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33" name="Google Shape;142;p3"/>
            <p:cNvSpPr/>
            <p:nvPr/>
          </p:nvSpPr>
          <p:spPr>
            <a:xfrm>
              <a:off x="0" y="5252738"/>
              <a:ext cx="4461681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lvl="0">
                <a:buClr>
                  <a:srgbClr val="000000"/>
                </a:buClr>
                <a:buSzPts val="2200"/>
              </a:pPr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AVESIS Link</a:t>
              </a:r>
            </a:p>
          </p:txBody>
        </p:sp>
        <p:sp>
          <p:nvSpPr>
            <p:cNvPr id="34" name="Google Shape;143;p3"/>
            <p:cNvSpPr/>
            <p:nvPr/>
          </p:nvSpPr>
          <p:spPr>
            <a:xfrm>
              <a:off x="4699500" y="5252737"/>
              <a:ext cx="7206750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0" u="none" strike="noStrike" cap="none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35" name="Google Shape;137;p3"/>
            <p:cNvSpPr/>
            <p:nvPr/>
          </p:nvSpPr>
          <p:spPr>
            <a:xfrm>
              <a:off x="4699500" y="3480697"/>
              <a:ext cx="7206750" cy="49212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1" u="none" strike="noStrike" cap="none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36" name="Google Shape;139;p3"/>
            <p:cNvSpPr/>
            <p:nvPr/>
          </p:nvSpPr>
          <p:spPr>
            <a:xfrm>
              <a:off x="4699500" y="4091989"/>
              <a:ext cx="7206750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u="none" strike="noStrike" cap="none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37" name="Google Shape;141;p3"/>
            <p:cNvSpPr/>
            <p:nvPr/>
          </p:nvSpPr>
          <p:spPr>
            <a:xfrm>
              <a:off x="4699500" y="4630631"/>
              <a:ext cx="7206750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u="none" strike="noStrike" cap="none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38" name="Google Shape;128;p3"/>
            <p:cNvSpPr/>
            <p:nvPr/>
          </p:nvSpPr>
          <p:spPr>
            <a:xfrm>
              <a:off x="0" y="1921572"/>
              <a:ext cx="4461681" cy="41215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400" b="1" dirty="0" err="1" smtClean="0">
                  <a:solidFill>
                    <a:schemeClr val="bg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Instructor’s</a:t>
              </a:r>
              <a:r>
                <a:rPr lang="tr-TR" sz="2400" b="1" dirty="0" smtClean="0">
                  <a:solidFill>
                    <a:schemeClr val="bg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tr-TR" sz="2400" b="1" dirty="0">
                  <a:solidFill>
                    <a:schemeClr val="bg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Name &amp; </a:t>
              </a:r>
              <a:r>
                <a:rPr lang="tr-TR" sz="2400" b="1" dirty="0" err="1">
                  <a:solidFill>
                    <a:schemeClr val="bg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Surname</a:t>
              </a:r>
              <a:endParaRPr lang="tr-TR" sz="2400" b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:</a:t>
              </a:r>
              <a:endParaRPr sz="2400" b="0" u="none" strike="noStrike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39" name="Google Shape;129;p3"/>
            <p:cNvSpPr/>
            <p:nvPr/>
          </p:nvSpPr>
          <p:spPr>
            <a:xfrm>
              <a:off x="0" y="2411447"/>
              <a:ext cx="4461681" cy="417076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400" b="1" dirty="0">
                  <a:solidFill>
                    <a:schemeClr val="bg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E-mail &amp; </a:t>
              </a:r>
              <a:r>
                <a:rPr lang="tr-TR" sz="2400" b="1" dirty="0" smtClean="0">
                  <a:solidFill>
                    <a:schemeClr val="bg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Phone</a:t>
              </a:r>
              <a:endParaRPr lang="tr-TR" sz="2400" b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	:</a:t>
              </a:r>
              <a:endParaRPr sz="2400" b="0" u="none" strike="noStrike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40" name="Google Shape;130;p3"/>
            <p:cNvSpPr/>
            <p:nvPr/>
          </p:nvSpPr>
          <p:spPr>
            <a:xfrm>
              <a:off x="0" y="2913821"/>
              <a:ext cx="4461681" cy="472440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lvl="0">
                <a:buClr>
                  <a:srgbClr val="000000"/>
                </a:buClr>
                <a:buSzPts val="2200"/>
              </a:pPr>
              <a:r>
                <a:rPr lang="tr-TR" sz="2400" b="1" dirty="0" err="1" smtClean="0">
                  <a:solidFill>
                    <a:schemeClr val="bg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Instructor’s</a:t>
              </a:r>
              <a:r>
                <a:rPr lang="tr-TR" sz="2400" b="1" dirty="0" smtClean="0">
                  <a:solidFill>
                    <a:schemeClr val="bg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tr-TR" sz="2400" b="1" dirty="0" err="1" smtClean="0">
                  <a:solidFill>
                    <a:schemeClr val="bg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Room</a:t>
              </a:r>
              <a:endParaRPr lang="tr-TR" sz="2400" b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1" name="Google Shape;131;p3"/>
            <p:cNvSpPr/>
            <p:nvPr/>
          </p:nvSpPr>
          <p:spPr>
            <a:xfrm>
              <a:off x="0" y="3480695"/>
              <a:ext cx="4461681" cy="49212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400" b="1" dirty="0" smtClean="0">
                  <a:solidFill>
                    <a:schemeClr val="bg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Office </a:t>
              </a:r>
              <a:r>
                <a:rPr lang="tr-TR" sz="2400" b="1" dirty="0" err="1" smtClean="0">
                  <a:solidFill>
                    <a:schemeClr val="bg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Hours</a:t>
              </a:r>
              <a:endParaRPr lang="tr-TR" sz="2400" b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:</a:t>
              </a:r>
              <a:endParaRPr sz="2400" b="0" i="1" u="none" strike="noStrike" cap="none" dirty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42" name="Google Shape;133;p3"/>
            <p:cNvSpPr/>
            <p:nvPr/>
          </p:nvSpPr>
          <p:spPr>
            <a:xfrm>
              <a:off x="-1" y="4077667"/>
              <a:ext cx="4461681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400" b="1" dirty="0">
                  <a:solidFill>
                    <a:schemeClr val="bg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GBS Link </a:t>
              </a: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:</a:t>
              </a:r>
              <a:endParaRPr sz="2400" b="0" u="none" strike="noStrike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43" name="Google Shape;140;p3"/>
            <p:cNvSpPr/>
            <p:nvPr/>
          </p:nvSpPr>
          <p:spPr>
            <a:xfrm>
              <a:off x="-2" y="4633108"/>
              <a:ext cx="4461681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400" b="1" dirty="0">
                  <a:solidFill>
                    <a:schemeClr val="bg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ALMS Link</a:t>
              </a: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:</a:t>
              </a:r>
              <a:endParaRPr sz="2400" b="0" u="none" strike="noStrike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44" name="Google Shape;142;p3"/>
            <p:cNvSpPr/>
            <p:nvPr/>
          </p:nvSpPr>
          <p:spPr>
            <a:xfrm>
              <a:off x="0" y="5252737"/>
              <a:ext cx="4461681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lvl="0">
                <a:buClr>
                  <a:srgbClr val="000000"/>
                </a:buClr>
                <a:buSzPts val="2200"/>
              </a:pPr>
              <a:r>
                <a:rPr lang="tr-TR" sz="2400" b="1" dirty="0">
                  <a:solidFill>
                    <a:schemeClr val="bg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AVESIS Link</a:t>
              </a:r>
            </a:p>
          </p:txBody>
        </p:sp>
        <p:sp>
          <p:nvSpPr>
            <p:cNvPr id="45" name="Google Shape;143;p3"/>
            <p:cNvSpPr/>
            <p:nvPr/>
          </p:nvSpPr>
          <p:spPr>
            <a:xfrm>
              <a:off x="4699500" y="5252736"/>
              <a:ext cx="7206750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u="none" strike="noStrike" cap="none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76001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0" y="-247466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8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14 </a:t>
            </a: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WEEKS’S COURSE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CONTENTS    </a:t>
            </a:r>
            <a:r>
              <a:rPr lang="tr-TR" sz="6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sz="68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4" name="Picture 2" descr="https://panel.gelisim.edu.tr/assets/2022/resimler/shmyo/shmyoengcalisma-yuzeyi-1_37f1e0bb4dca459b9b965aa76d991b4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20240" cy="942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6391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639856" y="-65936"/>
            <a:ext cx="1054076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6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WEEKLY LEARNING OUTCOMES     </a:t>
            </a:r>
            <a:r>
              <a:rPr lang="tr-TR" sz="66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6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4" name="Picture 2" descr="https://panel.gelisim.edu.tr/assets/2022/resimler/shmyo/shmyoengcalisma-yuzeyi-1_37f1e0bb4dca459b9b965aa76d991b4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20240" cy="942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8814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139485" y="-276354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ABOUT THE PREVIOUS COURSE     </a:t>
            </a: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4" name="Picture 2" descr="https://panel.gelisim.edu.tr/assets/2022/resimler/shmyo/shmyoengcalisma-yuzeyi-1_37f1e0bb4dca459b9b965aa76d991b4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20240" cy="942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7104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pic>
        <p:nvPicPr>
          <p:cNvPr id="3" name="Google Shape;163;g2ea15ffc163_0_29"/>
          <p:cNvPicPr preferRelativeResize="0"/>
          <p:nvPr/>
        </p:nvPicPr>
        <p:blipFill rotWithShape="1">
          <a:blip r:embed="rId2">
            <a:alphaModFix/>
          </a:blip>
          <a:srcRect l="26333" t="23998" r="20703" b="21593"/>
          <a:stretch/>
        </p:blipFill>
        <p:spPr>
          <a:xfrm>
            <a:off x="789150" y="2452100"/>
            <a:ext cx="1731891" cy="177912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Dikdörtgen 3"/>
          <p:cNvSpPr/>
          <p:nvPr/>
        </p:nvSpPr>
        <p:spPr>
          <a:xfrm>
            <a:off x="-66726" y="-386839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DAILY FLOW     </a:t>
            </a: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5" name="Google Shape;158;g2ea15ffc163_0_29"/>
          <p:cNvSpPr txBox="1"/>
          <p:nvPr/>
        </p:nvSpPr>
        <p:spPr>
          <a:xfrm>
            <a:off x="2521041" y="2712156"/>
            <a:ext cx="5856900" cy="31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09.00-09.50/ </a:t>
            </a:r>
            <a:r>
              <a:rPr lang="tr-TR" sz="24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1st </a:t>
            </a:r>
            <a:r>
              <a:rPr lang="tr-TR" sz="2400" b="0" i="0" u="none" strike="noStrike" cap="none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Hour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10.00-10.50/ </a:t>
            </a:r>
            <a:r>
              <a:rPr lang="tr-TR" sz="24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2nd </a:t>
            </a:r>
            <a:r>
              <a:rPr lang="tr-TR" sz="2400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Hour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11.00-11.50/ </a:t>
            </a:r>
            <a:r>
              <a:rPr lang="tr-TR" sz="24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3rd </a:t>
            </a:r>
            <a:r>
              <a:rPr lang="tr-TR" sz="2400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Hour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12.00-12.50/ </a:t>
            </a:r>
            <a:r>
              <a:rPr lang="tr-TR" sz="24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r>
              <a:rPr lang="tr-TR" sz="24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 </a:t>
            </a:r>
            <a:r>
              <a:rPr lang="tr-TR" sz="2400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Hour</a:t>
            </a:r>
            <a:r>
              <a:rPr lang="tr-TR" sz="24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6" name="Picture 2" descr="https://panel.gelisim.edu.tr/assets/2022/resimler/shmyo/shmyoengcalisma-yuzeyi-1_37f1e0bb4dca459b9b965aa76d991b49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20240" cy="942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2417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-66726" y="-302980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ADD HEADER    </a:t>
            </a: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4" name="Google Shape;171;g2ea15ffc163_0_48"/>
          <p:cNvSpPr txBox="1">
            <a:spLocks noGrp="1"/>
          </p:cNvSpPr>
          <p:nvPr>
            <p:ph type="subTitle" idx="1"/>
          </p:nvPr>
        </p:nvSpPr>
        <p:spPr>
          <a:xfrm>
            <a:off x="288925" y="2652157"/>
            <a:ext cx="11742000" cy="367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NOTE: In this section, the instructor is free to decide on the depth/breadth of the course and teaching methods and techniques.</a:t>
            </a:r>
          </a:p>
          <a:p>
            <a:pPr marL="0" lvl="0" indent="0" algn="just"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It is up to the instructor to decide how many slides </a:t>
            </a:r>
            <a:r>
              <a:rPr lang="tr-TR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will</a:t>
            </a:r>
            <a:r>
              <a:rPr lang="tr-TR" dirty="0" smtClean="0">
                <a:latin typeface="Times New Roman"/>
                <a:ea typeface="Times New Roman"/>
                <a:cs typeface="Times New Roman"/>
                <a:sym typeface="Times New Roman"/>
              </a:rPr>
              <a:t> be </a:t>
            </a:r>
            <a:r>
              <a:rPr lang="tr-TR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used</a:t>
            </a:r>
            <a:endParaRPr lang="en-US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For example; The course can be taught with audio-visual elements, the course can also be taught through a book/article by specifying the source-access information in this section.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" name="Picture 2" descr="https://panel.gelisim.edu.tr/assets/2022/resimler/shmyo/shmyoengcalisma-yuzeyi-1_37f1e0bb4dca459b9b965aa76d991b4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20240" cy="942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6696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3" name="Google Shape;171;g2ea15ffc163_0_48"/>
          <p:cNvSpPr txBox="1">
            <a:spLocks noGrp="1"/>
          </p:cNvSpPr>
          <p:nvPr>
            <p:ph type="subTitle" idx="1"/>
          </p:nvPr>
        </p:nvSpPr>
        <p:spPr>
          <a:xfrm>
            <a:off x="273000" y="2147237"/>
            <a:ext cx="11742000" cy="367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NOTE: In this section, the instructor is free to decide on the depth/breadth of the course and teaching methods and techniques.</a:t>
            </a:r>
          </a:p>
          <a:p>
            <a:pPr marL="0" lvl="0" indent="0" algn="just"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It is up to the instructor to decide how many slides </a:t>
            </a:r>
            <a:r>
              <a:rPr lang="tr-TR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will</a:t>
            </a:r>
            <a:r>
              <a:rPr lang="tr-TR" dirty="0" smtClean="0">
                <a:latin typeface="Times New Roman"/>
                <a:ea typeface="Times New Roman"/>
                <a:cs typeface="Times New Roman"/>
                <a:sym typeface="Times New Roman"/>
              </a:rPr>
              <a:t> be </a:t>
            </a:r>
            <a:r>
              <a:rPr lang="tr-TR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used</a:t>
            </a:r>
            <a:endParaRPr lang="en-US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For example; The course can be taught with audio-visual elements, the course can also be taught through a book/article by specifying the source-access information in this section.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4" name="Picture 2" descr="https://panel.gelisim.edu.tr/assets/2022/resimler/shmyo/shmyoengcalisma-yuzeyi-1_37f1e0bb4dca459b9b965aa76d991b4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20240" cy="942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6213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464</Words>
  <Application>Microsoft Office PowerPoint</Application>
  <PresentationFormat>Geniş ekran</PresentationFormat>
  <Paragraphs>115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5" baseType="lpstr">
      <vt:lpstr>Arial</vt:lpstr>
      <vt:lpstr>Broadway</vt:lpstr>
      <vt:lpstr>Calibri</vt:lpstr>
      <vt:lpstr>Calibri Light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ounsever</dc:creator>
  <cp:lastModifiedBy>ounsever</cp:lastModifiedBy>
  <cp:revision>1</cp:revision>
  <dcterms:created xsi:type="dcterms:W3CDTF">2025-01-09T09:48:47Z</dcterms:created>
  <dcterms:modified xsi:type="dcterms:W3CDTF">2025-01-09T09:48:59Z</dcterms:modified>
</cp:coreProperties>
</file>