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7" r:id="rId2"/>
    <p:sldId id="264" r:id="rId3"/>
    <p:sldId id="260" r:id="rId4"/>
    <p:sldId id="262" r:id="rId5"/>
    <p:sldId id="261" r:id="rId6"/>
    <p:sldId id="265" r:id="rId7"/>
    <p:sldId id="266" r:id="rId8"/>
    <p:sldId id="259" r:id="rId9"/>
    <p:sldId id="267" r:id="rId10"/>
    <p:sldId id="278" r:id="rId11"/>
    <p:sldId id="27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56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3"/>
    <p:restoredTop sz="94689"/>
  </p:normalViewPr>
  <p:slideViewPr>
    <p:cSldViewPr snapToGrid="0">
      <p:cViewPr>
        <p:scale>
          <a:sx n="110" d="100"/>
          <a:sy n="110" d="100"/>
        </p:scale>
        <p:origin x="1528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C7CEF-ED72-4702-9B0B-9265F37EE70A}" type="datetimeFigureOut">
              <a:rPr lang="tr-TR" smtClean="0"/>
              <a:t>21.03.2025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2805F-FEC5-4C54-9634-F562483EFC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8058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D2E6-E8C7-4263-B4AD-0FF86E65AF0D}" type="datetime1">
              <a:rPr lang="tr-TR" smtClean="0"/>
              <a:t>21.03.2025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E24E-98EE-43AC-9B44-B34FFEC95C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609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19C6-398C-40D9-A874-A959DEA3E359}" type="datetime1">
              <a:rPr lang="tr-TR" smtClean="0"/>
              <a:t>21.03.2025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E24E-98EE-43AC-9B44-B34FFEC95C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80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F69F-A58A-4920-8764-7643761922A9}" type="datetime1">
              <a:rPr lang="tr-TR" smtClean="0"/>
              <a:t>21.03.2025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E24E-98EE-43AC-9B44-B34FFEC95C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33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 algn="just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just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 algn="just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 algn="just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 algn="just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2D4C-EE3A-4E30-AF3D-3CA7F7C35664}" type="datetime1">
              <a:rPr lang="tr-TR" smtClean="0"/>
              <a:t>21.03.2025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610600" y="6550678"/>
            <a:ext cx="2743200" cy="365125"/>
          </a:xfrm>
        </p:spPr>
        <p:txBody>
          <a:bodyPr/>
          <a:lstStyle/>
          <a:p>
            <a:fld id="{0BEDE24E-98EE-43AC-9B44-B34FFEC95C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86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206F-CF70-49E9-AF8E-D15AFA356131}" type="datetime1">
              <a:rPr lang="tr-TR" smtClean="0"/>
              <a:t>21.03.2025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E24E-98EE-43AC-9B44-B34FFEC95C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459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7631-BDA0-425E-9815-400288F89B96}" type="datetime1">
              <a:rPr lang="tr-TR" smtClean="0"/>
              <a:t>21.03.2025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E24E-98EE-43AC-9B44-B34FFEC95C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446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AE4B-8251-4200-A57D-EC78157D3088}" type="datetime1">
              <a:rPr lang="tr-TR" smtClean="0"/>
              <a:t>21.03.2025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E24E-98EE-43AC-9B44-B34FFEC95C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304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9468-D172-4D03-BD1C-38312E24E988}" type="datetime1">
              <a:rPr lang="tr-TR" smtClean="0"/>
              <a:t>21.03.2025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E24E-98EE-43AC-9B44-B34FFEC95C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482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EFC2-DB23-4F4F-A552-58762B918502}" type="datetime1">
              <a:rPr lang="tr-TR" smtClean="0"/>
              <a:t>21.03.2025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E24E-98EE-43AC-9B44-B34FFEC95C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109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5E08-1EA1-4FF1-A8F0-9198D2958928}" type="datetime1">
              <a:rPr lang="tr-TR" smtClean="0"/>
              <a:t>21.03.2025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E24E-98EE-43AC-9B44-B34FFEC95C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28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01A7-B6E2-446E-A0B8-8D435C8DECD5}" type="datetime1">
              <a:rPr lang="tr-TR" smtClean="0"/>
              <a:t>21.03.2025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E24E-98EE-43AC-9B44-B34FFEC95C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526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FC67D-9F1A-4D0B-A47C-1477B12A788B}" type="datetime1">
              <a:rPr lang="tr-TR" smtClean="0"/>
              <a:t>21.03.2025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DE24E-98EE-43AC-9B44-B34FFEC95C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184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50018C29-F49C-9C42-9033-9FA01AAFD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3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CA4E8917-FA12-1649-81F4-ED1405C1B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7318"/>
          </a:xfrm>
          <a:prstGeom prst="rect">
            <a:avLst/>
          </a:prstGeom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Sabit Logo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Bu slaytlardan çoğaltarak ilerlerseniz logonun boyutu sabit kalacaktır.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E24E-98EE-43AC-9B44-B34FFEC95C85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6048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90F516B-45A2-B94C-8384-C6CCE3216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7318"/>
          </a:xfrm>
          <a:prstGeom prst="rect">
            <a:avLst/>
          </a:prstGeom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Hareketli Logo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Hareketli Logo sayfaları ile logonun boyutlarını küçülterek bu sayfayı çoğaltarak kullanabilirsiniz.</a:t>
            </a:r>
            <a:endParaRPr lang="en-US" dirty="0"/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E24E-98EE-43AC-9B44-B34FFEC95C85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3736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90E22522-12DF-E64D-A9F8-42A1CB60F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" y="0"/>
            <a:ext cx="12192000" cy="6777318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1077038" y="450204"/>
            <a:ext cx="116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BUGÜN NELER ÖĞRENDİK?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E24E-98EE-43AC-9B44-B34FFEC95C85}" type="slidenum">
              <a:rPr lang="tr-TR" smtClean="0"/>
              <a:t>12</a:t>
            </a:fld>
            <a:endParaRPr lang="tr-TR"/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BFC38EDE-2A49-BB49-B34D-2E01A7004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40269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872B2A43-37D3-8443-A807-7DBDE31F4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7318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198120" y="952002"/>
            <a:ext cx="116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 VE ÖNERİLER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E24E-98EE-43AC-9B44-B34FFEC95C85}" type="slidenum">
              <a:rPr lang="tr-TR" smtClean="0"/>
              <a:t>13</a:t>
            </a:fld>
            <a:endParaRPr lang="tr-TR"/>
          </a:p>
        </p:txBody>
      </p:sp>
      <p:sp>
        <p:nvSpPr>
          <p:cNvPr id="10" name="İçerik Yer Tutucusu 9">
            <a:extLst>
              <a:ext uri="{FF2B5EF4-FFF2-40B4-BE49-F238E27FC236}">
                <a16:creationId xmlns:a16="http://schemas.microsoft.com/office/drawing/2014/main" id="{8A0BB581-D211-C34B-B2F6-381AFFD45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8884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D30DA97E-943C-B149-B79F-918BC382F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7318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254000" y="936724"/>
            <a:ext cx="116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ÖNERİLEN HAFTALIK ÇALIŞMALAR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E24E-98EE-43AC-9B44-B34FFEC95C85}" type="slidenum">
              <a:rPr lang="tr-TR" smtClean="0"/>
              <a:t>14</a:t>
            </a:fld>
            <a:endParaRPr lang="tr-TR"/>
          </a:p>
        </p:txBody>
      </p:sp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B98DF7D7-6293-6543-9754-550D4795B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7226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568704E4-7373-7A41-B325-DD2C578A3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7318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254000" y="946270"/>
            <a:ext cx="116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KAYNAKÇA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E24E-98EE-43AC-9B44-B34FFEC95C85}" type="slidenum">
              <a:rPr lang="tr-TR" smtClean="0"/>
              <a:t>15</a:t>
            </a:fld>
            <a:endParaRPr lang="tr-TR"/>
          </a:p>
        </p:txBody>
      </p:sp>
      <p:sp>
        <p:nvSpPr>
          <p:cNvPr id="10" name="İçerik Yer Tutucusu 9">
            <a:extLst>
              <a:ext uri="{FF2B5EF4-FFF2-40B4-BE49-F238E27FC236}">
                <a16:creationId xmlns:a16="http://schemas.microsoft.com/office/drawing/2014/main" id="{2E6A400E-8EDD-3E40-9321-29DA4A932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9014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3206C1D4-F87E-7E4A-B00A-CA5D45C2A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7318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254000" y="946270"/>
            <a:ext cx="116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BİR SONRAKİ DERS HAKKINDA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E24E-98EE-43AC-9B44-B34FFEC95C85}" type="slidenum">
              <a:rPr lang="tr-TR" smtClean="0"/>
              <a:t>16</a:t>
            </a:fld>
            <a:endParaRPr lang="tr-TR"/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87EC186F-6878-A844-A32B-833D6B179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9293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53B1BD5-19FB-A541-BBB2-5A5E28575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731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304800" y="1229360"/>
            <a:ext cx="113182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dk1"/>
              </a:buClr>
              <a:buSzPts val="2400"/>
            </a:pPr>
            <a:endParaRPr lang="tr-TR" sz="240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chemeClr val="dk1"/>
              </a:buClr>
              <a:buSzPts val="2400"/>
            </a:pPr>
            <a:endParaRPr lang="tr-TR" sz="240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chemeClr val="dk1"/>
              </a:buClr>
              <a:buSzPts val="2400"/>
            </a:pPr>
            <a:r>
              <a:rPr lang="tr-TR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………….. – …………………………</a:t>
            </a:r>
            <a:br>
              <a:rPr lang="tr-TR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tr-TR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tr-TR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Dersine ait sunumlar </a:t>
            </a:r>
            <a:r>
              <a:rPr lang="tr-TR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özel olduğu için burada yer alan  metin ve görsellerin, </a:t>
            </a:r>
            <a:br>
              <a:rPr lang="tr-TR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tr-TR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dersin öğretim üyesinden </a:t>
            </a:r>
            <a:br>
              <a:rPr lang="tr-TR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tr-TR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izin alınmaksızın sosyal medya ya da farklı alanlarda kullanılması</a:t>
            </a:r>
            <a:r>
              <a:rPr lang="tr-TR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br>
              <a:rPr lang="tr-TR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tr-TR" sz="2400" b="1" i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6698 Sayılı Kanun </a:t>
            </a:r>
            <a:r>
              <a:rPr lang="tr-TR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ile güvence altına alınan kişisel verilerin ve özel hayatın korunmasına yönelik düzenlemelere aykırıdır.</a:t>
            </a:r>
            <a:br>
              <a:rPr lang="tr-TR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tr-TR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E24E-98EE-43AC-9B44-B34FFEC95C85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9576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D14EC40A-975D-ED45-AB94-F8ACF3B8A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731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82880" y="2001520"/>
            <a:ext cx="6939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dk1"/>
              </a:buClr>
              <a:buSzPts val="2400"/>
            </a:pPr>
            <a:endParaRPr lang="tr-TR" sz="240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chemeClr val="dk1"/>
              </a:buClr>
              <a:buSzPts val="2400"/>
            </a:pPr>
            <a:endParaRPr lang="tr-TR" sz="240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>
              <a:buClr>
                <a:srgbClr val="000000"/>
              </a:buClr>
              <a:buSzPts val="2400"/>
            </a:pPr>
            <a:r>
              <a:rPr lang="tr-TR" sz="2400" i="1" u="sng" dirty="0">
                <a:solidFill>
                  <a:srgbClr val="1726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NOT: </a:t>
            </a:r>
            <a:r>
              <a:rPr lang="tr-TR" sz="2400" i="1" dirty="0">
                <a:solidFill>
                  <a:srgbClr val="1726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 hafta için farklı olarak </a:t>
            </a:r>
            <a:r>
              <a:rPr lang="tr-TR" sz="2400" i="1" dirty="0" err="1">
                <a:solidFill>
                  <a:srgbClr val="1726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ATATÜRK’ten</a:t>
            </a:r>
            <a:r>
              <a:rPr lang="tr-TR" sz="2400" i="1" dirty="0">
                <a:solidFill>
                  <a:srgbClr val="1726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bir deyiş eklenebilir.</a:t>
            </a:r>
            <a:endParaRPr lang="tr-TR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344;g2ea15ffc163_0_229" descr="kişi, şahıs, insan yüzü, giyim, askeri üniforma içeren bir resim&#10;&#10;Açıklama otomatik olarak oluşturuldu"/>
          <p:cNvPicPr preferRelativeResize="0"/>
          <p:nvPr/>
        </p:nvPicPr>
        <p:blipFill rotWithShape="1">
          <a:blip r:embed="rId3">
            <a:alphaModFix/>
          </a:blip>
          <a:srcRect l="16533"/>
          <a:stretch/>
        </p:blipFill>
        <p:spPr>
          <a:xfrm>
            <a:off x="7783599" y="1528318"/>
            <a:ext cx="3570201" cy="46207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E24E-98EE-43AC-9B44-B34FFEC95C85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4620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5879CD56-F64F-EB44-B222-C69F16626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0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53360EA4-B286-D641-84B4-239F790B4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Metin kutusu 3"/>
          <p:cNvSpPr txBox="1"/>
          <p:nvPr/>
        </p:nvSpPr>
        <p:spPr>
          <a:xfrm>
            <a:off x="304800" y="1229360"/>
            <a:ext cx="99364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Bölümün Adı			: </a:t>
            </a:r>
          </a:p>
          <a:p>
            <a:r>
              <a:rPr lang="tr-TR" sz="24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Dersi Kodu ve Adı		:</a:t>
            </a:r>
          </a:p>
          <a:p>
            <a:r>
              <a:rPr lang="tr-TR" sz="24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Dersin Haftası		:</a:t>
            </a:r>
          </a:p>
          <a:p>
            <a:r>
              <a:rPr lang="tr-TR" sz="24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Dersin Günü ve Saati	:</a:t>
            </a:r>
          </a:p>
          <a:p>
            <a:r>
              <a:rPr lang="tr-TR" sz="24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 Kredi/AKTS Bilgileri	:</a:t>
            </a:r>
          </a:p>
          <a:p>
            <a:r>
              <a:rPr lang="tr-TR" sz="24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Sınav Şekli/ Not Dağılımı	:</a:t>
            </a:r>
          </a:p>
          <a:p>
            <a:r>
              <a:rPr lang="tr-TR" sz="24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Dersin </a:t>
            </a:r>
            <a:r>
              <a:rPr lang="tr-TR" sz="2400" b="1" dirty="0" err="1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</a:t>
            </a:r>
            <a:r>
              <a:rPr lang="tr-TR" sz="24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Elemanı		:</a:t>
            </a:r>
          </a:p>
          <a:p>
            <a:r>
              <a:rPr lang="tr-TR" sz="24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E-posta ve Telefon		:</a:t>
            </a:r>
          </a:p>
          <a:p>
            <a:r>
              <a:rPr lang="tr-TR" sz="2400" b="1" dirty="0" err="1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</a:t>
            </a:r>
            <a:r>
              <a:rPr lang="tr-TR" sz="24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Elemanı Odası		:</a:t>
            </a:r>
          </a:p>
          <a:p>
            <a:r>
              <a:rPr lang="tr-TR" sz="24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Danışmanlık Bilgileri	:</a:t>
            </a:r>
          </a:p>
          <a:p>
            <a:r>
              <a:rPr lang="tr-TR" sz="24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GBS Linki			:</a:t>
            </a:r>
          </a:p>
          <a:p>
            <a:r>
              <a:rPr lang="tr-TR" sz="24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ALMS Linki			:</a:t>
            </a:r>
          </a:p>
          <a:p>
            <a:r>
              <a:rPr lang="tr-TR" sz="24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AVESİS Linki		: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E24E-98EE-43AC-9B44-B34FFEC95C85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9454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İçerik Yer Tutucusu 16">
            <a:extLst>
              <a:ext uri="{FF2B5EF4-FFF2-40B4-BE49-F238E27FC236}">
                <a16:creationId xmlns:a16="http://schemas.microsoft.com/office/drawing/2014/main" id="{54B6E290-D0CA-8F45-B72E-15DAC0F2F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254000" y="918839"/>
            <a:ext cx="116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HAFTALIK DERS KONULARI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E24E-98EE-43AC-9B44-B34FFEC95C85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7348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16">
            <a:extLst>
              <a:ext uri="{FF2B5EF4-FFF2-40B4-BE49-F238E27FC236}">
                <a16:creationId xmlns:a16="http://schemas.microsoft.com/office/drawing/2014/main" id="{BC49DE35-E822-4D40-86F8-97986834E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254000" y="913755"/>
            <a:ext cx="116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HAFTALIK ÖĞRENİM KAZANIMLARI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E24E-98EE-43AC-9B44-B34FFEC95C85}" type="slidenum">
              <a:rPr lang="tr-TR" smtClean="0"/>
              <a:t>4</a:t>
            </a:fld>
            <a:endParaRPr lang="tr-TR"/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29B7EE43-4D1B-2B48-B40B-548F59C92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1546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16">
            <a:extLst>
              <a:ext uri="{FF2B5EF4-FFF2-40B4-BE49-F238E27FC236}">
                <a16:creationId xmlns:a16="http://schemas.microsoft.com/office/drawing/2014/main" id="{E7D6F22D-8618-FF4A-93F5-CF9AF2C85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02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254000" y="946270"/>
            <a:ext cx="116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ÖNCEKİ DERS HAKKINDA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E24E-98EE-43AC-9B44-B34FFEC95C85}" type="slidenum">
              <a:rPr lang="tr-TR" smtClean="0"/>
              <a:t>5</a:t>
            </a:fld>
            <a:endParaRPr lang="tr-TR"/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7676FE44-61F8-704A-878E-4D2C15CB1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56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İçerik Yer Tutucusu 16">
            <a:extLst>
              <a:ext uri="{FF2B5EF4-FFF2-40B4-BE49-F238E27FC236}">
                <a16:creationId xmlns:a16="http://schemas.microsoft.com/office/drawing/2014/main" id="{F05AFB4B-8C33-E448-8487-C428C49EB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254000" y="928099"/>
            <a:ext cx="116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GÜNLÜK AKIŞ</a:t>
            </a:r>
          </a:p>
        </p:txBody>
      </p:sp>
      <p:pic>
        <p:nvPicPr>
          <p:cNvPr id="7" name="Google Shape;163;g2ea15ffc163_0_29"/>
          <p:cNvPicPr preferRelativeResize="0"/>
          <p:nvPr/>
        </p:nvPicPr>
        <p:blipFill rotWithShape="1">
          <a:blip r:embed="rId3">
            <a:alphaModFix/>
          </a:blip>
          <a:srcRect l="26333" t="23998" r="20703" b="21593"/>
          <a:stretch/>
        </p:blipFill>
        <p:spPr>
          <a:xfrm>
            <a:off x="264160" y="2779529"/>
            <a:ext cx="1731891" cy="17791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62;g2ea15ffc163_0_29"/>
          <p:cNvSpPr txBox="1"/>
          <p:nvPr/>
        </p:nvSpPr>
        <p:spPr>
          <a:xfrm>
            <a:off x="1809841" y="2809286"/>
            <a:ext cx="5856900" cy="3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09.00-09.50/ 1. DERS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10.00-10.50/ 2. DERS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11.00-11.50/ 3. DERS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12.00-12.50/ 4. DERS 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815840" y="1690688"/>
            <a:ext cx="692912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Metin ekleyiniz</a:t>
            </a:r>
          </a:p>
          <a:p>
            <a:pPr algn="just"/>
            <a:endParaRPr lang="tr-TR" dirty="0">
              <a:solidFill>
                <a:srgbClr val="2E32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>
              <a:solidFill>
                <a:srgbClr val="2E32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>
              <a:solidFill>
                <a:srgbClr val="2E32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>
              <a:solidFill>
                <a:srgbClr val="2E32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>
              <a:solidFill>
                <a:srgbClr val="2E32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>
              <a:solidFill>
                <a:srgbClr val="2E32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>
              <a:solidFill>
                <a:srgbClr val="2E32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>
              <a:solidFill>
                <a:srgbClr val="2E32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>
              <a:solidFill>
                <a:srgbClr val="2E32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>
              <a:solidFill>
                <a:srgbClr val="2E32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>
              <a:solidFill>
                <a:srgbClr val="2E32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>
              <a:solidFill>
                <a:srgbClr val="2E32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>
              <a:solidFill>
                <a:srgbClr val="2E32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>
              <a:solidFill>
                <a:srgbClr val="2E32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>
              <a:solidFill>
                <a:srgbClr val="2E32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E24E-98EE-43AC-9B44-B34FFEC95C85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2217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:a16="http://schemas.microsoft.com/office/drawing/2014/main" id="{63D2D013-D8D1-F742-B1A0-0EE661EB8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" y="0"/>
            <a:ext cx="12192000" cy="677731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237848" y="450204"/>
            <a:ext cx="116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BAŞLIK EKLEYİNİZ</a:t>
            </a:r>
          </a:p>
        </p:txBody>
      </p:sp>
      <p:sp>
        <p:nvSpPr>
          <p:cNvPr id="5" name="Google Shape;175;g2ea15ffc163_0_48"/>
          <p:cNvSpPr txBox="1">
            <a:spLocks/>
          </p:cNvSpPr>
          <p:nvPr/>
        </p:nvSpPr>
        <p:spPr>
          <a:xfrm>
            <a:off x="482321" y="2397514"/>
            <a:ext cx="11359593" cy="3674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b="1" dirty="0">
                <a:latin typeface="Times New Roman"/>
                <a:ea typeface="Times New Roman"/>
                <a:cs typeface="Times New Roman"/>
                <a:sym typeface="Times New Roman"/>
              </a:rPr>
              <a:t>NOT:</a:t>
            </a:r>
            <a:r>
              <a:rPr lang="tr-TR" sz="2400" dirty="0">
                <a:latin typeface="Times New Roman"/>
                <a:ea typeface="Times New Roman"/>
                <a:cs typeface="Times New Roman"/>
                <a:sym typeface="Times New Roman"/>
              </a:rPr>
              <a:t> Bu kısımda öğretim elemanı, </a:t>
            </a:r>
            <a:r>
              <a:rPr lang="tr-TR" sz="2400" u="sng" dirty="0">
                <a:latin typeface="Times New Roman"/>
                <a:ea typeface="Times New Roman"/>
                <a:cs typeface="Times New Roman"/>
                <a:sym typeface="Times New Roman"/>
              </a:rPr>
              <a:t>dersin derinliği/genişliği öğretim yöntem ve teknikleri konusunda</a:t>
            </a:r>
            <a:r>
              <a:rPr lang="tr-TR" sz="2400" dirty="0">
                <a:latin typeface="Times New Roman"/>
                <a:ea typeface="Times New Roman"/>
                <a:cs typeface="Times New Roman"/>
                <a:sym typeface="Times New Roman"/>
              </a:rPr>
              <a:t> serbesttir.</a:t>
            </a:r>
          </a:p>
          <a:p>
            <a:pPr marL="0" indent="0" algn="just"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r>
              <a:rPr lang="tr-TR" sz="2400" dirty="0">
                <a:latin typeface="Times New Roman"/>
                <a:ea typeface="Times New Roman"/>
                <a:cs typeface="Times New Roman"/>
                <a:sym typeface="Times New Roman"/>
              </a:rPr>
              <a:t>Öğretim elemanının </a:t>
            </a:r>
            <a:r>
              <a:rPr lang="tr-TR" sz="2400" u="sng" dirty="0">
                <a:latin typeface="Times New Roman"/>
                <a:ea typeface="Times New Roman"/>
                <a:cs typeface="Times New Roman"/>
                <a:sym typeface="Times New Roman"/>
              </a:rPr>
              <a:t>kaç slaytta ders işleyeceği kararı kendisine aittir. </a:t>
            </a:r>
          </a:p>
          <a:p>
            <a:pPr marL="0" indent="0" algn="just"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r>
              <a:rPr lang="tr-TR" sz="2400" dirty="0">
                <a:latin typeface="Times New Roman"/>
                <a:ea typeface="Times New Roman"/>
                <a:cs typeface="Times New Roman"/>
                <a:sym typeface="Times New Roman"/>
              </a:rPr>
              <a:t>Örneğin; </a:t>
            </a:r>
            <a:r>
              <a:rPr lang="tr-TR" sz="2400" u="sng" dirty="0">
                <a:latin typeface="Times New Roman"/>
                <a:ea typeface="Times New Roman"/>
                <a:cs typeface="Times New Roman"/>
                <a:sym typeface="Times New Roman"/>
              </a:rPr>
              <a:t>görsel-işitsel öğelerle ders işlenebilir, bu kısımda kaynak-erişim bilgisi belirtilmek suretiyle ders bir kitap/makale üzerinden de</a:t>
            </a:r>
            <a:r>
              <a:rPr lang="tr-TR" sz="2400" dirty="0">
                <a:latin typeface="Times New Roman"/>
                <a:ea typeface="Times New Roman"/>
                <a:cs typeface="Times New Roman"/>
                <a:sym typeface="Times New Roman"/>
              </a:rPr>
              <a:t> anlatılabilir.</a:t>
            </a:r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endParaRPr lang="tr-TR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E24E-98EE-43AC-9B44-B34FFEC95C85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1334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06FBDBA6-DC85-8A45-8293-04A8767D6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" y="0"/>
            <a:ext cx="12192000" cy="6777318"/>
          </a:xfrm>
          <a:prstGeom prst="rect">
            <a:avLst/>
          </a:prstGeom>
        </p:spPr>
      </p:pic>
      <p:sp>
        <p:nvSpPr>
          <p:cNvPr id="4" name="Google Shape;175;g2ea15ffc163_0_48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44005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b="1" dirty="0">
                <a:latin typeface="Times New Roman"/>
                <a:ea typeface="Times New Roman"/>
                <a:cs typeface="Times New Roman"/>
                <a:sym typeface="Times New Roman"/>
              </a:rPr>
              <a:t>NOT:</a:t>
            </a:r>
            <a:r>
              <a:rPr lang="tr-TR" sz="2400" dirty="0">
                <a:latin typeface="Times New Roman"/>
                <a:ea typeface="Times New Roman"/>
                <a:cs typeface="Times New Roman"/>
                <a:sym typeface="Times New Roman"/>
              </a:rPr>
              <a:t> Bu kısımda öğretim elemanı, </a:t>
            </a:r>
            <a:r>
              <a:rPr lang="tr-TR" sz="2400" u="sng" dirty="0">
                <a:latin typeface="Times New Roman"/>
                <a:ea typeface="Times New Roman"/>
                <a:cs typeface="Times New Roman"/>
                <a:sym typeface="Times New Roman"/>
              </a:rPr>
              <a:t>dersin derinliği/genişliği öğretim yöntem ve teknikleri konusunda</a:t>
            </a:r>
            <a:r>
              <a:rPr lang="tr-TR" sz="2400" dirty="0">
                <a:latin typeface="Times New Roman"/>
                <a:ea typeface="Times New Roman"/>
                <a:cs typeface="Times New Roman"/>
                <a:sym typeface="Times New Roman"/>
              </a:rPr>
              <a:t> serbesttir.</a:t>
            </a:r>
          </a:p>
          <a:p>
            <a:pPr marL="0" indent="0" algn="just"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r>
              <a:rPr lang="tr-TR" sz="2400" dirty="0">
                <a:latin typeface="Times New Roman"/>
                <a:ea typeface="Times New Roman"/>
                <a:cs typeface="Times New Roman"/>
                <a:sym typeface="Times New Roman"/>
              </a:rPr>
              <a:t>Öğretim elemanının </a:t>
            </a:r>
            <a:r>
              <a:rPr lang="tr-TR" sz="2400" u="sng" dirty="0">
                <a:latin typeface="Times New Roman"/>
                <a:ea typeface="Times New Roman"/>
                <a:cs typeface="Times New Roman"/>
                <a:sym typeface="Times New Roman"/>
              </a:rPr>
              <a:t>kaç slaytta ders işleyeceği kararı kendisine aittir. 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E24E-98EE-43AC-9B44-B34FFEC95C85}" type="slidenum">
              <a:rPr lang="tr-TR" smtClean="0"/>
              <a:t>8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5448300" y="182562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>
                <a:schemeClr val="dk1"/>
              </a:buClr>
              <a:buSzPts val="2400"/>
            </a:pPr>
            <a:r>
              <a:rPr lang="tr-TR" sz="2400" dirty="0">
                <a:latin typeface="Times New Roman"/>
                <a:ea typeface="Times New Roman"/>
                <a:cs typeface="Times New Roman"/>
                <a:sym typeface="Times New Roman"/>
              </a:rPr>
              <a:t>Örneğin; </a:t>
            </a:r>
            <a:r>
              <a:rPr lang="tr-TR" sz="2400" u="sng" dirty="0">
                <a:latin typeface="Times New Roman"/>
                <a:ea typeface="Times New Roman"/>
                <a:cs typeface="Times New Roman"/>
                <a:sym typeface="Times New Roman"/>
              </a:rPr>
              <a:t>görsel-işitsel öğelerle ders işlenebilir, bu kısımda kaynak-erişim bilgisi belirtilmek suretiyle ders bir kitap/makale üzerinden de</a:t>
            </a:r>
            <a:r>
              <a:rPr lang="tr-TR" sz="2400" dirty="0">
                <a:latin typeface="Times New Roman"/>
                <a:ea typeface="Times New Roman"/>
                <a:cs typeface="Times New Roman"/>
                <a:sym typeface="Times New Roman"/>
              </a:rPr>
              <a:t> anlatılabilir.</a:t>
            </a:r>
          </a:p>
          <a:p>
            <a:pPr algn="ctr">
              <a:buClr>
                <a:schemeClr val="dk1"/>
              </a:buClr>
              <a:buSzPts val="2400"/>
            </a:pPr>
            <a:endParaRPr lang="tr-TR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078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90EF0F7-59E5-D542-B92E-7AB66FE78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7318"/>
          </a:xfrm>
          <a:prstGeom prst="rect">
            <a:avLst/>
          </a:prstGeom>
        </p:spPr>
      </p:pic>
      <p:sp>
        <p:nvSpPr>
          <p:cNvPr id="3" name="Google Shape;175;g2ea15ffc163_0_48"/>
          <p:cNvSpPr txBox="1">
            <a:spLocks noGrp="1"/>
          </p:cNvSpPr>
          <p:nvPr>
            <p:ph idx="1"/>
          </p:nvPr>
        </p:nvSpPr>
        <p:spPr>
          <a:xfrm>
            <a:off x="5200649" y="1438900"/>
            <a:ext cx="60674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b="1" dirty="0">
                <a:latin typeface="Times New Roman"/>
                <a:ea typeface="Times New Roman"/>
                <a:cs typeface="Times New Roman"/>
                <a:sym typeface="Times New Roman"/>
              </a:rPr>
              <a:t>NOT:</a:t>
            </a:r>
            <a:r>
              <a:rPr lang="tr-TR" sz="2400" dirty="0">
                <a:latin typeface="Times New Roman"/>
                <a:ea typeface="Times New Roman"/>
                <a:cs typeface="Times New Roman"/>
                <a:sym typeface="Times New Roman"/>
              </a:rPr>
              <a:t> Bu kısımda öğretim elemanı, </a:t>
            </a:r>
            <a:r>
              <a:rPr lang="tr-TR" sz="2400" u="sng" dirty="0">
                <a:latin typeface="Times New Roman"/>
                <a:ea typeface="Times New Roman"/>
                <a:cs typeface="Times New Roman"/>
                <a:sym typeface="Times New Roman"/>
              </a:rPr>
              <a:t>dersin derinliği/genişliği öğretim yöntem ve teknikleri konusunda</a:t>
            </a:r>
            <a:r>
              <a:rPr lang="tr-TR" sz="2400" dirty="0">
                <a:latin typeface="Times New Roman"/>
                <a:ea typeface="Times New Roman"/>
                <a:cs typeface="Times New Roman"/>
                <a:sym typeface="Times New Roman"/>
              </a:rPr>
              <a:t> serbesttir.</a:t>
            </a:r>
          </a:p>
          <a:p>
            <a:pPr marL="0" indent="0" algn="just"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r>
              <a:rPr lang="tr-TR" sz="2400" dirty="0">
                <a:latin typeface="Times New Roman"/>
                <a:ea typeface="Times New Roman"/>
                <a:cs typeface="Times New Roman"/>
                <a:sym typeface="Times New Roman"/>
              </a:rPr>
              <a:t>Öğretim elemanının </a:t>
            </a:r>
            <a:r>
              <a:rPr lang="tr-TR" sz="2400" u="sng" dirty="0">
                <a:latin typeface="Times New Roman"/>
                <a:ea typeface="Times New Roman"/>
                <a:cs typeface="Times New Roman"/>
                <a:sym typeface="Times New Roman"/>
              </a:rPr>
              <a:t>kaç slaytta ders işleyeceği kararı kendisine aittir. </a:t>
            </a:r>
          </a:p>
          <a:p>
            <a:pPr marL="0" indent="0" algn="just"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r>
              <a:rPr lang="tr-TR" sz="2400" dirty="0">
                <a:latin typeface="Times New Roman"/>
                <a:ea typeface="Times New Roman"/>
                <a:cs typeface="Times New Roman"/>
                <a:sym typeface="Times New Roman"/>
              </a:rPr>
              <a:t>Örneğin; </a:t>
            </a:r>
            <a:r>
              <a:rPr lang="tr-TR" sz="2400" u="sng" dirty="0">
                <a:latin typeface="Times New Roman"/>
                <a:ea typeface="Times New Roman"/>
                <a:cs typeface="Times New Roman"/>
                <a:sym typeface="Times New Roman"/>
              </a:rPr>
              <a:t>görsel-işitsel öğelerle ders işlenebilir, bu kısımda kaynak-erişim bilgisi belirtilmek suretiyle ders bir kitap/makale üzerinden de</a:t>
            </a:r>
            <a:r>
              <a:rPr lang="tr-TR" sz="2400" dirty="0">
                <a:latin typeface="Times New Roman"/>
                <a:ea typeface="Times New Roman"/>
                <a:cs typeface="Times New Roman"/>
                <a:sym typeface="Times New Roman"/>
              </a:rPr>
              <a:t> anlatılabilir.</a:t>
            </a:r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endParaRPr lang="tr-TR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E24E-98EE-43AC-9B44-B34FFEC95C85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0454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406</Words>
  <Application>Microsoft Macintosh PowerPoint</Application>
  <PresentationFormat>Geniş ekran</PresentationFormat>
  <Paragraphs>94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Teması</vt:lpstr>
      <vt:lpstr> </vt:lpstr>
      <vt:lpstr>PowerPoint Sunusu</vt:lpstr>
      <vt:lpstr>  </vt:lpstr>
      <vt:lpstr>  </vt:lpstr>
      <vt:lpstr>  </vt:lpstr>
      <vt:lpstr>  </vt:lpstr>
      <vt:lpstr>PowerPoint Sunusu</vt:lpstr>
      <vt:lpstr>PowerPoint Sunusu</vt:lpstr>
      <vt:lpstr>PowerPoint Sunusu</vt:lpstr>
      <vt:lpstr>PowerPoint Sunusu</vt:lpstr>
      <vt:lpstr>PowerPoint Sunusu</vt:lpstr>
      <vt:lpstr>  </vt:lpstr>
      <vt:lpstr>  </vt:lpstr>
      <vt:lpstr>  </vt:lpstr>
      <vt:lpstr>  </vt:lpstr>
      <vt:lpstr>  </vt:lpstr>
      <vt:lpstr>PowerPoint Sunusu</vt:lpstr>
      <vt:lpstr>PowerPoint Sunusu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kaydemir</dc:creator>
  <cp:lastModifiedBy>Microsoft Office User</cp:lastModifiedBy>
  <cp:revision>25</cp:revision>
  <dcterms:created xsi:type="dcterms:W3CDTF">2024-07-10T08:36:19Z</dcterms:created>
  <dcterms:modified xsi:type="dcterms:W3CDTF">2025-03-21T12:46:17Z</dcterms:modified>
</cp:coreProperties>
</file>