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sldIdLst>
    <p:sldId id="256" r:id="rId2"/>
    <p:sldId id="275" r:id="rId3"/>
    <p:sldId id="276" r:id="rId4"/>
    <p:sldId id="258" r:id="rId5"/>
    <p:sldId id="262" r:id="rId6"/>
    <p:sldId id="261" r:id="rId7"/>
    <p:sldId id="263" r:id="rId8"/>
    <p:sldId id="264" r:id="rId9"/>
    <p:sldId id="265" r:id="rId10"/>
    <p:sldId id="266" r:id="rId11"/>
    <p:sldId id="273" r:id="rId12"/>
    <p:sldId id="274" r:id="rId13"/>
    <p:sldId id="267" r:id="rId14"/>
    <p:sldId id="268" r:id="rId15"/>
    <p:sldId id="269" r:id="rId16"/>
    <p:sldId id="270" r:id="rId17"/>
    <p:sldId id="271" r:id="rId18"/>
    <p:sldId id="272" r:id="rId19"/>
    <p:sldId id="259" r:id="rId20"/>
    <p:sldId id="257" r:id="rId21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2"/>
    <p:restoredTop sz="94696"/>
  </p:normalViewPr>
  <p:slideViewPr>
    <p:cSldViewPr snapToGrid="0">
      <p:cViewPr varScale="1">
        <p:scale>
          <a:sx n="139" d="100"/>
          <a:sy n="139" d="100"/>
        </p:scale>
        <p:origin x="32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3DC4D5-61C7-48EA-87A8-D095B0DCDF22}" type="datetimeFigureOut">
              <a:rPr lang="tr-TR" smtClean="0"/>
              <a:t>21.03.2025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6FB831-5D89-43CF-915F-451BD818FFB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8203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0C4BE-4654-4565-8B29-7B77D29B7AC5}" type="datetime1">
              <a:rPr lang="tr-TR" smtClean="0"/>
              <a:t>21.03.2025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E247D-3A1E-4EA9-92CA-E8BDCCC0E1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51409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2A9BC-042D-443A-8D25-7B4BC7C5B369}" type="datetime1">
              <a:rPr lang="tr-TR" smtClean="0"/>
              <a:t>21.03.2025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E247D-3A1E-4EA9-92CA-E8BDCCC0E1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76023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0BE44-D908-4EF7-ADED-162E5832E82F}" type="datetime1">
              <a:rPr lang="tr-TR" smtClean="0"/>
              <a:t>21.03.2025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E247D-3A1E-4EA9-92CA-E8BDCCC0E1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22621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EF54A-F444-45C3-89F8-0ACBC4CC0BAE}" type="datetime1">
              <a:rPr lang="tr-TR" smtClean="0"/>
              <a:t>21.03.2025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E247D-3A1E-4EA9-92CA-E8BDCCC0E1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44264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3893-F7C0-460F-828F-31CDD5D28D95}" type="datetime1">
              <a:rPr lang="tr-TR" smtClean="0"/>
              <a:t>21.03.2025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E247D-3A1E-4EA9-92CA-E8BDCCC0E1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42364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1066800"/>
            <a:ext cx="10515600" cy="937577"/>
          </a:xfrm>
        </p:spPr>
        <p:txBody>
          <a:bodyPr>
            <a:normAutofit/>
          </a:bodyPr>
          <a:lstStyle>
            <a:lvl1pPr>
              <a:defRPr sz="24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tr-TR" dirty="0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2005012"/>
            <a:ext cx="10515600" cy="4351338"/>
          </a:xfrm>
        </p:spPr>
        <p:txBody>
          <a:bodyPr>
            <a:normAutofit/>
          </a:bodyPr>
          <a:lstStyle>
            <a:lvl1pPr marL="0" indent="0" algn="just">
              <a:buNone/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just">
              <a:buNone/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914400" indent="0" algn="just">
              <a:buNone/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371600" indent="0" algn="just">
              <a:buNone/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1828800" indent="0" algn="just">
              <a:buNone/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tr-TR" dirty="0"/>
              <a:t>Asıl metin stillerini düzenle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5693A-AA4A-4EAC-8F6D-23191E6ED140}" type="datetime1">
              <a:rPr lang="tr-TR" smtClean="0"/>
              <a:t>21.03.2025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E247D-3A1E-4EA9-92CA-E8BDCCC0E1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15993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FB179-3A66-4845-805D-913927A2FD35}" type="datetime1">
              <a:rPr lang="tr-TR" smtClean="0"/>
              <a:t>21.03.2025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E247D-3A1E-4EA9-92CA-E8BDCCC0E1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52946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5B1D8-D4F3-4318-8FEB-43E0B83DC3DE}" type="datetime1">
              <a:rPr lang="tr-TR" smtClean="0"/>
              <a:t>21.03.2025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E247D-3A1E-4EA9-92CA-E8BDCCC0E1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67126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5AA8F-9E6D-4AA5-89DE-07DC3334788E}" type="datetime1">
              <a:rPr lang="tr-TR" smtClean="0"/>
              <a:t>21.03.2025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E247D-3A1E-4EA9-92CA-E8BDCCC0E1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7526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CC2C7-5C94-4E96-85DE-15EB80105B8F}" type="datetime1">
              <a:rPr lang="tr-TR" smtClean="0"/>
              <a:t>21.03.2025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E247D-3A1E-4EA9-92CA-E8BDCCC0E1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50445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142BF-0EDE-4D7B-9054-8806810E5B46}" type="datetime1">
              <a:rPr lang="tr-TR" smtClean="0"/>
              <a:t>21.03.2025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E247D-3A1E-4EA9-92CA-E8BDCCC0E1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21236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58C68-465D-4604-A5DE-2B703C62F95E}" type="datetime1">
              <a:rPr lang="tr-TR" smtClean="0"/>
              <a:t>21.03.2025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0E247D-3A1E-4EA9-92CA-E8BDCCC0E1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60257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B0858A68-7DB0-2F4A-82E9-FE28479836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851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>
            <a:extLst>
              <a:ext uri="{FF2B5EF4-FFF2-40B4-BE49-F238E27FC236}">
                <a16:creationId xmlns:a16="http://schemas.microsoft.com/office/drawing/2014/main" id="{98B196E3-2EC0-184D-92DF-1A41682164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5844"/>
            <a:ext cx="12192000" cy="6913843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dirty="0"/>
          </a:p>
          <a:p>
            <a:endParaRPr lang="tr-TR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ts val="0"/>
              </a:spcBef>
              <a:buClr>
                <a:schemeClr val="dk1"/>
              </a:buClr>
              <a:buSzPts val="2400"/>
            </a:pPr>
            <a:r>
              <a:rPr lang="tr-TR" sz="24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NOT:</a:t>
            </a:r>
            <a:r>
              <a:rPr lang="tr-TR" sz="2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Bu kısımda öğretim elemanı, </a:t>
            </a:r>
            <a:r>
              <a:rPr lang="tr-TR" sz="2400" u="sng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dersin derinliği/genişliği öğretim yöntem ve teknikleri konusunda</a:t>
            </a:r>
            <a:r>
              <a:rPr lang="tr-TR" sz="2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serbesttir.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ts val="2400"/>
            </a:pPr>
            <a:r>
              <a:rPr lang="tr-TR" sz="2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Öğretim elemanının </a:t>
            </a:r>
            <a:r>
              <a:rPr lang="tr-TR" sz="2400" u="sng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kaç slaytta ders işleyeceği kararı kendisine aittir. 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ts val="2400"/>
            </a:pPr>
            <a:r>
              <a:rPr lang="tr-TR" sz="2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Örneğin; </a:t>
            </a:r>
            <a:r>
              <a:rPr lang="tr-TR" sz="2400" u="sng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görsel-işitsel öğelerle ders işlenebilir, bu kısımda kaynak-erişim bilgisi belirtilmek suretiyle ders bir kitap/makale üzerinden de</a:t>
            </a:r>
            <a:r>
              <a:rPr lang="tr-TR" sz="2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anlatılabilir</a:t>
            </a:r>
            <a:r>
              <a:rPr lang="tr-TR" sz="26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. </a:t>
            </a:r>
          </a:p>
          <a:p>
            <a:endParaRPr lang="tr-TR" dirty="0"/>
          </a:p>
        </p:txBody>
      </p:sp>
      <p:sp>
        <p:nvSpPr>
          <p:cNvPr id="6" name="Metin Yer Tutucusu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E247D-3A1E-4EA9-92CA-E8BDCCC0E198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332109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>
            <a:extLst>
              <a:ext uri="{FF2B5EF4-FFF2-40B4-BE49-F238E27FC236}">
                <a16:creationId xmlns:a16="http://schemas.microsoft.com/office/drawing/2014/main" id="{422DFFF6-973A-FC4B-AA1C-78DE6327AD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5844"/>
            <a:ext cx="12192000" cy="6913843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1399699"/>
            <a:ext cx="10515600" cy="937577"/>
          </a:xfrm>
        </p:spPr>
        <p:txBody>
          <a:bodyPr/>
          <a:lstStyle/>
          <a:p>
            <a:r>
              <a:rPr lang="tr-TR" dirty="0"/>
              <a:t>Sabit Logo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tr-TR" dirty="0"/>
          </a:p>
          <a:p>
            <a:r>
              <a:rPr lang="tr-TR" dirty="0"/>
              <a:t>Bu slaytları sağ tuş&gt;&gt; slayt çoğalt ile çoğaltarak ilerlerseniz tüm logoların boyutu ve yerinin sabit kalacağı slaytları kullanabileceksiniz.</a:t>
            </a:r>
            <a:endParaRPr lang="en-US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E247D-3A1E-4EA9-92CA-E8BDCCC0E198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039352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>
            <a:extLst>
              <a:ext uri="{FF2B5EF4-FFF2-40B4-BE49-F238E27FC236}">
                <a16:creationId xmlns:a16="http://schemas.microsoft.com/office/drawing/2014/main" id="{F3E8CC18-59DB-5240-A4B8-DCF3063B31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5844"/>
            <a:ext cx="12192000" cy="6913843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1331976"/>
            <a:ext cx="10515600" cy="937577"/>
          </a:xfrm>
        </p:spPr>
        <p:txBody>
          <a:bodyPr/>
          <a:lstStyle/>
          <a:p>
            <a:r>
              <a:rPr lang="tr-TR" dirty="0"/>
              <a:t>Hareketli Logo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tr-TR" dirty="0"/>
          </a:p>
          <a:p>
            <a:r>
              <a:rPr lang="tr-TR" dirty="0"/>
              <a:t>Bu sayfayı sağ tuş &gt;&gt; slayt </a:t>
            </a:r>
            <a:r>
              <a:rPr lang="tr-TR" dirty="0" err="1"/>
              <a:t>çoğalttan</a:t>
            </a:r>
            <a:r>
              <a:rPr lang="tr-TR" dirty="0"/>
              <a:t> çoğaltmanız durumunda üst logoları hareket ettirebileceğiniz slayt sayfalarıyla çalışabileceksiniz. </a:t>
            </a:r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E247D-3A1E-4EA9-92CA-E8BDCCC0E198}" type="slidenum">
              <a:rPr lang="tr-TR" smtClean="0"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417550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>
            <a:extLst>
              <a:ext uri="{FF2B5EF4-FFF2-40B4-BE49-F238E27FC236}">
                <a16:creationId xmlns:a16="http://schemas.microsoft.com/office/drawing/2014/main" id="{4405EBB5-BA47-9545-B22C-F13FD2F5C4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5844"/>
            <a:ext cx="12192000" cy="6913843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1067435"/>
            <a:ext cx="10515600" cy="937577"/>
          </a:xfrm>
        </p:spPr>
        <p:txBody>
          <a:bodyPr/>
          <a:lstStyle/>
          <a:p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E247D-3A1E-4EA9-92CA-E8BDCCC0E198}" type="slidenum">
              <a:rPr lang="tr-TR" smtClean="0"/>
              <a:t>13</a:t>
            </a:fld>
            <a:endParaRPr lang="tr-TR"/>
          </a:p>
        </p:txBody>
      </p:sp>
      <p:sp>
        <p:nvSpPr>
          <p:cNvPr id="9" name="Google Shape;141;g2ea15ffc163_0_13"/>
          <p:cNvSpPr txBox="1"/>
          <p:nvPr/>
        </p:nvSpPr>
        <p:spPr>
          <a:xfrm>
            <a:off x="3374213" y="-379074"/>
            <a:ext cx="5977605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2400"/>
            </a:pPr>
            <a:r>
              <a:rPr lang="tr-TR" sz="8800" b="1" i="0" u="none" strike="noStrike" cap="none" baseline="-10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  <a:ea typeface="Times New Roman"/>
                <a:cs typeface="Times New Roman"/>
                <a:sym typeface="Times New Roman"/>
              </a:rPr>
              <a:t>|</a:t>
            </a:r>
            <a:r>
              <a:rPr lang="tr-TR" sz="2400" b="1" i="0" u="none" strike="noStrike" cap="none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      </a:t>
            </a:r>
            <a:r>
              <a:rPr lang="tr-TR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BUGÜN NELER ÖĞRENDİK  </a:t>
            </a:r>
            <a:r>
              <a:rPr lang="tr-TR" sz="8800" b="1" baseline="-10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  <a:ea typeface="Times New Roman"/>
                <a:cs typeface="Times New Roman"/>
                <a:sym typeface="Times New Roman"/>
              </a:rPr>
              <a:t>|</a:t>
            </a:r>
            <a:endParaRPr sz="8800" b="1" i="0" u="none" strike="noStrike" cap="none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13243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>
            <a:extLst>
              <a:ext uri="{FF2B5EF4-FFF2-40B4-BE49-F238E27FC236}">
                <a16:creationId xmlns:a16="http://schemas.microsoft.com/office/drawing/2014/main" id="{BD871F3E-C969-154C-95D0-E1EE4A0F1A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5844"/>
            <a:ext cx="12192000" cy="6913843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Slayt Numarası Yer Tutucus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E247D-3A1E-4EA9-92CA-E8BDCCC0E198}" type="slidenum">
              <a:rPr lang="tr-TR" smtClean="0"/>
              <a:t>14</a:t>
            </a:fld>
            <a:endParaRPr lang="tr-TR"/>
          </a:p>
        </p:txBody>
      </p:sp>
      <p:sp>
        <p:nvSpPr>
          <p:cNvPr id="9" name="Google Shape;141;g2ea15ffc163_0_13"/>
          <p:cNvSpPr txBox="1"/>
          <p:nvPr/>
        </p:nvSpPr>
        <p:spPr>
          <a:xfrm>
            <a:off x="3540469" y="-471228"/>
            <a:ext cx="5070131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2400"/>
            </a:pPr>
            <a:r>
              <a:rPr lang="tr-TR" sz="8800" b="1" i="0" u="none" strike="noStrike" cap="none" baseline="-10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  <a:ea typeface="Times New Roman"/>
                <a:cs typeface="Times New Roman"/>
                <a:sym typeface="Times New Roman"/>
              </a:rPr>
              <a:t>|</a:t>
            </a:r>
            <a:r>
              <a:rPr lang="tr-TR" sz="2400" b="1" i="0" u="none" strike="noStrike" cap="none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      SORU VE ÖNERİLER     </a:t>
            </a:r>
            <a:r>
              <a:rPr lang="tr-TR" sz="8800" b="1" baseline="-10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  <a:ea typeface="Times New Roman"/>
                <a:cs typeface="Times New Roman"/>
                <a:sym typeface="Times New Roman"/>
              </a:rPr>
              <a:t>|</a:t>
            </a:r>
            <a:endParaRPr sz="8800" b="1" i="0" u="none" strike="noStrike" cap="none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47527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>
            <a:extLst>
              <a:ext uri="{FF2B5EF4-FFF2-40B4-BE49-F238E27FC236}">
                <a16:creationId xmlns:a16="http://schemas.microsoft.com/office/drawing/2014/main" id="{52674755-37F1-FC4A-962C-97CA4B51D4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5844"/>
            <a:ext cx="12192000" cy="6913843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Slayt Numarası Yer Tutucus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E247D-3A1E-4EA9-92CA-E8BDCCC0E198}" type="slidenum">
              <a:rPr lang="tr-TR" smtClean="0"/>
              <a:t>15</a:t>
            </a:fld>
            <a:endParaRPr lang="tr-TR"/>
          </a:p>
        </p:txBody>
      </p:sp>
      <p:sp>
        <p:nvSpPr>
          <p:cNvPr id="9" name="Google Shape;141;g2ea15ffc163_0_13"/>
          <p:cNvSpPr txBox="1"/>
          <p:nvPr/>
        </p:nvSpPr>
        <p:spPr>
          <a:xfrm>
            <a:off x="2530668" y="-608898"/>
            <a:ext cx="7749403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2400"/>
            </a:pPr>
            <a:r>
              <a:rPr lang="tr-TR" sz="8800" b="1" i="0" u="none" strike="noStrike" cap="none" baseline="-10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  <a:ea typeface="Times New Roman"/>
                <a:cs typeface="Times New Roman"/>
                <a:sym typeface="Times New Roman"/>
              </a:rPr>
              <a:t>|</a:t>
            </a:r>
            <a:r>
              <a:rPr lang="tr-TR" sz="2400" b="1" i="0" u="none" strike="noStrike" cap="none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      ÖNERİLEN HAFTALIK ÇALIŞMALAR     </a:t>
            </a:r>
            <a:r>
              <a:rPr lang="tr-TR" sz="8800" b="1" baseline="-10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  <a:ea typeface="Times New Roman"/>
                <a:cs typeface="Times New Roman"/>
                <a:sym typeface="Times New Roman"/>
              </a:rPr>
              <a:t>|</a:t>
            </a:r>
            <a:endParaRPr sz="8800" b="1" i="0" u="none" strike="noStrike" cap="none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266631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>
            <a:extLst>
              <a:ext uri="{FF2B5EF4-FFF2-40B4-BE49-F238E27FC236}">
                <a16:creationId xmlns:a16="http://schemas.microsoft.com/office/drawing/2014/main" id="{B6041449-135D-6348-95AA-EDD5B01BBF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5844"/>
            <a:ext cx="12192000" cy="6913843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8" name="Slayt Numarası Yer Tutucus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E247D-3A1E-4EA9-92CA-E8BDCCC0E198}" type="slidenum">
              <a:rPr lang="tr-TR" smtClean="0"/>
              <a:t>16</a:t>
            </a:fld>
            <a:endParaRPr lang="tr-TR"/>
          </a:p>
        </p:txBody>
      </p:sp>
      <p:sp>
        <p:nvSpPr>
          <p:cNvPr id="9" name="Google Shape;141;g2ea15ffc163_0_13"/>
          <p:cNvSpPr txBox="1"/>
          <p:nvPr/>
        </p:nvSpPr>
        <p:spPr>
          <a:xfrm>
            <a:off x="4080795" y="-471228"/>
            <a:ext cx="3636187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2400"/>
            </a:pPr>
            <a:r>
              <a:rPr lang="tr-TR" sz="8800" b="1" i="0" u="none" strike="noStrike" cap="none" baseline="-10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  <a:ea typeface="Times New Roman"/>
                <a:cs typeface="Times New Roman"/>
                <a:sym typeface="Times New Roman"/>
              </a:rPr>
              <a:t>|</a:t>
            </a:r>
            <a:r>
              <a:rPr lang="tr-TR" sz="2400" b="1" i="0" u="none" strike="noStrike" cap="none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      KAYNAKÇA     </a:t>
            </a:r>
            <a:r>
              <a:rPr lang="tr-TR" sz="8800" b="1" baseline="-10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  <a:ea typeface="Times New Roman"/>
                <a:cs typeface="Times New Roman"/>
                <a:sym typeface="Times New Roman"/>
              </a:rPr>
              <a:t>|</a:t>
            </a:r>
            <a:endParaRPr sz="8800" b="1" i="0" u="none" strike="noStrike" cap="none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251611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>
            <a:extLst>
              <a:ext uri="{FF2B5EF4-FFF2-40B4-BE49-F238E27FC236}">
                <a16:creationId xmlns:a16="http://schemas.microsoft.com/office/drawing/2014/main" id="{26CB3AF4-EE10-C743-A837-A492C01B60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5844"/>
            <a:ext cx="12192000" cy="6913843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Slayt Numarası Yer Tutucus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E247D-3A1E-4EA9-92CA-E8BDCCC0E198}" type="slidenum">
              <a:rPr lang="tr-TR" smtClean="0"/>
              <a:t>17</a:t>
            </a:fld>
            <a:endParaRPr lang="tr-TR"/>
          </a:p>
        </p:txBody>
      </p:sp>
      <p:sp>
        <p:nvSpPr>
          <p:cNvPr id="9" name="Google Shape;141;g2ea15ffc163_0_13"/>
          <p:cNvSpPr txBox="1"/>
          <p:nvPr/>
        </p:nvSpPr>
        <p:spPr>
          <a:xfrm>
            <a:off x="3207959" y="-608898"/>
            <a:ext cx="6892005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2400"/>
            </a:pPr>
            <a:r>
              <a:rPr lang="tr-TR" sz="8800" b="1" i="0" u="none" strike="noStrike" cap="none" baseline="-10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  <a:ea typeface="Times New Roman"/>
                <a:cs typeface="Times New Roman"/>
                <a:sym typeface="Times New Roman"/>
              </a:rPr>
              <a:t>|</a:t>
            </a:r>
            <a:r>
              <a:rPr lang="tr-TR" sz="2400" b="1" i="0" u="none" strike="noStrike" cap="none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      BİR SONRAKİ DERS HAKKINDA   </a:t>
            </a:r>
            <a:r>
              <a:rPr lang="tr-TR" sz="8800" b="1" baseline="-10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  <a:ea typeface="Times New Roman"/>
                <a:cs typeface="Times New Roman"/>
                <a:sym typeface="Times New Roman"/>
              </a:rPr>
              <a:t>|</a:t>
            </a:r>
            <a:endParaRPr sz="8800" b="1" i="0" u="none" strike="noStrike" cap="none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369650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>
            <a:extLst>
              <a:ext uri="{FF2B5EF4-FFF2-40B4-BE49-F238E27FC236}">
                <a16:creationId xmlns:a16="http://schemas.microsoft.com/office/drawing/2014/main" id="{C0F1F8DE-9603-7942-88F3-955AEEF579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5844"/>
            <a:ext cx="12192000" cy="6913843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tr-TR" dirty="0"/>
          </a:p>
          <a:p>
            <a:endParaRPr lang="tr-TR" dirty="0"/>
          </a:p>
          <a:p>
            <a:pPr algn="ctr"/>
            <a:r>
              <a:rPr lang="tr-TR" dirty="0">
                <a:solidFill>
                  <a:srgbClr val="002060"/>
                </a:solidFill>
                <a:ea typeface="Times New Roman"/>
                <a:cs typeface="Times New Roman"/>
                <a:sym typeface="Times New Roman"/>
              </a:rPr>
              <a:t>………….. – …………………………</a:t>
            </a:r>
            <a:br>
              <a:rPr lang="tr-TR" dirty="0">
                <a:solidFill>
                  <a:srgbClr val="002060"/>
                </a:solidFill>
                <a:ea typeface="Times New Roman"/>
                <a:cs typeface="Times New Roman"/>
                <a:sym typeface="Times New Roman"/>
              </a:rPr>
            </a:br>
            <a:br>
              <a:rPr lang="tr-TR" dirty="0">
                <a:solidFill>
                  <a:srgbClr val="002060"/>
                </a:solidFill>
                <a:ea typeface="Times New Roman"/>
                <a:cs typeface="Times New Roman"/>
                <a:sym typeface="Times New Roman"/>
              </a:rPr>
            </a:br>
            <a:r>
              <a:rPr lang="tr-TR" dirty="0">
                <a:solidFill>
                  <a:srgbClr val="002060"/>
                </a:solidFill>
                <a:ea typeface="Times New Roman"/>
                <a:cs typeface="Times New Roman"/>
                <a:sym typeface="Times New Roman"/>
              </a:rPr>
              <a:t>Dersine ait sunumlar özel olduğu için burada yer alan  metin ve görsellerin, </a:t>
            </a:r>
            <a:br>
              <a:rPr lang="tr-TR" dirty="0">
                <a:solidFill>
                  <a:srgbClr val="002060"/>
                </a:solidFill>
                <a:ea typeface="Times New Roman"/>
                <a:cs typeface="Times New Roman"/>
                <a:sym typeface="Times New Roman"/>
              </a:rPr>
            </a:br>
            <a:r>
              <a:rPr lang="tr-TR" dirty="0">
                <a:solidFill>
                  <a:srgbClr val="002060"/>
                </a:solidFill>
                <a:ea typeface="Times New Roman"/>
                <a:cs typeface="Times New Roman"/>
                <a:sym typeface="Times New Roman"/>
              </a:rPr>
              <a:t>dersin öğretim üyesinden </a:t>
            </a:r>
            <a:br>
              <a:rPr lang="tr-TR" dirty="0">
                <a:solidFill>
                  <a:srgbClr val="002060"/>
                </a:solidFill>
                <a:ea typeface="Times New Roman"/>
                <a:cs typeface="Times New Roman"/>
                <a:sym typeface="Times New Roman"/>
              </a:rPr>
            </a:br>
            <a:r>
              <a:rPr lang="tr-TR" b="1" dirty="0">
                <a:solidFill>
                  <a:srgbClr val="002060"/>
                </a:solidFill>
                <a:ea typeface="Times New Roman"/>
                <a:cs typeface="Times New Roman"/>
                <a:sym typeface="Times New Roman"/>
              </a:rPr>
              <a:t>izin alınmaksızın sosyal medya ya da farklı alanlarda kullanılması</a:t>
            </a:r>
            <a:r>
              <a:rPr lang="tr-TR" dirty="0">
                <a:solidFill>
                  <a:srgbClr val="002060"/>
                </a:solidFill>
                <a:ea typeface="Times New Roman"/>
                <a:cs typeface="Times New Roman"/>
                <a:sym typeface="Times New Roman"/>
              </a:rPr>
              <a:t>, </a:t>
            </a:r>
            <a:br>
              <a:rPr lang="tr-TR" dirty="0">
                <a:solidFill>
                  <a:srgbClr val="002060"/>
                </a:solidFill>
                <a:ea typeface="Times New Roman"/>
                <a:cs typeface="Times New Roman"/>
                <a:sym typeface="Times New Roman"/>
              </a:rPr>
            </a:br>
            <a:r>
              <a:rPr lang="tr-TR" b="1" i="1" u="sng" dirty="0">
                <a:solidFill>
                  <a:srgbClr val="FF0000"/>
                </a:solidFill>
                <a:ea typeface="Times New Roman"/>
                <a:cs typeface="Times New Roman"/>
                <a:sym typeface="Times New Roman"/>
              </a:rPr>
              <a:t>6698 Sayılı Kanun </a:t>
            </a:r>
            <a:r>
              <a:rPr lang="tr-TR" dirty="0">
                <a:solidFill>
                  <a:srgbClr val="002060"/>
                </a:solidFill>
                <a:ea typeface="Times New Roman"/>
                <a:cs typeface="Times New Roman"/>
                <a:sym typeface="Times New Roman"/>
              </a:rPr>
              <a:t>ile güvence altına alınan kişisel verilerin ve özel hayatın korunmasına yönelik düzenlemelere aykırıdır.</a:t>
            </a:r>
            <a:br>
              <a:rPr lang="tr-TR" dirty="0">
                <a:solidFill>
                  <a:srgbClr val="002060"/>
                </a:solidFill>
                <a:ea typeface="Times New Roman"/>
                <a:cs typeface="Times New Roman"/>
                <a:sym typeface="Times New Roman"/>
              </a:rPr>
            </a:br>
            <a:endParaRPr lang="tr-TR" dirty="0"/>
          </a:p>
          <a:p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E247D-3A1E-4EA9-92CA-E8BDCCC0E198}" type="slidenum">
              <a:rPr lang="tr-TR" smtClean="0"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72273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>
            <a:extLst>
              <a:ext uri="{FF2B5EF4-FFF2-40B4-BE49-F238E27FC236}">
                <a16:creationId xmlns:a16="http://schemas.microsoft.com/office/drawing/2014/main" id="{5902280C-F3C2-5F49-88E4-7B5FCC42CA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5844"/>
            <a:ext cx="12192000" cy="6913843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tr-TR" dirty="0"/>
            </a:b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2005012"/>
            <a:ext cx="7239000" cy="4351338"/>
          </a:xfrm>
        </p:spPr>
        <p:txBody>
          <a:bodyPr/>
          <a:lstStyle/>
          <a:p>
            <a:endParaRPr lang="tr-TR" dirty="0"/>
          </a:p>
          <a:p>
            <a:endParaRPr lang="tr-TR" dirty="0"/>
          </a:p>
          <a:p>
            <a:pPr lvl="0"/>
            <a:r>
              <a:rPr lang="tr-TR" i="1" u="sng" dirty="0">
                <a:solidFill>
                  <a:srgbClr val="172652"/>
                </a:solidFill>
                <a:ea typeface="Times New Roman"/>
                <a:cs typeface="Times New Roman"/>
                <a:sym typeface="Times New Roman"/>
              </a:rPr>
              <a:t>NOT: </a:t>
            </a:r>
            <a:r>
              <a:rPr lang="tr-TR" i="1" dirty="0">
                <a:solidFill>
                  <a:srgbClr val="172652"/>
                </a:solidFill>
                <a:ea typeface="Times New Roman"/>
                <a:cs typeface="Times New Roman"/>
                <a:sym typeface="Times New Roman"/>
              </a:rPr>
              <a:t>Her hafta için farklı olarak </a:t>
            </a:r>
            <a:r>
              <a:rPr lang="tr-TR" i="1" dirty="0" err="1">
                <a:solidFill>
                  <a:srgbClr val="172652"/>
                </a:solidFill>
                <a:ea typeface="Times New Roman"/>
                <a:cs typeface="Times New Roman"/>
                <a:sym typeface="Times New Roman"/>
              </a:rPr>
              <a:t>ATATÜRK’ten</a:t>
            </a:r>
            <a:r>
              <a:rPr lang="tr-TR" i="1" dirty="0">
                <a:solidFill>
                  <a:srgbClr val="172652"/>
                </a:solidFill>
                <a:ea typeface="Times New Roman"/>
                <a:cs typeface="Times New Roman"/>
                <a:sym typeface="Times New Roman"/>
              </a:rPr>
              <a:t> bir deyiş eklenebilir.</a:t>
            </a:r>
            <a:endParaRPr lang="tr-TR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endParaRPr lang="tr-TR" dirty="0"/>
          </a:p>
        </p:txBody>
      </p:sp>
      <p:pic>
        <p:nvPicPr>
          <p:cNvPr id="4" name="Google Shape;344;g2ea15ffc163_0_229" descr="kişi, şahıs, insan yüzü, giyim, askeri üniforma içeren bir resim&#10;&#10;Açıklama otomatik olarak oluşturuldu"/>
          <p:cNvPicPr preferRelativeResize="0"/>
          <p:nvPr/>
        </p:nvPicPr>
        <p:blipFill rotWithShape="1">
          <a:blip r:embed="rId3">
            <a:alphaModFix/>
          </a:blip>
          <a:srcRect l="16533"/>
          <a:stretch/>
        </p:blipFill>
        <p:spPr>
          <a:xfrm>
            <a:off x="8511347" y="1597797"/>
            <a:ext cx="3570201" cy="462070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E247D-3A1E-4EA9-92CA-E8BDCCC0E198}" type="slidenum">
              <a:rPr lang="tr-TR" smtClean="0"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29436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Resim 20">
            <a:extLst>
              <a:ext uri="{FF2B5EF4-FFF2-40B4-BE49-F238E27FC236}">
                <a16:creationId xmlns:a16="http://schemas.microsoft.com/office/drawing/2014/main" id="{66CD14BA-B532-6843-A97B-DCD95AE7C5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5844"/>
            <a:ext cx="12192000" cy="6913843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tr-TR" dirty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E247D-3A1E-4EA9-92CA-E8BDCCC0E198}" type="slidenum">
              <a:rPr lang="tr-TR" smtClean="0"/>
              <a:t>2</a:t>
            </a:fld>
            <a:endParaRPr lang="tr-TR"/>
          </a:p>
        </p:txBody>
      </p:sp>
      <p:grpSp>
        <p:nvGrpSpPr>
          <p:cNvPr id="7" name="Grup 6"/>
          <p:cNvGrpSpPr/>
          <p:nvPr/>
        </p:nvGrpSpPr>
        <p:grpSpPr>
          <a:xfrm>
            <a:off x="0" y="1921575"/>
            <a:ext cx="4461681" cy="3162026"/>
            <a:chOff x="0" y="1921575"/>
            <a:chExt cx="4461681" cy="3162026"/>
          </a:xfrm>
        </p:grpSpPr>
        <p:sp>
          <p:nvSpPr>
            <p:cNvPr id="8" name="Google Shape;105;p2"/>
            <p:cNvSpPr/>
            <p:nvPr/>
          </p:nvSpPr>
          <p:spPr>
            <a:xfrm>
              <a:off x="0" y="1921575"/>
              <a:ext cx="4461681" cy="412155"/>
            </a:xfrm>
            <a:custGeom>
              <a:avLst/>
              <a:gdLst/>
              <a:ahLst/>
              <a:cxnLst/>
              <a:rect l="l" t="t" r="r" b="b"/>
              <a:pathLst>
                <a:path w="2979420" h="492125" extrusionOk="0">
                  <a:moveTo>
                    <a:pt x="2979280" y="0"/>
                  </a:moveTo>
                  <a:lnTo>
                    <a:pt x="0" y="0"/>
                  </a:lnTo>
                  <a:lnTo>
                    <a:pt x="0" y="491959"/>
                  </a:lnTo>
                  <a:lnTo>
                    <a:pt x="2979280" y="491959"/>
                  </a:lnTo>
                  <a:lnTo>
                    <a:pt x="2979280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800" b="1" dirty="0">
                  <a:solidFill>
                    <a:schemeClr val="lt1"/>
                  </a:solidFill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  <a:sym typeface="Calibri"/>
                </a:rPr>
                <a:t>Bölümün Adı					:</a:t>
              </a:r>
              <a:endParaRPr sz="2800" b="0" u="none" strike="noStrike" cap="none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9" name="Google Shape;106;p2"/>
            <p:cNvSpPr/>
            <p:nvPr/>
          </p:nvSpPr>
          <p:spPr>
            <a:xfrm>
              <a:off x="0" y="2411450"/>
              <a:ext cx="4461681" cy="417076"/>
            </a:xfrm>
            <a:custGeom>
              <a:avLst/>
              <a:gdLst/>
              <a:ahLst/>
              <a:cxnLst/>
              <a:rect l="l" t="t" r="r" b="b"/>
              <a:pathLst>
                <a:path w="2979420" h="492125" extrusionOk="0">
                  <a:moveTo>
                    <a:pt x="2979280" y="0"/>
                  </a:moveTo>
                  <a:lnTo>
                    <a:pt x="0" y="0"/>
                  </a:lnTo>
                  <a:lnTo>
                    <a:pt x="0" y="491959"/>
                  </a:lnTo>
                  <a:lnTo>
                    <a:pt x="2979280" y="491959"/>
                  </a:lnTo>
                  <a:lnTo>
                    <a:pt x="2979280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800" b="1" dirty="0">
                  <a:solidFill>
                    <a:schemeClr val="lt1"/>
                  </a:solidFill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  <a:sym typeface="Calibri"/>
                </a:rPr>
                <a:t>Dersin Kodu ve Adı			:</a:t>
              </a:r>
              <a:endParaRPr sz="2800" b="0" u="none" strike="noStrike" cap="none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0" name="Google Shape;107;p2"/>
            <p:cNvSpPr/>
            <p:nvPr/>
          </p:nvSpPr>
          <p:spPr>
            <a:xfrm>
              <a:off x="0" y="2913824"/>
              <a:ext cx="4461681" cy="472440"/>
            </a:xfrm>
            <a:custGeom>
              <a:avLst/>
              <a:gdLst/>
              <a:ahLst/>
              <a:cxnLst/>
              <a:rect l="l" t="t" r="r" b="b"/>
              <a:pathLst>
                <a:path w="2979420" h="492125" extrusionOk="0">
                  <a:moveTo>
                    <a:pt x="2979280" y="0"/>
                  </a:moveTo>
                  <a:lnTo>
                    <a:pt x="0" y="0"/>
                  </a:lnTo>
                  <a:lnTo>
                    <a:pt x="0" y="491959"/>
                  </a:lnTo>
                  <a:lnTo>
                    <a:pt x="2979280" y="491959"/>
                  </a:lnTo>
                  <a:lnTo>
                    <a:pt x="2979280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800" b="1" dirty="0">
                  <a:solidFill>
                    <a:schemeClr val="lt1"/>
                  </a:solidFill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  <a:sym typeface="Calibri"/>
                </a:rPr>
                <a:t>Dersin Haftası					:</a:t>
              </a:r>
              <a:endParaRPr sz="2800" b="1" u="none" strike="noStrike" cap="none" dirty="0">
                <a:solidFill>
                  <a:schemeClr val="lt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endParaRPr>
            </a:p>
          </p:txBody>
        </p:sp>
        <p:sp>
          <p:nvSpPr>
            <p:cNvPr id="11" name="Google Shape;108;p2"/>
            <p:cNvSpPr/>
            <p:nvPr/>
          </p:nvSpPr>
          <p:spPr>
            <a:xfrm>
              <a:off x="0" y="3480698"/>
              <a:ext cx="4461681" cy="492125"/>
            </a:xfrm>
            <a:custGeom>
              <a:avLst/>
              <a:gdLst/>
              <a:ahLst/>
              <a:cxnLst/>
              <a:rect l="l" t="t" r="r" b="b"/>
              <a:pathLst>
                <a:path w="2979420" h="492125" extrusionOk="0">
                  <a:moveTo>
                    <a:pt x="2979280" y="0"/>
                  </a:moveTo>
                  <a:lnTo>
                    <a:pt x="0" y="0"/>
                  </a:lnTo>
                  <a:lnTo>
                    <a:pt x="0" y="491959"/>
                  </a:lnTo>
                  <a:lnTo>
                    <a:pt x="2979280" y="491959"/>
                  </a:lnTo>
                  <a:lnTo>
                    <a:pt x="2979280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800" b="1">
                  <a:solidFill>
                    <a:schemeClr val="lt1"/>
                  </a:solidFill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  <a:sym typeface="Calibri"/>
                </a:rPr>
                <a:t>Dersin Günü ve Saati			:</a:t>
              </a:r>
              <a:endParaRPr sz="2800" b="0" i="1" u="none" strike="noStrike" cap="none">
                <a:solidFill>
                  <a:schemeClr val="lt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endParaRPr>
            </a:p>
          </p:txBody>
        </p:sp>
        <p:sp>
          <p:nvSpPr>
            <p:cNvPr id="12" name="Google Shape;109;p2"/>
            <p:cNvSpPr/>
            <p:nvPr/>
          </p:nvSpPr>
          <p:spPr>
            <a:xfrm>
              <a:off x="0" y="4067521"/>
              <a:ext cx="4461681" cy="460137"/>
            </a:xfrm>
            <a:custGeom>
              <a:avLst/>
              <a:gdLst/>
              <a:ahLst/>
              <a:cxnLst/>
              <a:rect l="l" t="t" r="r" b="b"/>
              <a:pathLst>
                <a:path w="2979420" h="492125" extrusionOk="0">
                  <a:moveTo>
                    <a:pt x="2979280" y="0"/>
                  </a:moveTo>
                  <a:lnTo>
                    <a:pt x="0" y="0"/>
                  </a:lnTo>
                  <a:lnTo>
                    <a:pt x="0" y="491959"/>
                  </a:lnTo>
                  <a:lnTo>
                    <a:pt x="2979280" y="491959"/>
                  </a:lnTo>
                  <a:lnTo>
                    <a:pt x="2979280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800" b="1">
                  <a:solidFill>
                    <a:schemeClr val="lt1"/>
                  </a:solidFill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  <a:sym typeface="Calibri"/>
                </a:rPr>
                <a:t>Ders Kredi ve AKTS Bilgileri	:</a:t>
              </a:r>
              <a:endParaRPr sz="2800" b="0" u="none" strike="noStrike" cap="none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3" name="Google Shape;110;p2"/>
            <p:cNvSpPr/>
            <p:nvPr/>
          </p:nvSpPr>
          <p:spPr>
            <a:xfrm>
              <a:off x="0" y="4607470"/>
              <a:ext cx="4461681" cy="476131"/>
            </a:xfrm>
            <a:custGeom>
              <a:avLst/>
              <a:gdLst/>
              <a:ahLst/>
              <a:cxnLst/>
              <a:rect l="l" t="t" r="r" b="b"/>
              <a:pathLst>
                <a:path w="2979420" h="492125" extrusionOk="0">
                  <a:moveTo>
                    <a:pt x="2979280" y="0"/>
                  </a:moveTo>
                  <a:lnTo>
                    <a:pt x="0" y="0"/>
                  </a:lnTo>
                  <a:lnTo>
                    <a:pt x="0" y="491959"/>
                  </a:lnTo>
                  <a:lnTo>
                    <a:pt x="2979280" y="491959"/>
                  </a:lnTo>
                  <a:lnTo>
                    <a:pt x="2979280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800" b="1">
                  <a:solidFill>
                    <a:schemeClr val="lt1"/>
                  </a:solidFill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  <a:sym typeface="Calibri"/>
                </a:rPr>
                <a:t>Sınav Şekli Not Dağılımı		:</a:t>
              </a:r>
              <a:endParaRPr sz="2800" b="0" u="none" strike="noStrike" cap="none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14" name="Grup 13"/>
          <p:cNvGrpSpPr/>
          <p:nvPr/>
        </p:nvGrpSpPr>
        <p:grpSpPr>
          <a:xfrm>
            <a:off x="4699500" y="1921575"/>
            <a:ext cx="7073400" cy="3162026"/>
            <a:chOff x="4699500" y="1921575"/>
            <a:chExt cx="7073400" cy="3162026"/>
          </a:xfrm>
        </p:grpSpPr>
        <p:sp>
          <p:nvSpPr>
            <p:cNvPr id="15" name="Google Shape;111;p2"/>
            <p:cNvSpPr/>
            <p:nvPr/>
          </p:nvSpPr>
          <p:spPr>
            <a:xfrm>
              <a:off x="4699500" y="1921575"/>
              <a:ext cx="7073400" cy="412155"/>
            </a:xfrm>
            <a:custGeom>
              <a:avLst/>
              <a:gdLst/>
              <a:ahLst/>
              <a:cxnLst/>
              <a:rect l="l" t="t" r="r" b="b"/>
              <a:pathLst>
                <a:path w="2979420" h="492125" extrusionOk="0">
                  <a:moveTo>
                    <a:pt x="2979280" y="0"/>
                  </a:moveTo>
                  <a:lnTo>
                    <a:pt x="0" y="0"/>
                  </a:lnTo>
                  <a:lnTo>
                    <a:pt x="0" y="491959"/>
                  </a:lnTo>
                  <a:lnTo>
                    <a:pt x="2979280" y="491959"/>
                  </a:lnTo>
                  <a:lnTo>
                    <a:pt x="2979280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0" u="none" strike="noStrike" cap="none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6" name="Google Shape;112;p2"/>
            <p:cNvSpPr/>
            <p:nvPr/>
          </p:nvSpPr>
          <p:spPr>
            <a:xfrm>
              <a:off x="4699500" y="2411450"/>
              <a:ext cx="7073400" cy="417076"/>
            </a:xfrm>
            <a:custGeom>
              <a:avLst/>
              <a:gdLst/>
              <a:ahLst/>
              <a:cxnLst/>
              <a:rect l="l" t="t" r="r" b="b"/>
              <a:pathLst>
                <a:path w="2979420" h="492125" extrusionOk="0">
                  <a:moveTo>
                    <a:pt x="2979280" y="0"/>
                  </a:moveTo>
                  <a:lnTo>
                    <a:pt x="0" y="0"/>
                  </a:lnTo>
                  <a:lnTo>
                    <a:pt x="0" y="491959"/>
                  </a:lnTo>
                  <a:lnTo>
                    <a:pt x="2979280" y="491959"/>
                  </a:lnTo>
                  <a:lnTo>
                    <a:pt x="2979280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0" u="none" strike="noStrike" cap="none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7" name="Google Shape;113;p2"/>
            <p:cNvSpPr/>
            <p:nvPr/>
          </p:nvSpPr>
          <p:spPr>
            <a:xfrm>
              <a:off x="4699500" y="2913824"/>
              <a:ext cx="7073400" cy="472440"/>
            </a:xfrm>
            <a:custGeom>
              <a:avLst/>
              <a:gdLst/>
              <a:ahLst/>
              <a:cxnLst/>
              <a:rect l="l" t="t" r="r" b="b"/>
              <a:pathLst>
                <a:path w="2979420" h="492125" extrusionOk="0">
                  <a:moveTo>
                    <a:pt x="2979280" y="0"/>
                  </a:moveTo>
                  <a:lnTo>
                    <a:pt x="0" y="0"/>
                  </a:lnTo>
                  <a:lnTo>
                    <a:pt x="0" y="491959"/>
                  </a:lnTo>
                  <a:lnTo>
                    <a:pt x="2979280" y="491959"/>
                  </a:lnTo>
                  <a:lnTo>
                    <a:pt x="2979280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1" u="none" strike="noStrike" cap="none">
                <a:solidFill>
                  <a:schemeClr val="lt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endParaRPr>
            </a:p>
          </p:txBody>
        </p:sp>
        <p:sp>
          <p:nvSpPr>
            <p:cNvPr id="18" name="Google Shape;114;p2"/>
            <p:cNvSpPr/>
            <p:nvPr/>
          </p:nvSpPr>
          <p:spPr>
            <a:xfrm>
              <a:off x="4699500" y="3480698"/>
              <a:ext cx="7073400" cy="492125"/>
            </a:xfrm>
            <a:custGeom>
              <a:avLst/>
              <a:gdLst/>
              <a:ahLst/>
              <a:cxnLst/>
              <a:rect l="l" t="t" r="r" b="b"/>
              <a:pathLst>
                <a:path w="2979420" h="492125" extrusionOk="0">
                  <a:moveTo>
                    <a:pt x="2979280" y="0"/>
                  </a:moveTo>
                  <a:lnTo>
                    <a:pt x="0" y="0"/>
                  </a:lnTo>
                  <a:lnTo>
                    <a:pt x="0" y="491959"/>
                  </a:lnTo>
                  <a:lnTo>
                    <a:pt x="2979280" y="491959"/>
                  </a:lnTo>
                  <a:lnTo>
                    <a:pt x="2979280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0" i="1" u="none" strike="noStrike" cap="none">
                <a:solidFill>
                  <a:schemeClr val="lt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endParaRPr>
            </a:p>
          </p:txBody>
        </p:sp>
        <p:sp>
          <p:nvSpPr>
            <p:cNvPr id="19" name="Google Shape;115;p2"/>
            <p:cNvSpPr/>
            <p:nvPr/>
          </p:nvSpPr>
          <p:spPr>
            <a:xfrm>
              <a:off x="4699500" y="4067521"/>
              <a:ext cx="7073400" cy="460137"/>
            </a:xfrm>
            <a:custGeom>
              <a:avLst/>
              <a:gdLst/>
              <a:ahLst/>
              <a:cxnLst/>
              <a:rect l="l" t="t" r="r" b="b"/>
              <a:pathLst>
                <a:path w="2979420" h="492125" extrusionOk="0">
                  <a:moveTo>
                    <a:pt x="2979280" y="0"/>
                  </a:moveTo>
                  <a:lnTo>
                    <a:pt x="0" y="0"/>
                  </a:lnTo>
                  <a:lnTo>
                    <a:pt x="0" y="491959"/>
                  </a:lnTo>
                  <a:lnTo>
                    <a:pt x="2979280" y="491959"/>
                  </a:lnTo>
                  <a:lnTo>
                    <a:pt x="2979280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0" u="none" strike="noStrike" cap="none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0" name="Google Shape;116;p2"/>
            <p:cNvSpPr/>
            <p:nvPr/>
          </p:nvSpPr>
          <p:spPr>
            <a:xfrm>
              <a:off x="4699500" y="4607470"/>
              <a:ext cx="7073400" cy="476131"/>
            </a:xfrm>
            <a:custGeom>
              <a:avLst/>
              <a:gdLst/>
              <a:ahLst/>
              <a:cxnLst/>
              <a:rect l="l" t="t" r="r" b="b"/>
              <a:pathLst>
                <a:path w="2979420" h="492125" extrusionOk="0">
                  <a:moveTo>
                    <a:pt x="2979280" y="0"/>
                  </a:moveTo>
                  <a:lnTo>
                    <a:pt x="0" y="0"/>
                  </a:lnTo>
                  <a:lnTo>
                    <a:pt x="0" y="491959"/>
                  </a:lnTo>
                  <a:lnTo>
                    <a:pt x="2979280" y="491959"/>
                  </a:lnTo>
                  <a:lnTo>
                    <a:pt x="2979280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0" u="none" strike="noStrike" cap="none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59475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AE2F4A92-14C9-A14F-A3B0-7280F88A65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450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Resim 19">
            <a:extLst>
              <a:ext uri="{FF2B5EF4-FFF2-40B4-BE49-F238E27FC236}">
                <a16:creationId xmlns:a16="http://schemas.microsoft.com/office/drawing/2014/main" id="{638EBF7E-0E54-3D43-AC17-1C2329835C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5844"/>
            <a:ext cx="12192000" cy="6913843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tr-TR" dirty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E247D-3A1E-4EA9-92CA-E8BDCCC0E198}" type="slidenum">
              <a:rPr lang="tr-TR" smtClean="0"/>
              <a:t>3</a:t>
            </a:fld>
            <a:endParaRPr lang="tr-TR"/>
          </a:p>
        </p:txBody>
      </p:sp>
      <p:grpSp>
        <p:nvGrpSpPr>
          <p:cNvPr id="21" name="Grup 20"/>
          <p:cNvGrpSpPr/>
          <p:nvPr/>
        </p:nvGrpSpPr>
        <p:grpSpPr>
          <a:xfrm>
            <a:off x="0" y="1892999"/>
            <a:ext cx="11906252" cy="3807296"/>
            <a:chOff x="-2" y="1921574"/>
            <a:chExt cx="11906252" cy="3807296"/>
          </a:xfrm>
        </p:grpSpPr>
        <p:sp>
          <p:nvSpPr>
            <p:cNvPr id="22" name="Google Shape;134;p3"/>
            <p:cNvSpPr/>
            <p:nvPr/>
          </p:nvSpPr>
          <p:spPr>
            <a:xfrm>
              <a:off x="4699500" y="1921575"/>
              <a:ext cx="7206750" cy="412155"/>
            </a:xfrm>
            <a:custGeom>
              <a:avLst/>
              <a:gdLst/>
              <a:ahLst/>
              <a:cxnLst/>
              <a:rect l="l" t="t" r="r" b="b"/>
              <a:pathLst>
                <a:path w="2979420" h="492125" extrusionOk="0">
                  <a:moveTo>
                    <a:pt x="2979280" y="0"/>
                  </a:moveTo>
                  <a:lnTo>
                    <a:pt x="0" y="0"/>
                  </a:lnTo>
                  <a:lnTo>
                    <a:pt x="0" y="491959"/>
                  </a:lnTo>
                  <a:lnTo>
                    <a:pt x="2979280" y="491959"/>
                  </a:lnTo>
                  <a:lnTo>
                    <a:pt x="2979280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0" u="none" strike="noStrike" cap="none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4" name="Google Shape;136;p3"/>
            <p:cNvSpPr/>
            <p:nvPr/>
          </p:nvSpPr>
          <p:spPr>
            <a:xfrm>
              <a:off x="4699500" y="2913824"/>
              <a:ext cx="7206750" cy="472440"/>
            </a:xfrm>
            <a:custGeom>
              <a:avLst/>
              <a:gdLst/>
              <a:ahLst/>
              <a:cxnLst/>
              <a:rect l="l" t="t" r="r" b="b"/>
              <a:pathLst>
                <a:path w="2979420" h="492125" extrusionOk="0">
                  <a:moveTo>
                    <a:pt x="2979280" y="0"/>
                  </a:moveTo>
                  <a:lnTo>
                    <a:pt x="0" y="0"/>
                  </a:lnTo>
                  <a:lnTo>
                    <a:pt x="0" y="491959"/>
                  </a:lnTo>
                  <a:lnTo>
                    <a:pt x="2979280" y="491959"/>
                  </a:lnTo>
                  <a:lnTo>
                    <a:pt x="2979280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1" u="none" strike="noStrike" cap="none">
                <a:solidFill>
                  <a:schemeClr val="lt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endParaRPr>
            </a:p>
          </p:txBody>
        </p:sp>
        <p:sp>
          <p:nvSpPr>
            <p:cNvPr id="25" name="Google Shape;137;p3"/>
            <p:cNvSpPr/>
            <p:nvPr/>
          </p:nvSpPr>
          <p:spPr>
            <a:xfrm>
              <a:off x="4699500" y="3480698"/>
              <a:ext cx="7206750" cy="492125"/>
            </a:xfrm>
            <a:custGeom>
              <a:avLst/>
              <a:gdLst/>
              <a:ahLst/>
              <a:cxnLst/>
              <a:rect l="l" t="t" r="r" b="b"/>
              <a:pathLst>
                <a:path w="2979420" h="492125" extrusionOk="0">
                  <a:moveTo>
                    <a:pt x="2979280" y="0"/>
                  </a:moveTo>
                  <a:lnTo>
                    <a:pt x="0" y="0"/>
                  </a:lnTo>
                  <a:lnTo>
                    <a:pt x="0" y="491959"/>
                  </a:lnTo>
                  <a:lnTo>
                    <a:pt x="2979280" y="491959"/>
                  </a:lnTo>
                  <a:lnTo>
                    <a:pt x="2979280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0" i="1" u="none" strike="noStrike" cap="none">
                <a:solidFill>
                  <a:schemeClr val="lt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endParaRPr>
            </a:p>
          </p:txBody>
        </p:sp>
        <p:sp>
          <p:nvSpPr>
            <p:cNvPr id="26" name="Google Shape;139;p3"/>
            <p:cNvSpPr/>
            <p:nvPr/>
          </p:nvSpPr>
          <p:spPr>
            <a:xfrm>
              <a:off x="4699500" y="4091990"/>
              <a:ext cx="7206750" cy="476131"/>
            </a:xfrm>
            <a:custGeom>
              <a:avLst/>
              <a:gdLst/>
              <a:ahLst/>
              <a:cxnLst/>
              <a:rect l="l" t="t" r="r" b="b"/>
              <a:pathLst>
                <a:path w="2979420" h="492125" extrusionOk="0">
                  <a:moveTo>
                    <a:pt x="2979280" y="0"/>
                  </a:moveTo>
                  <a:lnTo>
                    <a:pt x="0" y="0"/>
                  </a:lnTo>
                  <a:lnTo>
                    <a:pt x="0" y="491959"/>
                  </a:lnTo>
                  <a:lnTo>
                    <a:pt x="2979280" y="491959"/>
                  </a:lnTo>
                  <a:lnTo>
                    <a:pt x="2979280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0" u="none" strike="noStrike" cap="none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7" name="Google Shape;128;p3"/>
            <p:cNvSpPr/>
            <p:nvPr/>
          </p:nvSpPr>
          <p:spPr>
            <a:xfrm>
              <a:off x="0" y="1921574"/>
              <a:ext cx="4461681" cy="412155"/>
            </a:xfrm>
            <a:custGeom>
              <a:avLst/>
              <a:gdLst/>
              <a:ahLst/>
              <a:cxnLst/>
              <a:rect l="l" t="t" r="r" b="b"/>
              <a:pathLst>
                <a:path w="2979420" h="492125" extrusionOk="0">
                  <a:moveTo>
                    <a:pt x="2979280" y="0"/>
                  </a:moveTo>
                  <a:lnTo>
                    <a:pt x="0" y="0"/>
                  </a:lnTo>
                  <a:lnTo>
                    <a:pt x="0" y="491959"/>
                  </a:lnTo>
                  <a:lnTo>
                    <a:pt x="2979280" y="491959"/>
                  </a:lnTo>
                  <a:lnTo>
                    <a:pt x="2979280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800" b="1">
                  <a:solidFill>
                    <a:schemeClr val="lt1"/>
                  </a:solidFill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  <a:sym typeface="Calibri"/>
                </a:rPr>
                <a:t>Dersin Öğretim Elemanı		:</a:t>
              </a:r>
              <a:endParaRPr sz="2800" b="0" u="none" strike="noStrike" cap="none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8" name="Google Shape;129;p3"/>
            <p:cNvSpPr/>
            <p:nvPr/>
          </p:nvSpPr>
          <p:spPr>
            <a:xfrm>
              <a:off x="0" y="2411449"/>
              <a:ext cx="4461681" cy="417076"/>
            </a:xfrm>
            <a:custGeom>
              <a:avLst/>
              <a:gdLst/>
              <a:ahLst/>
              <a:cxnLst/>
              <a:rect l="l" t="t" r="r" b="b"/>
              <a:pathLst>
                <a:path w="2979420" h="492125" extrusionOk="0">
                  <a:moveTo>
                    <a:pt x="2979280" y="0"/>
                  </a:moveTo>
                  <a:lnTo>
                    <a:pt x="0" y="0"/>
                  </a:lnTo>
                  <a:lnTo>
                    <a:pt x="0" y="491959"/>
                  </a:lnTo>
                  <a:lnTo>
                    <a:pt x="2979280" y="491959"/>
                  </a:lnTo>
                  <a:lnTo>
                    <a:pt x="2979280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800" b="1" dirty="0">
                  <a:solidFill>
                    <a:schemeClr val="lt1"/>
                  </a:solidFill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  <a:sym typeface="Calibri"/>
                </a:rPr>
                <a:t>E-Posta ve Telefon 			:</a:t>
              </a:r>
              <a:endParaRPr sz="2800" b="0" u="none" strike="noStrike" cap="none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9" name="Google Shape;130;p3"/>
            <p:cNvSpPr/>
            <p:nvPr/>
          </p:nvSpPr>
          <p:spPr>
            <a:xfrm>
              <a:off x="0" y="2913823"/>
              <a:ext cx="4461681" cy="472440"/>
            </a:xfrm>
            <a:custGeom>
              <a:avLst/>
              <a:gdLst/>
              <a:ahLst/>
              <a:cxnLst/>
              <a:rect l="l" t="t" r="r" b="b"/>
              <a:pathLst>
                <a:path w="2979420" h="492125" extrusionOk="0">
                  <a:moveTo>
                    <a:pt x="2979280" y="0"/>
                  </a:moveTo>
                  <a:lnTo>
                    <a:pt x="0" y="0"/>
                  </a:lnTo>
                  <a:lnTo>
                    <a:pt x="0" y="491959"/>
                  </a:lnTo>
                  <a:lnTo>
                    <a:pt x="2979280" y="491959"/>
                  </a:lnTo>
                  <a:lnTo>
                    <a:pt x="2979280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800" b="1">
                  <a:solidFill>
                    <a:schemeClr val="lt1"/>
                  </a:solidFill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  <a:sym typeface="Calibri"/>
                </a:rPr>
                <a:t>Öğr. Elemanının Odası		:</a:t>
              </a:r>
              <a:endParaRPr sz="2800" b="1" u="none" strike="noStrike" cap="none">
                <a:solidFill>
                  <a:schemeClr val="lt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endParaRPr>
            </a:p>
          </p:txBody>
        </p:sp>
        <p:sp>
          <p:nvSpPr>
            <p:cNvPr id="30" name="Google Shape;131;p3"/>
            <p:cNvSpPr/>
            <p:nvPr/>
          </p:nvSpPr>
          <p:spPr>
            <a:xfrm>
              <a:off x="0" y="3480697"/>
              <a:ext cx="4461681" cy="492125"/>
            </a:xfrm>
            <a:custGeom>
              <a:avLst/>
              <a:gdLst/>
              <a:ahLst/>
              <a:cxnLst/>
              <a:rect l="l" t="t" r="r" b="b"/>
              <a:pathLst>
                <a:path w="2979420" h="492125" extrusionOk="0">
                  <a:moveTo>
                    <a:pt x="2979280" y="0"/>
                  </a:moveTo>
                  <a:lnTo>
                    <a:pt x="0" y="0"/>
                  </a:lnTo>
                  <a:lnTo>
                    <a:pt x="0" y="491959"/>
                  </a:lnTo>
                  <a:lnTo>
                    <a:pt x="2979280" y="491959"/>
                  </a:lnTo>
                  <a:lnTo>
                    <a:pt x="2979280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800" b="1">
                  <a:solidFill>
                    <a:schemeClr val="lt1"/>
                  </a:solidFill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  <a:sym typeface="Calibri"/>
                </a:rPr>
                <a:t>Danışmanlık Bilgileri    		:</a:t>
              </a:r>
              <a:endParaRPr sz="2800" b="0" i="1" u="none" strike="noStrike" cap="none">
                <a:solidFill>
                  <a:schemeClr val="lt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endParaRPr>
            </a:p>
          </p:txBody>
        </p:sp>
        <p:sp>
          <p:nvSpPr>
            <p:cNvPr id="31" name="Google Shape;133;p3"/>
            <p:cNvSpPr/>
            <p:nvPr/>
          </p:nvSpPr>
          <p:spPr>
            <a:xfrm>
              <a:off x="-1" y="4077669"/>
              <a:ext cx="4461681" cy="476131"/>
            </a:xfrm>
            <a:custGeom>
              <a:avLst/>
              <a:gdLst/>
              <a:ahLst/>
              <a:cxnLst/>
              <a:rect l="l" t="t" r="r" b="b"/>
              <a:pathLst>
                <a:path w="2979420" h="492125" extrusionOk="0">
                  <a:moveTo>
                    <a:pt x="2979280" y="0"/>
                  </a:moveTo>
                  <a:lnTo>
                    <a:pt x="0" y="0"/>
                  </a:lnTo>
                  <a:lnTo>
                    <a:pt x="0" y="491959"/>
                  </a:lnTo>
                  <a:lnTo>
                    <a:pt x="2979280" y="491959"/>
                  </a:lnTo>
                  <a:lnTo>
                    <a:pt x="2979280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800" b="1" dirty="0">
                  <a:solidFill>
                    <a:schemeClr val="lt1"/>
                  </a:solidFill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  <a:sym typeface="Calibri"/>
                </a:rPr>
                <a:t>GBS Linki                       		:</a:t>
              </a:r>
              <a:endParaRPr sz="2800" b="0" u="none" strike="noStrike" cap="none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32" name="Google Shape;140;p3"/>
            <p:cNvSpPr/>
            <p:nvPr/>
          </p:nvSpPr>
          <p:spPr>
            <a:xfrm>
              <a:off x="-2" y="4633110"/>
              <a:ext cx="4461681" cy="476131"/>
            </a:xfrm>
            <a:custGeom>
              <a:avLst/>
              <a:gdLst/>
              <a:ahLst/>
              <a:cxnLst/>
              <a:rect l="l" t="t" r="r" b="b"/>
              <a:pathLst>
                <a:path w="2979420" h="492125" extrusionOk="0">
                  <a:moveTo>
                    <a:pt x="2979280" y="0"/>
                  </a:moveTo>
                  <a:lnTo>
                    <a:pt x="0" y="0"/>
                  </a:lnTo>
                  <a:lnTo>
                    <a:pt x="0" y="491959"/>
                  </a:lnTo>
                  <a:lnTo>
                    <a:pt x="2979280" y="491959"/>
                  </a:lnTo>
                  <a:lnTo>
                    <a:pt x="2979280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800" b="1" dirty="0">
                  <a:solidFill>
                    <a:schemeClr val="lt1"/>
                  </a:solidFill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  <a:sym typeface="Calibri"/>
                </a:rPr>
                <a:t>ALMS Linki                       		:</a:t>
              </a:r>
              <a:endParaRPr sz="2800" b="0" u="none" strike="noStrike" cap="none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33" name="Google Shape;141;p3"/>
            <p:cNvSpPr/>
            <p:nvPr/>
          </p:nvSpPr>
          <p:spPr>
            <a:xfrm>
              <a:off x="4699500" y="4630634"/>
              <a:ext cx="7206750" cy="476131"/>
            </a:xfrm>
            <a:custGeom>
              <a:avLst/>
              <a:gdLst/>
              <a:ahLst/>
              <a:cxnLst/>
              <a:rect l="l" t="t" r="r" b="b"/>
              <a:pathLst>
                <a:path w="2979420" h="492125" extrusionOk="0">
                  <a:moveTo>
                    <a:pt x="2979280" y="0"/>
                  </a:moveTo>
                  <a:lnTo>
                    <a:pt x="0" y="0"/>
                  </a:lnTo>
                  <a:lnTo>
                    <a:pt x="0" y="491959"/>
                  </a:lnTo>
                  <a:lnTo>
                    <a:pt x="2979280" y="491959"/>
                  </a:lnTo>
                  <a:lnTo>
                    <a:pt x="2979280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0" u="none" strike="noStrike" cap="none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34" name="Google Shape;142;p3"/>
            <p:cNvSpPr/>
            <p:nvPr/>
          </p:nvSpPr>
          <p:spPr>
            <a:xfrm>
              <a:off x="0" y="5252739"/>
              <a:ext cx="4461681" cy="476131"/>
            </a:xfrm>
            <a:custGeom>
              <a:avLst/>
              <a:gdLst/>
              <a:ahLst/>
              <a:cxnLst/>
              <a:rect l="l" t="t" r="r" b="b"/>
              <a:pathLst>
                <a:path w="2979420" h="492125" extrusionOk="0">
                  <a:moveTo>
                    <a:pt x="2979280" y="0"/>
                  </a:moveTo>
                  <a:lnTo>
                    <a:pt x="0" y="0"/>
                  </a:lnTo>
                  <a:lnTo>
                    <a:pt x="0" y="491959"/>
                  </a:lnTo>
                  <a:lnTo>
                    <a:pt x="2979280" y="491959"/>
                  </a:lnTo>
                  <a:lnTo>
                    <a:pt x="2979280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800" b="1" dirty="0">
                  <a:solidFill>
                    <a:schemeClr val="lt1"/>
                  </a:solidFill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  <a:sym typeface="Calibri"/>
                </a:rPr>
                <a:t>AVESİS Linki                       		:</a:t>
              </a:r>
              <a:endParaRPr sz="2800" b="0" u="none" strike="noStrike" cap="none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35" name="Google Shape;143;p3"/>
            <p:cNvSpPr/>
            <p:nvPr/>
          </p:nvSpPr>
          <p:spPr>
            <a:xfrm>
              <a:off x="4699500" y="5252738"/>
              <a:ext cx="7206750" cy="476131"/>
            </a:xfrm>
            <a:custGeom>
              <a:avLst/>
              <a:gdLst/>
              <a:ahLst/>
              <a:cxnLst/>
              <a:rect l="l" t="t" r="r" b="b"/>
              <a:pathLst>
                <a:path w="2979420" h="492125" extrusionOk="0">
                  <a:moveTo>
                    <a:pt x="2979280" y="0"/>
                  </a:moveTo>
                  <a:lnTo>
                    <a:pt x="0" y="0"/>
                  </a:lnTo>
                  <a:lnTo>
                    <a:pt x="0" y="491959"/>
                  </a:lnTo>
                  <a:lnTo>
                    <a:pt x="2979280" y="491959"/>
                  </a:lnTo>
                  <a:lnTo>
                    <a:pt x="2979280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0" u="none" strike="noStrike" cap="none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50" name="Google Shape;134;p3"/>
          <p:cNvSpPr/>
          <p:nvPr/>
        </p:nvSpPr>
        <p:spPr>
          <a:xfrm>
            <a:off x="4699502" y="2387795"/>
            <a:ext cx="7206750" cy="412155"/>
          </a:xfrm>
          <a:custGeom>
            <a:avLst/>
            <a:gdLst/>
            <a:ahLst/>
            <a:cxnLst/>
            <a:rect l="l" t="t" r="r" b="b"/>
            <a:pathLst>
              <a:path w="2979420" h="492125" extrusionOk="0">
                <a:moveTo>
                  <a:pt x="2979280" y="0"/>
                </a:moveTo>
                <a:lnTo>
                  <a:pt x="0" y="0"/>
                </a:lnTo>
                <a:lnTo>
                  <a:pt x="0" y="491959"/>
                </a:lnTo>
                <a:lnTo>
                  <a:pt x="2979280" y="491959"/>
                </a:lnTo>
                <a:lnTo>
                  <a:pt x="2979280" y="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u="none" strike="noStrike" cap="none"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85426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>
            <a:extLst>
              <a:ext uri="{FF2B5EF4-FFF2-40B4-BE49-F238E27FC236}">
                <a16:creationId xmlns:a16="http://schemas.microsoft.com/office/drawing/2014/main" id="{7A53F11D-B452-CE44-80D2-E9BB3BCA4C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5844"/>
            <a:ext cx="12192000" cy="6913843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E247D-3A1E-4EA9-92CA-E8BDCCC0E198}" type="slidenum">
              <a:rPr lang="tr-TR" smtClean="0"/>
              <a:t>4</a:t>
            </a:fld>
            <a:endParaRPr lang="tr-TR"/>
          </a:p>
        </p:txBody>
      </p:sp>
      <p:sp>
        <p:nvSpPr>
          <p:cNvPr id="11" name="Google Shape;141;g2ea15ffc163_0_13"/>
          <p:cNvSpPr txBox="1"/>
          <p:nvPr/>
        </p:nvSpPr>
        <p:spPr>
          <a:xfrm>
            <a:off x="3076340" y="-380344"/>
            <a:ext cx="6836587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2400"/>
            </a:pPr>
            <a:r>
              <a:rPr lang="tr-TR" sz="8800" b="1" i="0" u="none" strike="noStrike" cap="none" baseline="-10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  <a:ea typeface="Times New Roman"/>
                <a:cs typeface="Times New Roman"/>
                <a:sym typeface="Times New Roman"/>
              </a:rPr>
              <a:t>|</a:t>
            </a:r>
            <a:r>
              <a:rPr lang="tr-TR" sz="2400" b="1" i="0" u="none" strike="noStrike" cap="none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      14 HAFTALIK DERS KONULARI  </a:t>
            </a:r>
            <a:r>
              <a:rPr lang="tr-TR" sz="8800" b="1" baseline="-10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  <a:ea typeface="Times New Roman"/>
                <a:cs typeface="Times New Roman"/>
                <a:sym typeface="Times New Roman"/>
              </a:rPr>
              <a:t>|</a:t>
            </a:r>
            <a:endParaRPr sz="8800" b="1" i="0" u="none" strike="noStrike" cap="none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715024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>
            <a:extLst>
              <a:ext uri="{FF2B5EF4-FFF2-40B4-BE49-F238E27FC236}">
                <a16:creationId xmlns:a16="http://schemas.microsoft.com/office/drawing/2014/main" id="{D609A356-B151-3743-A49F-0A7638975A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5844"/>
            <a:ext cx="12192000" cy="6913843"/>
          </a:xfrm>
          <a:prstGeom prst="rect">
            <a:avLst/>
          </a:prstGeom>
        </p:spPr>
      </p:pic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E247D-3A1E-4EA9-92CA-E8BDCCC0E198}" type="slidenum">
              <a:rPr lang="tr-TR" smtClean="0"/>
              <a:t>5</a:t>
            </a:fld>
            <a:endParaRPr lang="tr-TR"/>
          </a:p>
        </p:txBody>
      </p:sp>
      <p:sp>
        <p:nvSpPr>
          <p:cNvPr id="9" name="Unvan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Google Shape;141;g2ea15ffc163_0_13"/>
          <p:cNvSpPr txBox="1"/>
          <p:nvPr/>
        </p:nvSpPr>
        <p:spPr>
          <a:xfrm>
            <a:off x="2677706" y="-425469"/>
            <a:ext cx="7824039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2400"/>
            </a:pPr>
            <a:r>
              <a:rPr lang="tr-TR" sz="8800" b="1" i="0" u="none" strike="noStrike" cap="none" baseline="-10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  <a:ea typeface="Times New Roman"/>
                <a:cs typeface="Times New Roman"/>
                <a:sym typeface="Times New Roman"/>
              </a:rPr>
              <a:t>|</a:t>
            </a:r>
            <a:r>
              <a:rPr lang="tr-TR" sz="2400" b="1" i="0" u="none" strike="noStrike" cap="none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      HAFTALIK ÖĞRENİM KAZANIMLARI     </a:t>
            </a:r>
            <a:r>
              <a:rPr lang="tr-TR" sz="8800" b="1" baseline="-10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  <a:ea typeface="Times New Roman"/>
                <a:cs typeface="Times New Roman"/>
                <a:sym typeface="Times New Roman"/>
              </a:rPr>
              <a:t>|</a:t>
            </a:r>
            <a:endParaRPr sz="8800" b="1" i="0" u="none" strike="noStrike" cap="none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002320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>
            <a:extLst>
              <a:ext uri="{FF2B5EF4-FFF2-40B4-BE49-F238E27FC236}">
                <a16:creationId xmlns:a16="http://schemas.microsoft.com/office/drawing/2014/main" id="{299581AE-7506-F541-940C-8E9BF52918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5844"/>
            <a:ext cx="12192000" cy="6913843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tr-TR" dirty="0"/>
            </a:b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Slayt Numarası Yer Tutucus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E247D-3A1E-4EA9-92CA-E8BDCCC0E198}" type="slidenum">
              <a:rPr lang="tr-TR" smtClean="0"/>
              <a:t>6</a:t>
            </a:fld>
            <a:endParaRPr lang="tr-TR"/>
          </a:p>
        </p:txBody>
      </p:sp>
      <p:sp>
        <p:nvSpPr>
          <p:cNvPr id="9" name="Google Shape;141;g2ea15ffc163_0_13"/>
          <p:cNvSpPr txBox="1"/>
          <p:nvPr/>
        </p:nvSpPr>
        <p:spPr>
          <a:xfrm>
            <a:off x="3284158" y="-380027"/>
            <a:ext cx="6836587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2400"/>
            </a:pPr>
            <a:r>
              <a:rPr lang="tr-TR" sz="8800" b="1" i="0" u="none" strike="noStrike" cap="none" baseline="-10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  <a:ea typeface="Times New Roman"/>
                <a:cs typeface="Times New Roman"/>
                <a:sym typeface="Times New Roman"/>
              </a:rPr>
              <a:t>|</a:t>
            </a:r>
            <a:r>
              <a:rPr lang="tr-TR" sz="2400" b="1" i="0" u="none" strike="noStrike" cap="none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      ÖNCEKİ DERS HAKKINDA  </a:t>
            </a:r>
            <a:r>
              <a:rPr lang="tr-TR" sz="8800" b="1" baseline="-10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  <a:ea typeface="Times New Roman"/>
                <a:cs typeface="Times New Roman"/>
                <a:sym typeface="Times New Roman"/>
              </a:rPr>
              <a:t>|</a:t>
            </a:r>
            <a:endParaRPr sz="8800" b="1" i="0" u="none" strike="noStrike" cap="none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41855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>
            <a:extLst>
              <a:ext uri="{FF2B5EF4-FFF2-40B4-BE49-F238E27FC236}">
                <a16:creationId xmlns:a16="http://schemas.microsoft.com/office/drawing/2014/main" id="{21C17C18-9ED7-D346-9BB2-EDBCBCF2B1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5844"/>
            <a:ext cx="12192000" cy="6913843"/>
          </a:xfrm>
          <a:prstGeom prst="rect">
            <a:avLst/>
          </a:prstGeom>
        </p:spPr>
      </p:pic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5974080" y="2005012"/>
            <a:ext cx="5379720" cy="4351338"/>
          </a:xfrm>
        </p:spPr>
        <p:txBody>
          <a:bodyPr/>
          <a:lstStyle/>
          <a:p>
            <a:endParaRPr lang="tr-TR" dirty="0"/>
          </a:p>
        </p:txBody>
      </p:sp>
      <p:pic>
        <p:nvPicPr>
          <p:cNvPr id="9" name="Google Shape;163;g2ea15ffc163_0_29"/>
          <p:cNvPicPr preferRelativeResize="0"/>
          <p:nvPr/>
        </p:nvPicPr>
        <p:blipFill rotWithShape="1">
          <a:blip r:embed="rId3">
            <a:alphaModFix/>
          </a:blip>
          <a:srcRect l="26333" t="23998" r="20703" b="21593"/>
          <a:stretch/>
        </p:blipFill>
        <p:spPr>
          <a:xfrm>
            <a:off x="789150" y="2452100"/>
            <a:ext cx="1731891" cy="177912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Dikdörtgen 9"/>
          <p:cNvSpPr/>
          <p:nvPr/>
        </p:nvSpPr>
        <p:spPr>
          <a:xfrm>
            <a:off x="2521041" y="2661566"/>
            <a:ext cx="345303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000000"/>
              </a:buClr>
              <a:buSzPts val="2000"/>
            </a:pPr>
            <a:r>
              <a:rPr lang="tr-TR" sz="2400" dirty="0">
                <a:solidFill>
                  <a:schemeClr val="dk1"/>
                </a:solidFill>
                <a:ea typeface="Times New Roman"/>
                <a:cs typeface="Times New Roman"/>
                <a:sym typeface="Times New Roman"/>
              </a:rPr>
              <a:t>09.00-09.50/ 1. DERS</a:t>
            </a:r>
          </a:p>
          <a:p>
            <a:pPr lvl="0">
              <a:buClr>
                <a:srgbClr val="000000"/>
              </a:buClr>
              <a:buSzPts val="2000"/>
            </a:pPr>
            <a:r>
              <a:rPr lang="tr-TR" sz="2400" dirty="0">
                <a:solidFill>
                  <a:schemeClr val="dk1"/>
                </a:solidFill>
                <a:ea typeface="Times New Roman"/>
                <a:cs typeface="Times New Roman"/>
                <a:sym typeface="Times New Roman"/>
              </a:rPr>
              <a:t>10.00-10.50/ 2. DERS</a:t>
            </a:r>
          </a:p>
          <a:p>
            <a:pPr lvl="0">
              <a:buClr>
                <a:srgbClr val="000000"/>
              </a:buClr>
              <a:buSzPts val="2000"/>
            </a:pPr>
            <a:r>
              <a:rPr lang="tr-TR" sz="2400" dirty="0">
                <a:solidFill>
                  <a:schemeClr val="dk1"/>
                </a:solidFill>
                <a:ea typeface="Times New Roman"/>
                <a:cs typeface="Times New Roman"/>
                <a:sym typeface="Times New Roman"/>
              </a:rPr>
              <a:t>11.00-11.50/ 3. DERS</a:t>
            </a:r>
          </a:p>
          <a:p>
            <a:pPr lvl="0">
              <a:buClr>
                <a:srgbClr val="000000"/>
              </a:buClr>
              <a:buSzPts val="2000"/>
            </a:pPr>
            <a:r>
              <a:rPr lang="tr-TR" sz="2400" dirty="0">
                <a:solidFill>
                  <a:schemeClr val="dk1"/>
                </a:solidFill>
                <a:ea typeface="Times New Roman"/>
                <a:cs typeface="Times New Roman"/>
                <a:sym typeface="Times New Roman"/>
              </a:rPr>
              <a:t>12.00-12.50/ 4. DERS </a:t>
            </a: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E247D-3A1E-4EA9-92CA-E8BDCCC0E198}" type="slidenum">
              <a:rPr lang="tr-TR" smtClean="0"/>
              <a:t>7</a:t>
            </a:fld>
            <a:endParaRPr lang="tr-TR"/>
          </a:p>
        </p:txBody>
      </p:sp>
      <p:sp>
        <p:nvSpPr>
          <p:cNvPr id="12" name="Google Shape;141;g2ea15ffc163_0_13"/>
          <p:cNvSpPr txBox="1"/>
          <p:nvPr/>
        </p:nvSpPr>
        <p:spPr>
          <a:xfrm>
            <a:off x="3931654" y="-178436"/>
            <a:ext cx="3840745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2400"/>
            </a:pPr>
            <a:r>
              <a:rPr lang="tr-TR" sz="8800" b="1" i="0" u="none" strike="noStrike" cap="none" baseline="-10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  <a:ea typeface="Times New Roman"/>
                <a:cs typeface="Times New Roman"/>
                <a:sym typeface="Times New Roman"/>
              </a:rPr>
              <a:t>|</a:t>
            </a:r>
            <a:r>
              <a:rPr lang="tr-TR" sz="2400" b="1" i="0" u="none" strike="noStrike" cap="none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      GÜNLÜK AKIŞ   </a:t>
            </a:r>
            <a:r>
              <a:rPr lang="tr-TR" sz="8800" b="1" baseline="-10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  <a:ea typeface="Times New Roman"/>
                <a:cs typeface="Times New Roman"/>
                <a:sym typeface="Times New Roman"/>
              </a:rPr>
              <a:t>|</a:t>
            </a:r>
            <a:endParaRPr sz="8800" b="1" i="0" u="none" strike="noStrike" cap="none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408613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AA3041D6-E310-FE40-AA03-CB823C802C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5844"/>
            <a:ext cx="12192000" cy="6913843"/>
          </a:xfrm>
          <a:prstGeom prst="rect">
            <a:avLst/>
          </a:prstGeom>
        </p:spPr>
      </p:pic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17733" y="2095896"/>
            <a:ext cx="10515600" cy="4351338"/>
          </a:xfrm>
        </p:spPr>
        <p:txBody>
          <a:bodyPr/>
          <a:lstStyle/>
          <a:p>
            <a:endParaRPr lang="tr-TR" dirty="0"/>
          </a:p>
          <a:p>
            <a:endParaRPr lang="tr-TR" dirty="0"/>
          </a:p>
          <a:p>
            <a:pPr lvl="0">
              <a:spcBef>
                <a:spcPts val="0"/>
              </a:spcBef>
              <a:buClr>
                <a:schemeClr val="dk1"/>
              </a:buClr>
              <a:buSzPts val="2400"/>
            </a:pPr>
            <a:r>
              <a:rPr lang="tr-TR" b="1" dirty="0">
                <a:ea typeface="Times New Roman"/>
                <a:cs typeface="Times New Roman"/>
                <a:sym typeface="Times New Roman"/>
              </a:rPr>
              <a:t>NOT:</a:t>
            </a:r>
            <a:r>
              <a:rPr lang="tr-TR" dirty="0">
                <a:ea typeface="Times New Roman"/>
                <a:cs typeface="Times New Roman"/>
                <a:sym typeface="Times New Roman"/>
              </a:rPr>
              <a:t> Bu kısımda öğretim elemanı, </a:t>
            </a:r>
            <a:r>
              <a:rPr lang="tr-TR" u="sng" dirty="0">
                <a:ea typeface="Times New Roman"/>
                <a:cs typeface="Times New Roman"/>
                <a:sym typeface="Times New Roman"/>
              </a:rPr>
              <a:t>dersin derinliği/genişliği öğretim yöntem ve teknikleri konusunda</a:t>
            </a:r>
            <a:r>
              <a:rPr lang="tr-TR" dirty="0">
                <a:ea typeface="Times New Roman"/>
                <a:cs typeface="Times New Roman"/>
                <a:sym typeface="Times New Roman"/>
              </a:rPr>
              <a:t> serbesttir.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ts val="2400"/>
            </a:pPr>
            <a:r>
              <a:rPr lang="tr-TR" dirty="0">
                <a:ea typeface="Times New Roman"/>
                <a:cs typeface="Times New Roman"/>
                <a:sym typeface="Times New Roman"/>
              </a:rPr>
              <a:t>Öğretim elemanının </a:t>
            </a:r>
            <a:r>
              <a:rPr lang="tr-TR" u="sng" dirty="0">
                <a:ea typeface="Times New Roman"/>
                <a:cs typeface="Times New Roman"/>
                <a:sym typeface="Times New Roman"/>
              </a:rPr>
              <a:t>kaç slaytta ders işleyeceği kararı kendisine aittir. 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ts val="2400"/>
            </a:pPr>
            <a:r>
              <a:rPr lang="tr-TR" dirty="0">
                <a:ea typeface="Times New Roman"/>
                <a:cs typeface="Times New Roman"/>
                <a:sym typeface="Times New Roman"/>
              </a:rPr>
              <a:t>Örneğin; </a:t>
            </a:r>
            <a:r>
              <a:rPr lang="tr-TR" u="sng" dirty="0">
                <a:ea typeface="Times New Roman"/>
                <a:cs typeface="Times New Roman"/>
                <a:sym typeface="Times New Roman"/>
              </a:rPr>
              <a:t>görsel-işitsel öğelerle ders işlenebilir, bu kısımda kaynak-erişim bilgisi belirtilmek suretiyle ders bir kitap/makale üzerinden de</a:t>
            </a:r>
            <a:r>
              <a:rPr lang="tr-TR" dirty="0">
                <a:ea typeface="Times New Roman"/>
                <a:cs typeface="Times New Roman"/>
                <a:sym typeface="Times New Roman"/>
              </a:rPr>
              <a:t> anlatılabilir. </a:t>
            </a:r>
          </a:p>
          <a:p>
            <a:endParaRPr lang="tr-TR" dirty="0"/>
          </a:p>
        </p:txBody>
      </p:sp>
      <p:sp>
        <p:nvSpPr>
          <p:cNvPr id="8" name="Slayt Numarası Yer Tutucus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E247D-3A1E-4EA9-92CA-E8BDCCC0E198}" type="slidenum">
              <a:rPr lang="tr-TR" smtClean="0"/>
              <a:t>8</a:t>
            </a:fld>
            <a:endParaRPr lang="tr-TR"/>
          </a:p>
        </p:txBody>
      </p:sp>
      <p:sp>
        <p:nvSpPr>
          <p:cNvPr id="9" name="Google Shape;141;g2ea15ffc163_0_13"/>
          <p:cNvSpPr txBox="1"/>
          <p:nvPr/>
        </p:nvSpPr>
        <p:spPr>
          <a:xfrm>
            <a:off x="3540468" y="-471228"/>
            <a:ext cx="5070131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2400"/>
            </a:pPr>
            <a:r>
              <a:rPr lang="tr-TR" sz="8800" b="1" i="0" u="none" strike="noStrike" cap="none" baseline="-10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  <a:ea typeface="Times New Roman"/>
                <a:cs typeface="Times New Roman"/>
                <a:sym typeface="Times New Roman"/>
              </a:rPr>
              <a:t>|</a:t>
            </a:r>
            <a:r>
              <a:rPr lang="tr-TR" sz="2400" b="1" i="0" u="none" strike="noStrike" cap="none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      BAŞLIK EKLEYİNİZ     </a:t>
            </a:r>
            <a:r>
              <a:rPr lang="tr-TR" sz="8800" b="1" baseline="-10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  <a:ea typeface="Times New Roman"/>
                <a:cs typeface="Times New Roman"/>
                <a:sym typeface="Times New Roman"/>
              </a:rPr>
              <a:t>|</a:t>
            </a:r>
            <a:endParaRPr sz="8800" b="1" i="0" u="none" strike="noStrike" cap="none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131876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8">
            <a:extLst>
              <a:ext uri="{FF2B5EF4-FFF2-40B4-BE49-F238E27FC236}">
                <a16:creationId xmlns:a16="http://schemas.microsoft.com/office/drawing/2014/main" id="{E4E14752-E77F-EC47-8FCE-D20F263B24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5844"/>
            <a:ext cx="12192000" cy="6913843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tr-TR" dirty="0"/>
            </a:br>
            <a:endParaRPr lang="tr-TR" dirty="0"/>
          </a:p>
        </p:txBody>
      </p:sp>
      <p:sp>
        <p:nvSpPr>
          <p:cNvPr id="6" name="Metin Yer Tutucusu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ts val="2400"/>
            </a:pPr>
            <a:r>
              <a:rPr lang="tr-TR" sz="24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NOT:</a:t>
            </a:r>
            <a:r>
              <a:rPr lang="tr-TR" sz="2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Bu kısımda öğretim elemanı, </a:t>
            </a:r>
            <a:r>
              <a:rPr lang="tr-TR" sz="2400" u="sng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dersin derinliği/genişliği öğretim yöntem ve teknikleri konusunda</a:t>
            </a:r>
            <a:r>
              <a:rPr lang="tr-TR" sz="2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serbesttir.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ts val="2400"/>
            </a:pPr>
            <a:r>
              <a:rPr lang="tr-TR" sz="2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Öğretim elemanının </a:t>
            </a:r>
            <a:r>
              <a:rPr lang="tr-TR" sz="2400" u="sng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kaç slaytta ders işleyeceği kararı kendisine aittir. </a:t>
            </a:r>
          </a:p>
          <a:p>
            <a:endParaRPr lang="tr-TR" dirty="0"/>
          </a:p>
        </p:txBody>
      </p:sp>
      <p:sp>
        <p:nvSpPr>
          <p:cNvPr id="7" name="Metin Yer Tutucusu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İçerik Yer Tutucusu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lvl="0"/>
            <a:r>
              <a:rPr lang="tr-TR" sz="2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Örneğin; </a:t>
            </a:r>
            <a:r>
              <a:rPr lang="tr-TR" sz="2400" u="sng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görsel-işitsel öğelerle ders işlenebilir, bu kısımda kaynak-erişim bilgisi belirtilmek suretiyle ders bir kitap/makale üzerinden de</a:t>
            </a:r>
            <a:r>
              <a:rPr lang="tr-TR" sz="2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anlatılabilir. </a:t>
            </a:r>
          </a:p>
          <a:p>
            <a:endParaRPr lang="en-US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E247D-3A1E-4EA9-92CA-E8BDCCC0E198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049999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442</Words>
  <Application>Microsoft Macintosh PowerPoint</Application>
  <PresentationFormat>Geniş ekran</PresentationFormat>
  <Paragraphs>83</Paragraphs>
  <Slides>20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20</vt:i4>
      </vt:variant>
    </vt:vector>
  </HeadingPairs>
  <TitlesOfParts>
    <vt:vector size="26" baseType="lpstr">
      <vt:lpstr>Arial</vt:lpstr>
      <vt:lpstr>Broadway</vt:lpstr>
      <vt:lpstr>Calibri</vt:lpstr>
      <vt:lpstr>Calibri Light</vt:lpstr>
      <vt:lpstr>Times New Roman</vt:lpstr>
      <vt:lpstr>Office Teması</vt:lpstr>
      <vt:lpstr>PowerPoint Sunusu</vt:lpstr>
      <vt:lpstr> </vt:lpstr>
      <vt:lpstr> </vt:lpstr>
      <vt:lpstr> </vt:lpstr>
      <vt:lpstr>PowerPoint Sunusu</vt:lpstr>
      <vt:lpstr>  </vt:lpstr>
      <vt:lpstr>PowerPoint Sunusu</vt:lpstr>
      <vt:lpstr>PowerPoint Sunusu</vt:lpstr>
      <vt:lpstr> </vt:lpstr>
      <vt:lpstr> </vt:lpstr>
      <vt:lpstr>Sabit Logo</vt:lpstr>
      <vt:lpstr>Hareketli Logo</vt:lpstr>
      <vt:lpstr> </vt:lpstr>
      <vt:lpstr> </vt:lpstr>
      <vt:lpstr> </vt:lpstr>
      <vt:lpstr> </vt:lpstr>
      <vt:lpstr> </vt:lpstr>
      <vt:lpstr> </vt:lpstr>
      <vt:lpstr>  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kaydemir</dc:creator>
  <cp:lastModifiedBy>Microsoft Office User</cp:lastModifiedBy>
  <cp:revision>37</cp:revision>
  <dcterms:created xsi:type="dcterms:W3CDTF">2024-07-10T08:17:09Z</dcterms:created>
  <dcterms:modified xsi:type="dcterms:W3CDTF">2025-03-21T12:24:31Z</dcterms:modified>
</cp:coreProperties>
</file>