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6" r:id="rId2"/>
    <p:sldId id="259" r:id="rId3"/>
    <p:sldId id="271" r:id="rId4"/>
    <p:sldId id="273" r:id="rId5"/>
    <p:sldId id="272" r:id="rId6"/>
    <p:sldId id="274" r:id="rId7"/>
    <p:sldId id="275" r:id="rId8"/>
    <p:sldId id="290" r:id="rId9"/>
    <p:sldId id="276" r:id="rId10"/>
    <p:sldId id="289" r:id="rId11"/>
    <p:sldId id="286" r:id="rId12"/>
    <p:sldId id="278" r:id="rId13"/>
    <p:sldId id="279" r:id="rId14"/>
    <p:sldId id="280" r:id="rId15"/>
    <p:sldId id="281" r:id="rId16"/>
    <p:sldId id="284" r:id="rId17"/>
    <p:sldId id="282" r:id="rId18"/>
    <p:sldId id="283" r:id="rId19"/>
    <p:sldId id="257" r:id="rId2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rosoft Office User" initials="MOU" lastIdx="1" clrIdx="0">
    <p:extLst>
      <p:ext uri="{19B8F6BF-5375-455C-9EA6-DF929625EA0E}">
        <p15:presenceInfo xmlns:p15="http://schemas.microsoft.com/office/powerpoint/2012/main" userId="Microsoft Office 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6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74"/>
  </p:normalViewPr>
  <p:slideViewPr>
    <p:cSldViewPr snapToGrid="0">
      <p:cViewPr varScale="1">
        <p:scale>
          <a:sx n="124" d="100"/>
          <a:sy n="124" d="100"/>
        </p:scale>
        <p:origin x="64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B2101-028C-4C7C-BD50-C9732890444B}" type="datetimeFigureOut">
              <a:rPr lang="en-US" smtClean="0"/>
              <a:t>3/21/25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013FAA-B49B-438C-9DA4-0021B63320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91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A3907-0054-4CE1-BA2E-6D8CEC36E5B7}" type="datetime1">
              <a:rPr lang="tr-TR" smtClean="0"/>
              <a:t>21.03.2025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401F-286E-468B-9BCD-6DE50C180B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7861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D96BB-783D-4D3E-99CD-AC33CF6608D3}" type="datetime1">
              <a:rPr lang="tr-TR" smtClean="0"/>
              <a:t>21.03.2025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401F-286E-468B-9BCD-6DE50C180B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0038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9E9FA-750F-4658-A36B-A439B400F2F3}" type="datetime1">
              <a:rPr lang="tr-TR" smtClean="0"/>
              <a:t>21.03.2025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401F-286E-468B-9BCD-6DE50C180B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9834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2316E5-22D1-424E-9E03-7FE4FCF4E762}" type="datetime1">
              <a:rPr lang="tr-TR" smtClean="0"/>
              <a:t>21.03.2025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401F-286E-468B-9BCD-6DE50C180B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9549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53F9A-8D36-43A8-ABA2-4C9C9E5C79EF}" type="datetime1">
              <a:rPr lang="tr-TR" smtClean="0"/>
              <a:t>21.03.2025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401F-286E-468B-9BCD-6DE50C180B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8613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283676" y="320675"/>
            <a:ext cx="10556631" cy="1325563"/>
          </a:xfrm>
        </p:spPr>
        <p:txBody>
          <a:bodyPr>
            <a:normAutofit/>
          </a:bodyPr>
          <a:lstStyle>
            <a:lvl1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tr-TR" dirty="0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283676" y="1646238"/>
            <a:ext cx="10556631" cy="4351338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tr-TR" dirty="0"/>
              <a:t>Asıl metin stillerini düzenle</a:t>
            </a:r>
          </a:p>
          <a:p>
            <a:pPr lvl="1"/>
            <a:r>
              <a:rPr lang="tr-TR" dirty="0"/>
              <a:t>İkinci düzey</a:t>
            </a:r>
          </a:p>
          <a:p>
            <a:pPr lvl="2"/>
            <a:r>
              <a:rPr lang="tr-TR" dirty="0"/>
              <a:t>Üçüncü düzey</a:t>
            </a:r>
          </a:p>
          <a:p>
            <a:pPr lvl="3"/>
            <a:r>
              <a:rPr lang="tr-TR" dirty="0"/>
              <a:t>Dördüncü düzey</a:t>
            </a:r>
          </a:p>
          <a:p>
            <a:pPr lvl="4"/>
            <a:r>
              <a:rPr lang="tr-TR" dirty="0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1295400" y="6356349"/>
            <a:ext cx="2743200" cy="365125"/>
          </a:xfrm>
        </p:spPr>
        <p:txBody>
          <a:bodyPr/>
          <a:lstStyle/>
          <a:p>
            <a:fld id="{C46BFB63-2AB2-4BA2-8CD9-A68D09A9B742}" type="datetime1">
              <a:rPr lang="tr-TR" smtClean="0"/>
              <a:t>21.03.2025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401F-286E-468B-9BCD-6DE50C180B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9201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B46E8C-C65E-4F63-AEE4-FAD8C582111C}" type="datetime1">
              <a:rPr lang="tr-TR" smtClean="0"/>
              <a:t>21.03.2025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401F-286E-468B-9BCD-6DE50C180B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79952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04718-B27C-45EE-A76D-390338E2DE09}" type="datetime1">
              <a:rPr lang="tr-TR" smtClean="0"/>
              <a:t>21.03.2025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401F-286E-468B-9BCD-6DE50C180B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5030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10E79-79FB-4C73-A853-D9D670F075EE}" type="datetime1">
              <a:rPr lang="tr-TR" smtClean="0"/>
              <a:t>21.03.2025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401F-286E-468B-9BCD-6DE50C180B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19498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6B1A0-33BC-4E80-A17D-D3AE4CBABFEA}" type="datetime1">
              <a:rPr lang="tr-TR" smtClean="0"/>
              <a:t>21.03.2025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401F-286E-468B-9BCD-6DE50C180B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811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F95EE4-3681-4524-B732-0D6448CCBE17}" type="datetime1">
              <a:rPr lang="tr-TR" smtClean="0"/>
              <a:t>21.03.2025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401F-286E-468B-9BCD-6DE50C180B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336263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BD6CC-84C3-4375-AADE-3F6A6FFABFD1}" type="datetime1">
              <a:rPr lang="tr-TR" smtClean="0"/>
              <a:t>21.03.2025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D401F-286E-468B-9BCD-6DE50C180B4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8691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br>
              <a:rPr lang="tr-TR" dirty="0"/>
            </a:br>
            <a:br>
              <a:rPr lang="tr-TR" dirty="0"/>
            </a:b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pic>
        <p:nvPicPr>
          <p:cNvPr id="10" name="Resim 9">
            <a:extLst>
              <a:ext uri="{FF2B5EF4-FFF2-40B4-BE49-F238E27FC236}">
                <a16:creationId xmlns:a16="http://schemas.microsoft.com/office/drawing/2014/main" id="{5EB669E1-1544-9643-87C2-0E8BCC8B01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7312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7037EE92-7861-5247-AF95-6AF72C7C26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Unvan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b="1" dirty="0"/>
            </a:br>
            <a:r>
              <a:rPr lang="tr-TR" b="1" dirty="0"/>
              <a:t>Sabit Logo</a:t>
            </a:r>
            <a:endParaRPr lang="en-US" b="1" dirty="0"/>
          </a:p>
        </p:txBody>
      </p:sp>
      <p:sp>
        <p:nvSpPr>
          <p:cNvPr id="6" name="İçerik Yer Tutucusu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Bu slaytları sağ tuş&gt;&gt; slayt çoğalt ile çoğaltarak ilerlerseniz tüm logoların boyutu ve yerinin sabit kalacağı slaytları kullanabileceksiniz.</a:t>
            </a:r>
            <a:endParaRPr lang="en-US" dirty="0"/>
          </a:p>
          <a:p>
            <a:endParaRPr lang="tr-TR" dirty="0"/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401F-286E-468B-9BCD-6DE50C180B4C}" type="slidenum">
              <a:rPr lang="tr-TR" smtClean="0"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176994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Resim 10">
            <a:extLst>
              <a:ext uri="{FF2B5EF4-FFF2-40B4-BE49-F238E27FC236}">
                <a16:creationId xmlns:a16="http://schemas.microsoft.com/office/drawing/2014/main" id="{1EBF465E-5478-3547-A87D-DC28AD0808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685" y="0"/>
            <a:ext cx="12225685" cy="6858000"/>
          </a:xfrm>
          <a:prstGeom prst="rect">
            <a:avLst/>
          </a:prstGeom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b="1" dirty="0"/>
            </a:br>
            <a:r>
              <a:rPr lang="tr-TR" b="1" dirty="0"/>
              <a:t>Hareketli Logo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  <a:p>
            <a:r>
              <a:rPr lang="tr-TR" dirty="0"/>
              <a:t>Bu sayfayı sağ tuş &gt;&gt; slayt </a:t>
            </a:r>
            <a:r>
              <a:rPr lang="tr-TR" dirty="0" err="1"/>
              <a:t>çoğalttan</a:t>
            </a:r>
            <a:r>
              <a:rPr lang="tr-TR" dirty="0"/>
              <a:t> çoğaltmanız durumunda logoları hareket ettirebileceğiniz, boyutlarını değiştirebileceğiniz slayt sayfalarıyla çalışabileceksiniz. 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401F-286E-468B-9BCD-6DE50C180B4C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96976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B7E7A56A-B6A0-294D-982D-1C591B0A83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401F-286E-468B-9BCD-6DE50C180B4C}" type="slidenum">
              <a:rPr lang="tr-TR" smtClean="0"/>
              <a:t>12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0" y="373985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2400"/>
            </a:pPr>
            <a:r>
              <a:rPr lang="tr-T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BUGÜN NELER ÖĞRENDİK?</a:t>
            </a:r>
            <a:endParaRPr lang="tr-TR"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494734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Resim 8">
            <a:extLst>
              <a:ext uri="{FF2B5EF4-FFF2-40B4-BE49-F238E27FC236}">
                <a16:creationId xmlns:a16="http://schemas.microsoft.com/office/drawing/2014/main" id="{7E40675C-46A5-0F45-8D5A-9E4C77E5C0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88"/>
            <a:ext cx="12192000" cy="6871188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401F-286E-468B-9BCD-6DE50C180B4C}" type="slidenum">
              <a:rPr lang="tr-TR" smtClean="0"/>
              <a:t>13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0" y="405488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2400"/>
            </a:pPr>
            <a:r>
              <a:rPr lang="tr-T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SORU VE ÖNERİLER</a:t>
            </a:r>
            <a:endParaRPr lang="tr-TR"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288703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F793B836-0021-2A47-9DFA-3E1C34A684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401F-286E-468B-9BCD-6DE50C180B4C}" type="slidenum">
              <a:rPr lang="tr-TR" smtClean="0"/>
              <a:t>14</a:t>
            </a:fld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1" y="385351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2400"/>
            </a:pPr>
            <a:r>
              <a:rPr lang="tr-T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ÖNERİLEN HAFTALIK ÇALIŞMALAR</a:t>
            </a:r>
            <a:endParaRPr lang="tr-TR"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880479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52D92D4B-C284-0F4D-9786-C66A49B352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401F-286E-468B-9BCD-6DE50C180B4C}" type="slidenum">
              <a:rPr lang="tr-TR" smtClean="0"/>
              <a:t>15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1" y="283101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2400"/>
            </a:pPr>
            <a:r>
              <a:rPr lang="tr-T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KAYNAKÇA</a:t>
            </a:r>
            <a:endParaRPr lang="tr-TR"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11356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6F8901E4-D3DC-6346-ADB9-505FCC3BB6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401F-286E-468B-9BCD-6DE50C180B4C}" type="slidenum">
              <a:rPr lang="tr-TR" smtClean="0"/>
              <a:t>16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0" y="295191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2400"/>
            </a:pPr>
            <a:r>
              <a:rPr lang="tr-T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BİR SONRAKİ DERS HAKKINDA</a:t>
            </a:r>
            <a:endParaRPr lang="tr-TR"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70701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FB4B7ECD-89B0-CA49-A7AE-8A65528D9E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1240220" y="1208690"/>
            <a:ext cx="10710042" cy="539180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dirty="0">
              <a:solidFill>
                <a:srgbClr val="002060"/>
              </a:solidFill>
              <a:ea typeface="Times New Roman"/>
              <a:cs typeface="Times New Roman"/>
              <a:sym typeface="Times New Roman"/>
            </a:endParaRPr>
          </a:p>
          <a:p>
            <a:pPr marL="0" indent="0" algn="ctr">
              <a:buNone/>
            </a:pPr>
            <a:endParaRPr lang="tr-TR" dirty="0">
              <a:solidFill>
                <a:srgbClr val="002060"/>
              </a:solidFill>
              <a:ea typeface="Times New Roman"/>
              <a:cs typeface="Times New Roman"/>
              <a:sym typeface="Times New Roman"/>
            </a:endParaRPr>
          </a:p>
          <a:p>
            <a:pPr marL="0" indent="0" algn="ctr">
              <a:buNone/>
            </a:pPr>
            <a: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  <a:t>………….. – …………………………</a:t>
            </a:r>
            <a:b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</a:br>
            <a:b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</a:br>
            <a: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  <a:t>Dersine ait sunumlar özel olduğu için burada yer alan  metin ve görsellerin, </a:t>
            </a:r>
            <a:b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</a:br>
            <a: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  <a:t>dersin öğretim üyesinden </a:t>
            </a:r>
            <a:b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</a:br>
            <a:r>
              <a:rPr lang="tr-TR" b="1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  <a:t>izin alınmaksızın sosyal medya ya da farklı alanlarda kullanılması</a:t>
            </a:r>
            <a: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  <a:t>, </a:t>
            </a:r>
            <a:b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</a:br>
            <a:r>
              <a:rPr lang="tr-TR" b="1" i="1" u="sng" dirty="0">
                <a:solidFill>
                  <a:srgbClr val="FF0000"/>
                </a:solidFill>
                <a:ea typeface="Times New Roman"/>
                <a:cs typeface="Times New Roman"/>
                <a:sym typeface="Times New Roman"/>
              </a:rPr>
              <a:t>6698 Sayılı Kanun </a:t>
            </a:r>
            <a: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  <a:t>ile güvence altına alınan kişisel verilerin ve özel hayatın korunmasına yönelik düzenlemelere aykırıdır.</a:t>
            </a:r>
            <a:br>
              <a:rPr lang="tr-TR" dirty="0">
                <a:solidFill>
                  <a:srgbClr val="002060"/>
                </a:solidFill>
                <a:ea typeface="Times New Roman"/>
                <a:cs typeface="Times New Roman"/>
                <a:sym typeface="Times New Roman"/>
              </a:rPr>
            </a:br>
            <a:endParaRPr lang="tr-TR" sz="2400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401F-286E-468B-9BCD-6DE50C180B4C}" type="slidenum">
              <a:rPr lang="tr-TR" smtClean="0"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03811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408481E-6307-7F43-80C4-331C01134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İçerik Yer Tutucusu 2"/>
          <p:cNvSpPr>
            <a:spLocks noGrp="1"/>
          </p:cNvSpPr>
          <p:nvPr>
            <p:ph idx="1"/>
          </p:nvPr>
        </p:nvSpPr>
        <p:spPr>
          <a:xfrm>
            <a:off x="1240220" y="1208690"/>
            <a:ext cx="6494080" cy="5391807"/>
          </a:xfrm>
        </p:spPr>
        <p:txBody>
          <a:bodyPr>
            <a:normAutofit/>
          </a:bodyPr>
          <a:lstStyle/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endParaRPr lang="tr-TR" i="1" u="sng" dirty="0">
              <a:solidFill>
                <a:srgbClr val="172652"/>
              </a:solidFill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endParaRPr lang="tr-TR" i="1" u="sng" dirty="0">
              <a:solidFill>
                <a:srgbClr val="172652"/>
              </a:solidFill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endParaRPr lang="tr-TR" i="1" u="sng" dirty="0">
              <a:solidFill>
                <a:srgbClr val="172652"/>
              </a:solidFill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endParaRPr lang="tr-TR" i="1" u="sng" dirty="0">
              <a:solidFill>
                <a:srgbClr val="172652"/>
              </a:solidFill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endParaRPr lang="tr-TR" i="1" u="sng" dirty="0">
              <a:solidFill>
                <a:srgbClr val="172652"/>
              </a:solidFill>
              <a:ea typeface="Times New Roman"/>
              <a:cs typeface="Times New Roman"/>
              <a:sym typeface="Times New Roman"/>
            </a:endParaRPr>
          </a:p>
          <a:p>
            <a:pPr marL="0" lvl="0" indent="0" algn="ctr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ts val="2400"/>
              <a:buNone/>
            </a:pPr>
            <a:r>
              <a:rPr lang="tr-TR" i="1" u="sng" dirty="0">
                <a:solidFill>
                  <a:srgbClr val="172652"/>
                </a:solidFill>
                <a:ea typeface="Times New Roman"/>
                <a:cs typeface="Times New Roman"/>
                <a:sym typeface="Times New Roman"/>
              </a:rPr>
              <a:t>NOT: </a:t>
            </a:r>
            <a:r>
              <a:rPr lang="tr-TR" i="1" dirty="0">
                <a:solidFill>
                  <a:srgbClr val="172652"/>
                </a:solidFill>
                <a:ea typeface="Times New Roman"/>
                <a:cs typeface="Times New Roman"/>
                <a:sym typeface="Times New Roman"/>
              </a:rPr>
              <a:t>Her hafta için farklı olarak </a:t>
            </a:r>
            <a:r>
              <a:rPr lang="tr-TR" i="1" dirty="0" err="1">
                <a:solidFill>
                  <a:srgbClr val="172652"/>
                </a:solidFill>
                <a:ea typeface="Times New Roman"/>
                <a:cs typeface="Times New Roman"/>
                <a:sym typeface="Times New Roman"/>
              </a:rPr>
              <a:t>ATATÜRK’ten</a:t>
            </a:r>
            <a:r>
              <a:rPr lang="tr-TR" i="1" dirty="0">
                <a:solidFill>
                  <a:srgbClr val="172652"/>
                </a:solidFill>
                <a:ea typeface="Times New Roman"/>
                <a:cs typeface="Times New Roman"/>
                <a:sym typeface="Times New Roman"/>
              </a:rPr>
              <a:t> bir deyiş eklenebilir.</a:t>
            </a:r>
            <a:endParaRPr lang="tr-TR"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323;g2ea15ffc163_0_229" descr="kişi, şahıs, insan yüzü, giyim, askeri üniforma içeren bir resim&#10;&#10;Açıklama otomatik olarak oluşturuldu"/>
          <p:cNvPicPr preferRelativeResize="0"/>
          <p:nvPr/>
        </p:nvPicPr>
        <p:blipFill rotWithShape="1">
          <a:blip r:embed="rId3">
            <a:alphaModFix/>
          </a:blip>
          <a:srcRect l="16533"/>
          <a:stretch/>
        </p:blipFill>
        <p:spPr>
          <a:xfrm>
            <a:off x="8421447" y="1542485"/>
            <a:ext cx="3570201" cy="46207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401F-286E-468B-9BCD-6DE50C180B4C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919399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tr-TR" dirty="0"/>
            </a:b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401F-286E-468B-9BCD-6DE50C180B4C}" type="slidenum">
              <a:rPr lang="tr-TR" smtClean="0"/>
              <a:t>19</a:t>
            </a:fld>
            <a:endParaRPr lang="tr-TR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145A0193-D3C2-AC40-8B47-59D51E741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</p:spPr>
      </p:pic>
      <p:sp>
        <p:nvSpPr>
          <p:cNvPr id="8" name="Metin kutusu 7">
            <a:extLst>
              <a:ext uri="{FF2B5EF4-FFF2-40B4-BE49-F238E27FC236}">
                <a16:creationId xmlns:a16="http://schemas.microsoft.com/office/drawing/2014/main" id="{8F76702D-A4E3-1646-8674-5297265B0612}"/>
              </a:ext>
            </a:extLst>
          </p:cNvPr>
          <p:cNvSpPr txBox="1"/>
          <p:nvPr/>
        </p:nvSpPr>
        <p:spPr>
          <a:xfrm>
            <a:off x="2623334" y="2784296"/>
            <a:ext cx="6945332" cy="55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000" b="1" dirty="0">
                <a:solidFill>
                  <a:srgbClr val="182650"/>
                </a:solidFill>
                <a:latin typeface="Montserrat" pitchFamily="2" charset="0"/>
              </a:rPr>
              <a:t>KATILIMINIZ İÇİN TEŞEKKÜRLER…</a:t>
            </a:r>
          </a:p>
        </p:txBody>
      </p:sp>
      <p:sp>
        <p:nvSpPr>
          <p:cNvPr id="9" name="Dikdörtgen 8">
            <a:extLst>
              <a:ext uri="{FF2B5EF4-FFF2-40B4-BE49-F238E27FC236}">
                <a16:creationId xmlns:a16="http://schemas.microsoft.com/office/drawing/2014/main" id="{AE45A8DD-02FC-2E48-8484-5C1240866E62}"/>
              </a:ext>
            </a:extLst>
          </p:cNvPr>
          <p:cNvSpPr/>
          <p:nvPr/>
        </p:nvSpPr>
        <p:spPr>
          <a:xfrm>
            <a:off x="2794571" y="1356189"/>
            <a:ext cx="6472719" cy="14281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0133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188"/>
            <a:ext cx="12215446" cy="6871188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1188085" y="1296670"/>
            <a:ext cx="993648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Bölümün Adı			: </a:t>
            </a:r>
          </a:p>
          <a:p>
            <a:r>
              <a:rPr lang="tr-TR" sz="24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Dersi Kodu ve Adı		:</a:t>
            </a:r>
          </a:p>
          <a:p>
            <a:r>
              <a:rPr lang="tr-TR" sz="24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Dersin Haftası		:</a:t>
            </a:r>
          </a:p>
          <a:p>
            <a:r>
              <a:rPr lang="tr-TR" sz="24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Dersin Günü ve Saati	:</a:t>
            </a:r>
          </a:p>
          <a:p>
            <a:r>
              <a:rPr lang="tr-TR" sz="24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 Kredi/AKTS Bilgileri	:</a:t>
            </a:r>
          </a:p>
          <a:p>
            <a:r>
              <a:rPr lang="tr-TR" sz="24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Sınav Şekli/ Not Dağılımı	:</a:t>
            </a:r>
          </a:p>
          <a:p>
            <a:r>
              <a:rPr lang="tr-TR" sz="24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Dersin </a:t>
            </a:r>
            <a:r>
              <a:rPr lang="tr-TR" sz="2400" b="1" dirty="0" err="1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</a:t>
            </a:r>
            <a:r>
              <a:rPr lang="tr-TR" sz="24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Elemanı		:</a:t>
            </a:r>
          </a:p>
          <a:p>
            <a:r>
              <a:rPr lang="tr-TR" sz="24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E-posta ve Telefon		:</a:t>
            </a:r>
          </a:p>
          <a:p>
            <a:r>
              <a:rPr lang="tr-TR" sz="2400" b="1" dirty="0" err="1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Öğr</a:t>
            </a:r>
            <a:r>
              <a:rPr lang="tr-TR" sz="24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Elemanı Odası		:</a:t>
            </a:r>
          </a:p>
          <a:p>
            <a:r>
              <a:rPr lang="tr-TR" sz="24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Danışmanlık Bilgileri	:</a:t>
            </a:r>
          </a:p>
          <a:p>
            <a:r>
              <a:rPr lang="tr-TR" sz="24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GBS Linki			:</a:t>
            </a:r>
          </a:p>
          <a:p>
            <a:r>
              <a:rPr lang="tr-TR" sz="24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ALMS Linki			:</a:t>
            </a:r>
          </a:p>
          <a:p>
            <a:r>
              <a:rPr lang="tr-TR" sz="2400" b="1" dirty="0">
                <a:solidFill>
                  <a:srgbClr val="2E324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AVESİS Linki		: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401F-286E-468B-9BCD-6DE50C180B4C}" type="slidenum">
              <a:rPr lang="tr-TR" smtClean="0"/>
              <a:t>2</a:t>
            </a:fld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EF7119D-5A67-3441-A076-3ABA9D2610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88"/>
            <a:ext cx="12192000" cy="687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84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Resim 12">
            <a:extLst>
              <a:ext uri="{FF2B5EF4-FFF2-40B4-BE49-F238E27FC236}">
                <a16:creationId xmlns:a16="http://schemas.microsoft.com/office/drawing/2014/main" id="{EB07C746-E2EE-3342-AA62-B837B28A15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401F-286E-468B-9BCD-6DE50C180B4C}" type="slidenum">
              <a:rPr lang="tr-TR" smtClean="0"/>
              <a:t>3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0" y="408024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2400"/>
            </a:pPr>
            <a:r>
              <a:rPr lang="tr-T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14 HAFTALIK DERS KONULARI </a:t>
            </a:r>
            <a:endParaRPr lang="tr-TR"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588500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Resim 7">
            <a:extLst>
              <a:ext uri="{FF2B5EF4-FFF2-40B4-BE49-F238E27FC236}">
                <a16:creationId xmlns:a16="http://schemas.microsoft.com/office/drawing/2014/main" id="{59ACAAC6-F58F-A548-8D2C-FCA23F6E8A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88"/>
            <a:ext cx="12192000" cy="6871188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401F-286E-468B-9BCD-6DE50C180B4C}" type="slidenum">
              <a:rPr lang="tr-TR" smtClean="0"/>
              <a:t>4</a:t>
            </a:fld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0" y="280994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HAFTALIK ÖĞRENİM KAZANIMLARI</a:t>
            </a: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28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B157B62C-0A32-6E48-B587-BA8DCB75A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401F-286E-468B-9BCD-6DE50C180B4C}" type="slidenum">
              <a:rPr lang="tr-TR" smtClean="0"/>
              <a:t>5</a:t>
            </a:fld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0" y="373985"/>
            <a:ext cx="12192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2400"/>
            </a:pPr>
            <a:r>
              <a:rPr lang="tr-T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ÖNCEKİ DERS HAKKINDA </a:t>
            </a:r>
            <a:endParaRPr lang="tr-TR"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42899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2CB42703-841A-F741-9749-33B78BEA18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oogle Shape;135;g2ea15ffc163_0_29"/>
          <p:cNvPicPr preferRelativeResize="0"/>
          <p:nvPr/>
        </p:nvPicPr>
        <p:blipFill rotWithShape="1">
          <a:blip r:embed="rId3">
            <a:alphaModFix/>
          </a:blip>
          <a:srcRect l="26333" t="23998" r="20703" b="21593"/>
          <a:stretch/>
        </p:blipFill>
        <p:spPr>
          <a:xfrm>
            <a:off x="1593628" y="2622193"/>
            <a:ext cx="1731891" cy="177912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34;g2ea15ffc163_0_29"/>
          <p:cNvSpPr txBox="1"/>
          <p:nvPr/>
        </p:nvSpPr>
        <p:spPr>
          <a:xfrm>
            <a:off x="3233735" y="2622193"/>
            <a:ext cx="5856900" cy="31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09.00-09.50/ 1. DERS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10.00-10.50/ 2. DERS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11.00-11.50/ 3. DERS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tr-TR" sz="24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12.00-12.50/ 4. DERS </a:t>
            </a:r>
            <a:endParaRPr sz="2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401F-286E-468B-9BCD-6DE50C180B4C}" type="slidenum">
              <a:rPr lang="tr-TR" smtClean="0"/>
              <a:t>6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>
          <a:xfrm>
            <a:off x="66675" y="384093"/>
            <a:ext cx="121253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2400"/>
            </a:pPr>
            <a:r>
              <a:rPr lang="tr-TR" sz="2400" b="1" dirty="0">
                <a:solidFill>
                  <a:srgbClr val="172652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GÜNLÜK AKIŞ</a:t>
            </a:r>
          </a:p>
        </p:txBody>
      </p:sp>
    </p:spTree>
    <p:extLst>
      <p:ext uri="{BB962C8B-B14F-4D97-AF65-F5344CB8AC3E}">
        <p14:creationId xmlns:p14="http://schemas.microsoft.com/office/powerpoint/2010/main" val="27409854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Resim 5">
            <a:extLst>
              <a:ext uri="{FF2B5EF4-FFF2-40B4-BE49-F238E27FC236}">
                <a16:creationId xmlns:a16="http://schemas.microsoft.com/office/drawing/2014/main" id="{16B4A490-CFF1-2F4B-98B8-016219062E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88"/>
            <a:ext cx="12192000" cy="6871188"/>
          </a:xfrm>
          <a:prstGeom prst="rect">
            <a:avLst/>
          </a:prstGeom>
        </p:spPr>
      </p:pic>
      <p:sp>
        <p:nvSpPr>
          <p:cNvPr id="4" name="İçerik Yer Tutucusu 3"/>
          <p:cNvSpPr>
            <a:spLocks noGrp="1"/>
          </p:cNvSpPr>
          <p:nvPr>
            <p:ph sz="half" idx="4294967295"/>
          </p:nvPr>
        </p:nvSpPr>
        <p:spPr>
          <a:xfrm>
            <a:off x="1289538" y="1383323"/>
            <a:ext cx="10533185" cy="4770194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Clr>
                <a:prstClr val="black"/>
              </a:buClr>
              <a:buSzPts val="2400"/>
              <a:buNone/>
            </a:pPr>
            <a:endParaRPr lang="tr-TR" sz="2400" b="1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>
              <a:spcBef>
                <a:spcPts val="0"/>
              </a:spcBef>
              <a:buClr>
                <a:prstClr val="black"/>
              </a:buClr>
              <a:buSzPts val="2400"/>
              <a:buNone/>
            </a:pPr>
            <a:endParaRPr lang="tr-TR" sz="2400" b="1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>
              <a:spcBef>
                <a:spcPts val="0"/>
              </a:spcBef>
              <a:buClr>
                <a:prstClr val="black"/>
              </a:buClr>
              <a:buSzPts val="2400"/>
              <a:buNone/>
            </a:pPr>
            <a:r>
              <a:rPr lang="tr-TR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NOT: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Bu kısımda öğretim elemanı, </a:t>
            </a:r>
            <a:r>
              <a:rPr lang="tr-TR" sz="2400" u="sng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dersin derinliği/genişliği öğretim yöntem ve teknikleri konusunda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serbesttir.</a:t>
            </a:r>
          </a:p>
          <a:p>
            <a:pPr marL="0" lvl="0" indent="0" algn="just">
              <a:spcBef>
                <a:spcPts val="0"/>
              </a:spcBef>
              <a:buClr>
                <a:prstClr val="black"/>
              </a:buClr>
              <a:buSzPts val="2400"/>
              <a:buNone/>
            </a:pPr>
            <a:r>
              <a:rPr lang="tr-TR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Öğretim elemanının </a:t>
            </a:r>
            <a:r>
              <a:rPr lang="tr-TR" sz="2400" u="sng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kaç slaytta ders işleyeceği kararı kendisine aittir. </a:t>
            </a:r>
          </a:p>
          <a:p>
            <a:pPr marL="0" lvl="0" indent="0" algn="just">
              <a:spcBef>
                <a:spcPts val="0"/>
              </a:spcBef>
              <a:buClr>
                <a:prstClr val="black"/>
              </a:buClr>
              <a:buSzPts val="2400"/>
              <a:buNone/>
            </a:pPr>
            <a:r>
              <a:rPr lang="tr-TR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Örneğin; </a:t>
            </a:r>
            <a:r>
              <a:rPr lang="tr-TR" sz="2400" u="sng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görsel-işitsel öğelerle ders işlenebilir, bu kısımda kaynak-erişim bilgisi belirtilmek suretiyle ders bir kitap/makale üzerinden de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anlatılabilir. </a:t>
            </a:r>
          </a:p>
          <a:p>
            <a:pPr marL="0" lvl="0" indent="0" algn="just">
              <a:buNone/>
            </a:pPr>
            <a:endParaRPr lang="tr-TR" sz="2400" dirty="0">
              <a:solidFill>
                <a:prstClr val="black"/>
              </a:solidFill>
              <a:latin typeface="Times New Roman"/>
            </a:endParaRPr>
          </a:p>
          <a:p>
            <a:pPr marL="0" indent="0" algn="just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401F-286E-468B-9BCD-6DE50C180B4C}" type="slidenum">
              <a:rPr lang="tr-TR" smtClean="0"/>
              <a:t>7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0" y="373985"/>
            <a:ext cx="121919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buClr>
                <a:srgbClr val="000000"/>
              </a:buClr>
              <a:buSzPts val="2400"/>
            </a:pPr>
            <a:r>
              <a:rPr lang="tr-TR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BAŞLIK EKLEYİNİZ</a:t>
            </a:r>
            <a:endParaRPr lang="tr-TR" sz="2400" b="1" dirty="0">
              <a:solidFill>
                <a:schemeClr val="dk1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283866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A95967F4-EB51-D74F-A743-0DB27A8513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Metin Yer Tutucusu 5"/>
          <p:cNvSpPr>
            <a:spLocks noGrp="1"/>
          </p:cNvSpPr>
          <p:nvPr>
            <p:ph type="body" idx="1"/>
          </p:nvPr>
        </p:nvSpPr>
        <p:spPr>
          <a:xfrm>
            <a:off x="1169232" y="1653447"/>
            <a:ext cx="4828342" cy="823912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69232" y="2505075"/>
            <a:ext cx="4828342" cy="3684588"/>
          </a:xfrm>
        </p:spPr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Clr>
                <a:prstClr val="black"/>
              </a:buClr>
              <a:buSzPts val="2400"/>
              <a:buNone/>
            </a:pPr>
            <a:r>
              <a:rPr lang="tr-TR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NOT: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Bu kısımda öğretim elemanı, </a:t>
            </a:r>
            <a:r>
              <a:rPr lang="tr-TR" sz="2400" u="sng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dersin derinliği/genişliği öğretim yöntem ve teknikleri konusunda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serbesttir.</a:t>
            </a:r>
          </a:p>
          <a:p>
            <a:pPr marL="0" lvl="0" indent="0" algn="just">
              <a:spcBef>
                <a:spcPts val="0"/>
              </a:spcBef>
              <a:buClr>
                <a:prstClr val="black"/>
              </a:buClr>
              <a:buSzPts val="2400"/>
              <a:buNone/>
            </a:pPr>
            <a:r>
              <a:rPr lang="tr-TR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Öğretim elemanının </a:t>
            </a:r>
            <a:r>
              <a:rPr lang="tr-TR" sz="2400" u="sng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kaç slaytta ders işleyeceği kararı kendisine aittir. </a:t>
            </a:r>
          </a:p>
          <a:p>
            <a:pPr marL="0" lvl="0" indent="0" algn="just">
              <a:buNone/>
            </a:pPr>
            <a:endParaRPr lang="tr-TR" sz="2400" dirty="0">
              <a:solidFill>
                <a:prstClr val="black"/>
              </a:solidFill>
              <a:latin typeface="Times New Roman"/>
            </a:endParaRPr>
          </a:p>
          <a:p>
            <a:pPr marL="0" indent="0" algn="just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Metin Yer Tutucusu 8"/>
          <p:cNvSpPr>
            <a:spLocks noGrp="1"/>
          </p:cNvSpPr>
          <p:nvPr>
            <p:ph type="body" sz="quarter" idx="3"/>
          </p:nvPr>
        </p:nvSpPr>
        <p:spPr>
          <a:xfrm>
            <a:off x="6327020" y="1681163"/>
            <a:ext cx="5028368" cy="823912"/>
          </a:xfrm>
        </p:spPr>
        <p:txBody>
          <a:bodyPr/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İçerik Yer Tutucusu 9"/>
          <p:cNvSpPr>
            <a:spLocks noGrp="1"/>
          </p:cNvSpPr>
          <p:nvPr>
            <p:ph sz="quarter" idx="4"/>
          </p:nvPr>
        </p:nvSpPr>
        <p:spPr>
          <a:xfrm>
            <a:off x="6327020" y="2505075"/>
            <a:ext cx="5028368" cy="3684588"/>
          </a:xfrm>
        </p:spPr>
        <p:txBody>
          <a:bodyPr/>
          <a:lstStyle/>
          <a:p>
            <a:pPr lvl="0"/>
            <a:r>
              <a:rPr lang="tr-TR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Örneğin; </a:t>
            </a:r>
            <a:r>
              <a:rPr lang="tr-TR" u="sng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görsel-işitsel öğelerle ders işlenebilir, bu kısımda kaynak-erişim bilgisi belirtilmek suretiyle ders bir kitap/makale üzerinden de</a:t>
            </a:r>
            <a:r>
              <a:rPr lang="tr-TR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anlatılabilir. </a:t>
            </a:r>
          </a:p>
          <a:p>
            <a:endParaRPr lang="en-US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401F-286E-468B-9BCD-6DE50C180B4C}" type="slidenum">
              <a:rPr lang="tr-TR" smtClean="0"/>
              <a:t>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6994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>
            <a:extLst>
              <a:ext uri="{FF2B5EF4-FFF2-40B4-BE49-F238E27FC236}">
                <a16:creationId xmlns:a16="http://schemas.microsoft.com/office/drawing/2014/main" id="{901E43E1-ACB3-464D-8F77-0D7AB30FC5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55604"/>
          </a:xfrm>
          <a:prstGeom prst="rect">
            <a:avLst/>
          </a:prstGeom>
        </p:spPr>
      </p:pic>
      <p:sp>
        <p:nvSpPr>
          <p:cNvPr id="3" name="Unvan 2"/>
          <p:cNvSpPr>
            <a:spLocks noGrp="1"/>
          </p:cNvSpPr>
          <p:nvPr>
            <p:ph type="title"/>
          </p:nvPr>
        </p:nvSpPr>
        <p:spPr>
          <a:xfrm>
            <a:off x="1199213" y="457200"/>
            <a:ext cx="3572812" cy="1600200"/>
          </a:xfrm>
        </p:spPr>
        <p:txBody>
          <a:bodyPr/>
          <a:lstStyle/>
          <a:p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tr-TR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spcBef>
                <a:spcPts val="0"/>
              </a:spcBef>
              <a:buClr>
                <a:prstClr val="black"/>
              </a:buClr>
              <a:buSzPts val="2400"/>
              <a:buNone/>
            </a:pPr>
            <a:endParaRPr lang="tr-TR" sz="2400" b="1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>
              <a:spcBef>
                <a:spcPts val="0"/>
              </a:spcBef>
              <a:buClr>
                <a:prstClr val="black"/>
              </a:buClr>
              <a:buSzPts val="2400"/>
              <a:buNone/>
            </a:pPr>
            <a:endParaRPr lang="tr-TR" sz="2400" b="1" dirty="0">
              <a:solidFill>
                <a:prstClr val="black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>
              <a:spcBef>
                <a:spcPts val="0"/>
              </a:spcBef>
              <a:buClr>
                <a:prstClr val="black"/>
              </a:buClr>
              <a:buSzPts val="2400"/>
              <a:buNone/>
            </a:pPr>
            <a:r>
              <a:rPr lang="tr-TR" sz="2400" b="1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NOT: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Bu kısımda öğretim elemanı, </a:t>
            </a:r>
            <a:r>
              <a:rPr lang="tr-TR" sz="2400" u="sng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dersin derinliği/genişliği öğretim yöntem ve teknikleri konusunda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serbesttir.</a:t>
            </a:r>
          </a:p>
          <a:p>
            <a:pPr marL="0" lvl="0" indent="0" algn="just">
              <a:spcBef>
                <a:spcPts val="0"/>
              </a:spcBef>
              <a:buClr>
                <a:prstClr val="black"/>
              </a:buClr>
              <a:buSzPts val="2400"/>
              <a:buNone/>
            </a:pPr>
            <a:r>
              <a:rPr lang="tr-TR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Öğretim elemanının </a:t>
            </a:r>
            <a:r>
              <a:rPr lang="tr-TR" sz="2400" u="sng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kaç slaytta ders işleyeceği kararı kendisine aittir. </a:t>
            </a:r>
          </a:p>
          <a:p>
            <a:pPr marL="0" lvl="0" indent="0" algn="just">
              <a:spcBef>
                <a:spcPts val="0"/>
              </a:spcBef>
              <a:buClr>
                <a:prstClr val="black"/>
              </a:buClr>
              <a:buSzPts val="2400"/>
              <a:buNone/>
            </a:pPr>
            <a:r>
              <a:rPr lang="tr-TR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Örneğin; </a:t>
            </a:r>
            <a:r>
              <a:rPr lang="tr-TR" sz="2400" u="sng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görsel-işitsel öğelerle ders işlenebilir, bu kısımda kaynak-erişim bilgisi belirtilmek suretiyle ders bir kitap/makale üzerinden de</a:t>
            </a:r>
            <a:r>
              <a:rPr lang="tr-TR" sz="2400" dirty="0">
                <a:solidFill>
                  <a:prstClr val="black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anlatılabilir. </a:t>
            </a:r>
          </a:p>
          <a:p>
            <a:pPr marL="0" lvl="0" indent="0" algn="just">
              <a:buNone/>
            </a:pPr>
            <a:endParaRPr lang="tr-TR" sz="2400" dirty="0">
              <a:solidFill>
                <a:prstClr val="black"/>
              </a:solidFill>
              <a:latin typeface="Times New Roman"/>
            </a:endParaRPr>
          </a:p>
          <a:p>
            <a:pPr marL="0" indent="0" algn="just">
              <a:buNone/>
            </a:pPr>
            <a:endParaRPr lang="tr-T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294463" y="1676400"/>
            <a:ext cx="3572812" cy="3811588"/>
          </a:xfrm>
        </p:spPr>
        <p:txBody>
          <a:bodyPr>
            <a:normAutofit/>
          </a:bodyPr>
          <a:lstStyle/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5D401F-286E-468B-9BCD-6DE50C180B4C}" type="slidenum">
              <a:rPr lang="tr-TR" smtClean="0"/>
              <a:t>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2367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414</Words>
  <Application>Microsoft Macintosh PowerPoint</Application>
  <PresentationFormat>Geniş ekran</PresentationFormat>
  <Paragraphs>79</Paragraphs>
  <Slides>19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Montserrat</vt:lpstr>
      <vt:lpstr>Times New Roman</vt:lpstr>
      <vt:lpstr>Office Teması</vt:lpstr>
      <vt:lpstr> 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 </vt:lpstr>
      <vt:lpstr> Sabit Logo</vt:lpstr>
      <vt:lpstr> Hareketli Logo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kaydemir</dc:creator>
  <cp:lastModifiedBy>Microsoft Office User</cp:lastModifiedBy>
  <cp:revision>30</cp:revision>
  <dcterms:created xsi:type="dcterms:W3CDTF">2024-07-10T08:02:52Z</dcterms:created>
  <dcterms:modified xsi:type="dcterms:W3CDTF">2025-03-21T12:08:57Z</dcterms:modified>
</cp:coreProperties>
</file>