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58" r:id="rId4"/>
    <p:sldId id="262" r:id="rId5"/>
    <p:sldId id="261" r:id="rId6"/>
    <p:sldId id="263" r:id="rId7"/>
    <p:sldId id="264" r:id="rId8"/>
    <p:sldId id="265" r:id="rId9"/>
    <p:sldId id="266" r:id="rId10"/>
    <p:sldId id="273" r:id="rId11"/>
    <p:sldId id="274" r:id="rId12"/>
    <p:sldId id="267" r:id="rId13"/>
    <p:sldId id="268" r:id="rId14"/>
    <p:sldId id="269" r:id="rId15"/>
    <p:sldId id="270" r:id="rId16"/>
    <p:sldId id="271" r:id="rId17"/>
    <p:sldId id="272" r:id="rId18"/>
    <p:sldId id="259" r:id="rId19"/>
    <p:sldId id="257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0"/>
    <p:restoredTop sz="84811"/>
  </p:normalViewPr>
  <p:slideViewPr>
    <p:cSldViewPr snapToGrid="0">
      <p:cViewPr varScale="1">
        <p:scale>
          <a:sx n="125" d="100"/>
          <a:sy n="125" d="100"/>
        </p:scale>
        <p:origin x="12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DC4D5-61C7-48EA-87A8-D095B0DCDF22}" type="datetimeFigureOut">
              <a:rPr lang="tr-TR" smtClean="0"/>
              <a:t>21.03.2025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FB831-5D89-43CF-915F-451BD818FF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20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FB831-5D89-43CF-915F-451BD818FFB5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034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C4BE-4654-4565-8B29-7B77D29B7AC5}" type="datetime1">
              <a:rPr lang="tr-TR" smtClean="0"/>
              <a:t>21.03.2025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140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A9BC-042D-443A-8D25-7B4BC7C5B369}" type="datetime1">
              <a:rPr lang="tr-TR" smtClean="0"/>
              <a:t>21.03.2025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602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BE44-D908-4EF7-ADED-162E5832E82F}" type="datetime1">
              <a:rPr lang="tr-TR" smtClean="0"/>
              <a:t>21.03.2025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262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F54A-F444-45C3-89F8-0ACBC4CC0BAE}" type="datetime1">
              <a:rPr lang="tr-TR" smtClean="0"/>
              <a:t>21.03.2025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426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3893-F7C0-460F-828F-31CDD5D28D95}" type="datetime1">
              <a:rPr lang="tr-TR" smtClean="0"/>
              <a:t>21.03.2025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236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10515600" cy="937577"/>
          </a:xfrm>
        </p:spPr>
        <p:txBody>
          <a:bodyPr>
            <a:normAutofit/>
          </a:bodyPr>
          <a:lstStyle>
            <a:lvl1pPr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2005012"/>
            <a:ext cx="10515600" cy="4351338"/>
          </a:xfrm>
        </p:spPr>
        <p:txBody>
          <a:bodyPr>
            <a:normAutofit/>
          </a:bodyPr>
          <a:lstStyle>
            <a:lvl1pPr marL="0" indent="0" algn="just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just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 algn="just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 algn="just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 algn="just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693A-AA4A-4EAC-8F6D-23191E6ED140}" type="datetime1">
              <a:rPr lang="tr-TR" smtClean="0"/>
              <a:t>21.03.2025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599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B179-3A66-4845-805D-913927A2FD35}" type="datetime1">
              <a:rPr lang="tr-TR" smtClean="0"/>
              <a:t>21.03.2025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294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B1D8-D4F3-4318-8FEB-43E0B83DC3DE}" type="datetime1">
              <a:rPr lang="tr-TR" smtClean="0"/>
              <a:t>21.03.2025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712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AA8F-9E6D-4AA5-89DE-07DC3334788E}" type="datetime1">
              <a:rPr lang="tr-TR" smtClean="0"/>
              <a:t>21.03.2025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52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C2C7-5C94-4E96-85DE-15EB80105B8F}" type="datetime1">
              <a:rPr lang="tr-TR" smtClean="0"/>
              <a:t>21.03.2025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044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42BF-0EDE-4D7B-9054-8806810E5B46}" type="datetime1">
              <a:rPr lang="tr-TR" smtClean="0"/>
              <a:t>21.03.2025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123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58C68-465D-4604-A5DE-2B703C62F95E}" type="datetime1">
              <a:rPr lang="tr-TR" smtClean="0"/>
              <a:t>21.03.2025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E247D-3A1E-4EA9-92CA-E8BDCCC0E1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025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94EDE3E4-37E6-754D-95F6-5045392B4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5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E768784E-79CC-F546-8B19-2818E1027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4"/>
            <a:ext cx="12192000" cy="691384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399699"/>
            <a:ext cx="10515600" cy="937577"/>
          </a:xfrm>
        </p:spPr>
        <p:txBody>
          <a:bodyPr/>
          <a:lstStyle/>
          <a:p>
            <a:r>
              <a:rPr lang="tr-TR" dirty="0"/>
              <a:t>Sabit Logo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Bu slaytları sağ tuş&gt;&gt; slayt çoğalt ile çoğaltarak ilerlerseniz tüm logoların boyutu ve yerinin sabit kalacağı slaytları kullanabileceksiniz.</a:t>
            </a:r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3935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E0C05434-83AA-EC41-A67B-95983BBE3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4"/>
            <a:ext cx="12192000" cy="691384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937577"/>
          </a:xfrm>
        </p:spPr>
        <p:txBody>
          <a:bodyPr/>
          <a:lstStyle/>
          <a:p>
            <a:r>
              <a:rPr lang="tr-TR" dirty="0"/>
              <a:t>Hareketli Logo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2370137"/>
            <a:ext cx="10515600" cy="4351338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Bu sayfayı sağ tuş &gt;&gt; slayt </a:t>
            </a:r>
            <a:r>
              <a:rPr lang="tr-TR" dirty="0" err="1"/>
              <a:t>çoğalttan</a:t>
            </a:r>
            <a:r>
              <a:rPr lang="tr-TR" dirty="0"/>
              <a:t> çoğaltmanız durumunda üst logoları hareket ettirebileceğiniz slayt sayfalarıyla çalışabileceksiniz. 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75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638B242E-B7E5-0640-9206-02A643AAB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4"/>
            <a:ext cx="12192000" cy="691384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067435"/>
            <a:ext cx="10515600" cy="937577"/>
          </a:xfrm>
        </p:spPr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12</a:t>
            </a:fld>
            <a:endParaRPr lang="tr-TR"/>
          </a:p>
        </p:txBody>
      </p:sp>
      <p:sp>
        <p:nvSpPr>
          <p:cNvPr id="9" name="Google Shape;141;g2ea15ffc163_0_13"/>
          <p:cNvSpPr txBox="1"/>
          <p:nvPr/>
        </p:nvSpPr>
        <p:spPr>
          <a:xfrm>
            <a:off x="3374213" y="-379074"/>
            <a:ext cx="5977605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400"/>
            </a:pPr>
            <a:r>
              <a:rPr lang="tr-TR" sz="8800" b="1" i="0" u="none" strike="noStrike" cap="none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r>
              <a:rPr lang="tr-TR" sz="24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  </a:t>
            </a:r>
            <a:r>
              <a:rPr lang="tr-T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BUGÜN NELER ÖĞRENDİK  </a:t>
            </a:r>
            <a:r>
              <a:rPr lang="tr-TR" sz="8800" b="1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endParaRPr sz="8800" b="1" i="0" u="none" strike="noStrike" cap="none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324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2707785D-794E-1046-86E6-C9AD057EF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4"/>
            <a:ext cx="12192000" cy="691384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13</a:t>
            </a:fld>
            <a:endParaRPr lang="tr-TR"/>
          </a:p>
        </p:txBody>
      </p:sp>
      <p:sp>
        <p:nvSpPr>
          <p:cNvPr id="9" name="Google Shape;141;g2ea15ffc163_0_13"/>
          <p:cNvSpPr txBox="1"/>
          <p:nvPr/>
        </p:nvSpPr>
        <p:spPr>
          <a:xfrm>
            <a:off x="3540469" y="-471228"/>
            <a:ext cx="507013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400"/>
            </a:pPr>
            <a:r>
              <a:rPr lang="tr-TR" sz="8800" b="1" i="0" u="none" strike="noStrike" cap="none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r>
              <a:rPr lang="tr-TR" sz="24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  SORU VE ÖNERİLER     </a:t>
            </a:r>
            <a:r>
              <a:rPr lang="tr-TR" sz="8800" b="1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endParaRPr sz="8800" b="1" i="0" u="none" strike="noStrike" cap="none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752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8F64D224-F8F0-4945-AD5C-B7C5E8740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4"/>
            <a:ext cx="12192000" cy="691384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14</a:t>
            </a:fld>
            <a:endParaRPr lang="tr-TR"/>
          </a:p>
        </p:txBody>
      </p:sp>
      <p:sp>
        <p:nvSpPr>
          <p:cNvPr id="9" name="Google Shape;141;g2ea15ffc163_0_13"/>
          <p:cNvSpPr txBox="1"/>
          <p:nvPr/>
        </p:nvSpPr>
        <p:spPr>
          <a:xfrm>
            <a:off x="2530668" y="-608898"/>
            <a:ext cx="7749403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400"/>
            </a:pPr>
            <a:r>
              <a:rPr lang="tr-TR" sz="8800" b="1" i="0" u="none" strike="noStrike" cap="none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r>
              <a:rPr lang="tr-TR" sz="24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  ÖNERİLEN HAFTALIK ÇALIŞMALAR     </a:t>
            </a:r>
            <a:r>
              <a:rPr lang="tr-TR" sz="8800" b="1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endParaRPr sz="8800" b="1" i="0" u="none" strike="noStrike" cap="none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6663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F70FD378-F157-584F-9141-39684161F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4"/>
            <a:ext cx="12192000" cy="691384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15</a:t>
            </a:fld>
            <a:endParaRPr lang="tr-TR"/>
          </a:p>
        </p:txBody>
      </p:sp>
      <p:sp>
        <p:nvSpPr>
          <p:cNvPr id="9" name="Google Shape;141;g2ea15ffc163_0_13"/>
          <p:cNvSpPr txBox="1"/>
          <p:nvPr/>
        </p:nvSpPr>
        <p:spPr>
          <a:xfrm>
            <a:off x="4080795" y="-471228"/>
            <a:ext cx="363618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400"/>
            </a:pPr>
            <a:r>
              <a:rPr lang="tr-TR" sz="8800" b="1" i="0" u="none" strike="noStrike" cap="none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r>
              <a:rPr lang="tr-TR" sz="24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  KAYNAKÇA     </a:t>
            </a:r>
            <a:r>
              <a:rPr lang="tr-TR" sz="8800" b="1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endParaRPr sz="8800" b="1" i="0" u="none" strike="noStrike" cap="none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5161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729DEAAC-1AE7-E840-A392-1456D49D6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4"/>
            <a:ext cx="12192000" cy="691384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16</a:t>
            </a:fld>
            <a:endParaRPr lang="tr-TR"/>
          </a:p>
        </p:txBody>
      </p:sp>
      <p:sp>
        <p:nvSpPr>
          <p:cNvPr id="9" name="Google Shape;141;g2ea15ffc163_0_13"/>
          <p:cNvSpPr txBox="1"/>
          <p:nvPr/>
        </p:nvSpPr>
        <p:spPr>
          <a:xfrm>
            <a:off x="3207959" y="-608898"/>
            <a:ext cx="6892005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400"/>
            </a:pPr>
            <a:r>
              <a:rPr lang="tr-TR" sz="8800" b="1" i="0" u="none" strike="noStrike" cap="none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r>
              <a:rPr lang="tr-TR" sz="24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  BİR SONRAKİ DERS HAKKINDA   </a:t>
            </a:r>
            <a:r>
              <a:rPr lang="tr-TR" sz="8800" b="1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endParaRPr sz="8800" b="1" i="0" u="none" strike="noStrike" cap="none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6965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DFC2C6CB-F9CE-984E-9D6A-A331B18DF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4"/>
            <a:ext cx="12192000" cy="691384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pPr algn="ctr"/>
            <a:r>
              <a:rPr lang="tr-TR" dirty="0">
                <a:solidFill>
                  <a:srgbClr val="002060"/>
                </a:solidFill>
                <a:ea typeface="Times New Roman"/>
                <a:cs typeface="Times New Roman"/>
                <a:sym typeface="Times New Roman"/>
              </a:rPr>
              <a:t>………….. – …………………………</a:t>
            </a:r>
            <a:br>
              <a:rPr lang="tr-TR" dirty="0">
                <a:solidFill>
                  <a:srgbClr val="002060"/>
                </a:solidFill>
                <a:ea typeface="Times New Roman"/>
                <a:cs typeface="Times New Roman"/>
                <a:sym typeface="Times New Roman"/>
              </a:rPr>
            </a:br>
            <a:br>
              <a:rPr lang="tr-TR" dirty="0">
                <a:solidFill>
                  <a:srgbClr val="002060"/>
                </a:solidFill>
                <a:ea typeface="Times New Roman"/>
                <a:cs typeface="Times New Roman"/>
                <a:sym typeface="Times New Roman"/>
              </a:rPr>
            </a:br>
            <a:r>
              <a:rPr lang="tr-TR" dirty="0">
                <a:solidFill>
                  <a:srgbClr val="002060"/>
                </a:solidFill>
                <a:ea typeface="Times New Roman"/>
                <a:cs typeface="Times New Roman"/>
                <a:sym typeface="Times New Roman"/>
              </a:rPr>
              <a:t>Dersine ait sunumlar özel olduğu için burada yer alan  metin ve görsellerin, </a:t>
            </a:r>
            <a:br>
              <a:rPr lang="tr-TR" dirty="0">
                <a:solidFill>
                  <a:srgbClr val="002060"/>
                </a:solidFill>
                <a:ea typeface="Times New Roman"/>
                <a:cs typeface="Times New Roman"/>
                <a:sym typeface="Times New Roman"/>
              </a:rPr>
            </a:br>
            <a:r>
              <a:rPr lang="tr-TR" dirty="0">
                <a:solidFill>
                  <a:srgbClr val="002060"/>
                </a:solidFill>
                <a:ea typeface="Times New Roman"/>
                <a:cs typeface="Times New Roman"/>
                <a:sym typeface="Times New Roman"/>
              </a:rPr>
              <a:t>dersin öğretim üyesinden </a:t>
            </a:r>
            <a:br>
              <a:rPr lang="tr-TR" dirty="0">
                <a:solidFill>
                  <a:srgbClr val="002060"/>
                </a:solidFill>
                <a:ea typeface="Times New Roman"/>
                <a:cs typeface="Times New Roman"/>
                <a:sym typeface="Times New Roman"/>
              </a:rPr>
            </a:br>
            <a:r>
              <a:rPr lang="tr-TR" b="1" dirty="0">
                <a:solidFill>
                  <a:srgbClr val="002060"/>
                </a:solidFill>
                <a:ea typeface="Times New Roman"/>
                <a:cs typeface="Times New Roman"/>
                <a:sym typeface="Times New Roman"/>
              </a:rPr>
              <a:t>izin alınmaksızın sosyal medya ya da farklı alanlarda kullanılması</a:t>
            </a:r>
            <a:r>
              <a:rPr lang="tr-TR" dirty="0">
                <a:solidFill>
                  <a:srgbClr val="002060"/>
                </a:solidFill>
                <a:ea typeface="Times New Roman"/>
                <a:cs typeface="Times New Roman"/>
                <a:sym typeface="Times New Roman"/>
              </a:rPr>
              <a:t>, </a:t>
            </a:r>
            <a:br>
              <a:rPr lang="tr-TR" dirty="0">
                <a:solidFill>
                  <a:srgbClr val="002060"/>
                </a:solidFill>
                <a:ea typeface="Times New Roman"/>
                <a:cs typeface="Times New Roman"/>
                <a:sym typeface="Times New Roman"/>
              </a:rPr>
            </a:br>
            <a:r>
              <a:rPr lang="tr-TR" b="1" i="1" u="sng" dirty="0">
                <a:solidFill>
                  <a:srgbClr val="FF0000"/>
                </a:solidFill>
                <a:ea typeface="Times New Roman"/>
                <a:cs typeface="Times New Roman"/>
                <a:sym typeface="Times New Roman"/>
              </a:rPr>
              <a:t>6698 Sayılı Kanun </a:t>
            </a:r>
            <a:r>
              <a:rPr lang="tr-TR" dirty="0">
                <a:solidFill>
                  <a:srgbClr val="002060"/>
                </a:solidFill>
                <a:ea typeface="Times New Roman"/>
                <a:cs typeface="Times New Roman"/>
                <a:sym typeface="Times New Roman"/>
              </a:rPr>
              <a:t>ile güvence altına alınan kişisel verilerin ve özel hayatın korunmasına yönelik düzenlemelere aykırıdır.</a:t>
            </a:r>
            <a:br>
              <a:rPr lang="tr-TR" dirty="0">
                <a:solidFill>
                  <a:srgbClr val="002060"/>
                </a:solidFill>
                <a:ea typeface="Times New Roman"/>
                <a:cs typeface="Times New Roman"/>
                <a:sym typeface="Times New Roman"/>
              </a:rPr>
            </a:br>
            <a:endParaRPr lang="tr-TR" dirty="0"/>
          </a:p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27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F355F2D8-D1D5-DC44-836A-F19BAB2FF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4"/>
            <a:ext cx="12192000" cy="691384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2005012"/>
            <a:ext cx="7239000" cy="4351338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pPr lvl="0"/>
            <a:r>
              <a:rPr lang="tr-TR" i="1" u="sng" dirty="0">
                <a:solidFill>
                  <a:srgbClr val="172652"/>
                </a:solidFill>
                <a:ea typeface="Times New Roman"/>
                <a:cs typeface="Times New Roman"/>
                <a:sym typeface="Times New Roman"/>
              </a:rPr>
              <a:t>NOT: </a:t>
            </a:r>
            <a:r>
              <a:rPr lang="tr-TR" i="1" dirty="0">
                <a:solidFill>
                  <a:srgbClr val="172652"/>
                </a:solidFill>
                <a:ea typeface="Times New Roman"/>
                <a:cs typeface="Times New Roman"/>
                <a:sym typeface="Times New Roman"/>
              </a:rPr>
              <a:t>Her hafta için farklı olarak </a:t>
            </a:r>
            <a:r>
              <a:rPr lang="tr-TR" i="1" dirty="0" err="1">
                <a:solidFill>
                  <a:srgbClr val="172652"/>
                </a:solidFill>
                <a:ea typeface="Times New Roman"/>
                <a:cs typeface="Times New Roman"/>
                <a:sym typeface="Times New Roman"/>
              </a:rPr>
              <a:t>ATATÜRK’ten</a:t>
            </a:r>
            <a:r>
              <a:rPr lang="tr-TR" i="1" dirty="0">
                <a:solidFill>
                  <a:srgbClr val="172652"/>
                </a:solidFill>
                <a:ea typeface="Times New Roman"/>
                <a:cs typeface="Times New Roman"/>
                <a:sym typeface="Times New Roman"/>
              </a:rPr>
              <a:t> bir deyiş eklenebilir.</a:t>
            </a:r>
            <a:endParaRPr lang="tr-TR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tr-TR" dirty="0"/>
          </a:p>
        </p:txBody>
      </p:sp>
      <p:pic>
        <p:nvPicPr>
          <p:cNvPr id="4" name="Google Shape;344;g2ea15ffc163_0_229" descr="kişi, şahıs, insan yüzü, giyim, askeri üniforma içeren bir resim&#10;&#10;Açıklama otomatik olarak oluşturuldu"/>
          <p:cNvPicPr preferRelativeResize="0"/>
          <p:nvPr/>
        </p:nvPicPr>
        <p:blipFill rotWithShape="1">
          <a:blip r:embed="rId3">
            <a:alphaModFix/>
          </a:blip>
          <a:srcRect l="16533"/>
          <a:stretch/>
        </p:blipFill>
        <p:spPr>
          <a:xfrm>
            <a:off x="8511347" y="1597797"/>
            <a:ext cx="3570201" cy="46207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9436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7E8E903-83EE-C84C-AB49-9EF7BECC8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5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C9086810-9FD7-0E4D-BABD-4118F4F14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4"/>
            <a:ext cx="12192000" cy="691384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63525" y="1950720"/>
            <a:ext cx="99364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Bölümün Adı : </a:t>
            </a:r>
          </a:p>
          <a:p>
            <a:r>
              <a:rPr lang="tr-TR" sz="20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Dersi Kodu ve Adı :</a:t>
            </a:r>
          </a:p>
          <a:p>
            <a:r>
              <a:rPr lang="tr-TR" sz="20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Dersin Haftası :</a:t>
            </a:r>
          </a:p>
          <a:p>
            <a:r>
              <a:rPr lang="tr-TR" sz="20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Dersin Günü ve Saati :</a:t>
            </a:r>
          </a:p>
          <a:p>
            <a:r>
              <a:rPr lang="tr-TR" sz="20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 Kredi/AKTS Bilgileri :</a:t>
            </a:r>
          </a:p>
          <a:p>
            <a:r>
              <a:rPr lang="tr-TR" sz="20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Sınav Şekli/ </a:t>
            </a:r>
            <a:r>
              <a:rPr lang="tr-TR" sz="2000" b="1" dirty="0" err="1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tr-TR" sz="20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Dağılımı :</a:t>
            </a:r>
          </a:p>
          <a:p>
            <a:r>
              <a:rPr lang="tr-TR" sz="20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Dersin </a:t>
            </a:r>
            <a:r>
              <a:rPr lang="tr-TR" sz="2000" b="1" dirty="0" err="1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</a:t>
            </a:r>
            <a:r>
              <a:rPr lang="tr-TR" sz="20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Elemanı :</a:t>
            </a:r>
          </a:p>
          <a:p>
            <a:r>
              <a:rPr lang="tr-TR" sz="20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E-posta ve Telefon :</a:t>
            </a:r>
          </a:p>
          <a:p>
            <a:r>
              <a:rPr lang="tr-TR" sz="2000" b="1" dirty="0" err="1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</a:t>
            </a:r>
            <a:r>
              <a:rPr lang="tr-TR" sz="20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Elemanı Odası :</a:t>
            </a:r>
          </a:p>
          <a:p>
            <a:r>
              <a:rPr lang="tr-TR" sz="20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Danışmanlık Bilgileri :</a:t>
            </a:r>
          </a:p>
          <a:p>
            <a:r>
              <a:rPr lang="tr-TR" sz="20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GBS Linki :</a:t>
            </a:r>
          </a:p>
          <a:p>
            <a:r>
              <a:rPr lang="tr-TR" sz="20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ALMS Linki :</a:t>
            </a:r>
          </a:p>
          <a:p>
            <a:r>
              <a:rPr lang="tr-TR" sz="20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AVESİS Linki :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7367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49290227-97F8-D040-99A7-F09E6EE70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4"/>
            <a:ext cx="12192000" cy="691384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3</a:t>
            </a:fld>
            <a:endParaRPr lang="tr-TR"/>
          </a:p>
        </p:txBody>
      </p:sp>
      <p:sp>
        <p:nvSpPr>
          <p:cNvPr id="11" name="Google Shape;141;g2ea15ffc163_0_13"/>
          <p:cNvSpPr txBox="1"/>
          <p:nvPr/>
        </p:nvSpPr>
        <p:spPr>
          <a:xfrm>
            <a:off x="3076340" y="-380344"/>
            <a:ext cx="683658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400"/>
            </a:pPr>
            <a:r>
              <a:rPr lang="tr-TR" sz="8800" b="1" i="0" u="none" strike="noStrike" cap="none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r>
              <a:rPr lang="tr-TR" sz="24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  14 HAFTALIK DERS KONULARI  </a:t>
            </a:r>
            <a:r>
              <a:rPr lang="tr-TR" sz="8800" b="1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endParaRPr sz="8800" b="1" i="0" u="none" strike="noStrike" cap="none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1502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03D5A9D0-3466-3F4C-9465-29D7F2F66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4"/>
            <a:ext cx="12192000" cy="6913843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4</a:t>
            </a:fld>
            <a:endParaRPr lang="tr-TR"/>
          </a:p>
        </p:txBody>
      </p:sp>
      <p:sp>
        <p:nvSpPr>
          <p:cNvPr id="9" name="Unvan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Google Shape;141;g2ea15ffc163_0_13"/>
          <p:cNvSpPr txBox="1"/>
          <p:nvPr/>
        </p:nvSpPr>
        <p:spPr>
          <a:xfrm>
            <a:off x="2677706" y="-425469"/>
            <a:ext cx="7824039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400"/>
            </a:pPr>
            <a:r>
              <a:rPr lang="tr-TR" sz="8800" b="1" i="0" u="none" strike="noStrike" cap="none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r>
              <a:rPr lang="tr-TR" sz="24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  HAFTALIK ÖĞRENİM KAZANIMLARI     </a:t>
            </a:r>
            <a:r>
              <a:rPr lang="tr-TR" sz="8800" b="1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endParaRPr sz="8800" b="1" i="0" u="none" strike="noStrike" cap="none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0232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007C63D6-047A-3147-B130-339ED82ED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4"/>
            <a:ext cx="12192000" cy="691384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5</a:t>
            </a:fld>
            <a:endParaRPr lang="tr-TR"/>
          </a:p>
        </p:txBody>
      </p:sp>
      <p:sp>
        <p:nvSpPr>
          <p:cNvPr id="9" name="Google Shape;141;g2ea15ffc163_0_13"/>
          <p:cNvSpPr txBox="1"/>
          <p:nvPr/>
        </p:nvSpPr>
        <p:spPr>
          <a:xfrm>
            <a:off x="3284158" y="-380027"/>
            <a:ext cx="683658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400"/>
            </a:pPr>
            <a:r>
              <a:rPr lang="tr-TR" sz="8800" b="1" i="0" u="none" strike="noStrike" cap="none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r>
              <a:rPr lang="tr-TR" sz="24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  ÖNCEKİ DERS HAKKINDA  </a:t>
            </a:r>
            <a:r>
              <a:rPr lang="tr-TR" sz="8800" b="1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endParaRPr sz="8800" b="1" i="0" u="none" strike="noStrike" cap="none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185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66E86E94-6514-134E-86B4-15F94B25A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4"/>
            <a:ext cx="12192000" cy="6913843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5974080" y="2005012"/>
            <a:ext cx="5379720" cy="4351338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9" name="Google Shape;163;g2ea15ffc163_0_29"/>
          <p:cNvPicPr preferRelativeResize="0"/>
          <p:nvPr/>
        </p:nvPicPr>
        <p:blipFill rotWithShape="1">
          <a:blip r:embed="rId3">
            <a:alphaModFix/>
          </a:blip>
          <a:srcRect l="26333" t="23998" r="20703" b="21593"/>
          <a:stretch/>
        </p:blipFill>
        <p:spPr>
          <a:xfrm>
            <a:off x="789150" y="2452100"/>
            <a:ext cx="1731891" cy="17791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Dikdörtgen 9"/>
          <p:cNvSpPr/>
          <p:nvPr/>
        </p:nvSpPr>
        <p:spPr>
          <a:xfrm>
            <a:off x="2521041" y="2661566"/>
            <a:ext cx="34530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2000"/>
            </a:pPr>
            <a:r>
              <a:rPr lang="tr-TR" sz="24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09.00-09.50/ 1. DERS</a:t>
            </a:r>
          </a:p>
          <a:p>
            <a:pPr lvl="0">
              <a:buClr>
                <a:srgbClr val="000000"/>
              </a:buClr>
              <a:buSzPts val="2000"/>
            </a:pPr>
            <a:r>
              <a:rPr lang="tr-TR" sz="24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10.00-10.50/ 2. DERS</a:t>
            </a:r>
          </a:p>
          <a:p>
            <a:pPr lvl="0">
              <a:buClr>
                <a:srgbClr val="000000"/>
              </a:buClr>
              <a:buSzPts val="2000"/>
            </a:pPr>
            <a:r>
              <a:rPr lang="tr-TR" sz="24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11.00-11.50/ 3. DERS</a:t>
            </a:r>
          </a:p>
          <a:p>
            <a:pPr lvl="0">
              <a:buClr>
                <a:srgbClr val="000000"/>
              </a:buClr>
              <a:buSzPts val="2000"/>
            </a:pPr>
            <a:r>
              <a:rPr lang="tr-TR" sz="24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12.00-12.50/ 4. DERS 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6</a:t>
            </a:fld>
            <a:endParaRPr lang="tr-TR"/>
          </a:p>
        </p:txBody>
      </p:sp>
      <p:sp>
        <p:nvSpPr>
          <p:cNvPr id="12" name="Google Shape;141;g2ea15ffc163_0_13"/>
          <p:cNvSpPr txBox="1"/>
          <p:nvPr/>
        </p:nvSpPr>
        <p:spPr>
          <a:xfrm>
            <a:off x="3931654" y="-178436"/>
            <a:ext cx="3840745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400"/>
            </a:pPr>
            <a:r>
              <a:rPr lang="tr-TR" sz="8800" b="1" i="0" u="none" strike="noStrike" cap="none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r>
              <a:rPr lang="tr-TR" sz="24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  GÜNLÜK AKIŞ   </a:t>
            </a:r>
            <a:r>
              <a:rPr lang="tr-TR" sz="8800" b="1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endParaRPr sz="8800" b="1" i="0" u="none" strike="noStrike" cap="none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0861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BD5EB9F-6D3D-FB48-B698-72DAACBB1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4"/>
            <a:ext cx="12192000" cy="6913843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7733" y="2095896"/>
            <a:ext cx="10515600" cy="4351338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pPr lvl="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tr-TR" b="1" dirty="0">
                <a:ea typeface="Times New Roman"/>
                <a:cs typeface="Times New Roman"/>
                <a:sym typeface="Times New Roman"/>
              </a:rPr>
              <a:t>NOT:</a:t>
            </a:r>
            <a:r>
              <a:rPr lang="tr-TR" dirty="0">
                <a:ea typeface="Times New Roman"/>
                <a:cs typeface="Times New Roman"/>
                <a:sym typeface="Times New Roman"/>
              </a:rPr>
              <a:t> Bu kısımda öğretim elemanı, </a:t>
            </a:r>
            <a:r>
              <a:rPr lang="tr-TR" u="sng" dirty="0">
                <a:ea typeface="Times New Roman"/>
                <a:cs typeface="Times New Roman"/>
                <a:sym typeface="Times New Roman"/>
              </a:rPr>
              <a:t>dersin derinliği/genişliği öğretim yöntem ve teknikleri konusunda</a:t>
            </a:r>
            <a:r>
              <a:rPr lang="tr-TR" dirty="0">
                <a:ea typeface="Times New Roman"/>
                <a:cs typeface="Times New Roman"/>
                <a:sym typeface="Times New Roman"/>
              </a:rPr>
              <a:t> serbesttir.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tr-TR" dirty="0">
                <a:ea typeface="Times New Roman"/>
                <a:cs typeface="Times New Roman"/>
                <a:sym typeface="Times New Roman"/>
              </a:rPr>
              <a:t>Öğretim elemanının </a:t>
            </a:r>
            <a:r>
              <a:rPr lang="tr-TR" u="sng" dirty="0">
                <a:ea typeface="Times New Roman"/>
                <a:cs typeface="Times New Roman"/>
                <a:sym typeface="Times New Roman"/>
              </a:rPr>
              <a:t>kaç slaytta ders işleyeceği kararı kendisine aittir.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tr-TR" dirty="0">
                <a:ea typeface="Times New Roman"/>
                <a:cs typeface="Times New Roman"/>
                <a:sym typeface="Times New Roman"/>
              </a:rPr>
              <a:t>Örneğin; </a:t>
            </a:r>
            <a:r>
              <a:rPr lang="tr-TR" u="sng" dirty="0">
                <a:ea typeface="Times New Roman"/>
                <a:cs typeface="Times New Roman"/>
                <a:sym typeface="Times New Roman"/>
              </a:rPr>
              <a:t>görsel-işitsel öğelerle ders işlenebilir, bu kısımda kaynak-erişim bilgisi belirtilmek suretiyle ders bir kitap/makale üzerinden de</a:t>
            </a:r>
            <a:r>
              <a:rPr lang="tr-TR" dirty="0">
                <a:ea typeface="Times New Roman"/>
                <a:cs typeface="Times New Roman"/>
                <a:sym typeface="Times New Roman"/>
              </a:rPr>
              <a:t> anlatılabilir. </a:t>
            </a:r>
          </a:p>
          <a:p>
            <a:endParaRPr lang="tr-TR" dirty="0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7</a:t>
            </a:fld>
            <a:endParaRPr lang="tr-TR"/>
          </a:p>
        </p:txBody>
      </p:sp>
      <p:sp>
        <p:nvSpPr>
          <p:cNvPr id="9" name="Google Shape;141;g2ea15ffc163_0_13"/>
          <p:cNvSpPr txBox="1"/>
          <p:nvPr/>
        </p:nvSpPr>
        <p:spPr>
          <a:xfrm>
            <a:off x="3540468" y="-471228"/>
            <a:ext cx="507013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400"/>
            </a:pPr>
            <a:r>
              <a:rPr lang="tr-TR" sz="8800" b="1" i="0" u="none" strike="noStrike" cap="none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r>
              <a:rPr lang="tr-TR" sz="24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  BAŞLIK EKLEYİNİZ     </a:t>
            </a:r>
            <a:r>
              <a:rPr lang="tr-TR" sz="8800" b="1" baseline="-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Times New Roman"/>
                <a:cs typeface="Times New Roman"/>
                <a:sym typeface="Times New Roman"/>
              </a:rPr>
              <a:t>|</a:t>
            </a:r>
            <a:endParaRPr sz="8800" b="1" i="0" u="none" strike="noStrike" cap="none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3187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FF4D4C23-115D-C242-A4E7-04A02297E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4"/>
            <a:ext cx="12192000" cy="691384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tr-TR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NOT:</a:t>
            </a:r>
            <a:r>
              <a:rPr lang="tr-TR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Bu kısımda öğretim elemanı, </a:t>
            </a:r>
            <a:r>
              <a:rPr lang="tr-TR" sz="24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dersin derinliği/genişliği öğretim yöntem ve teknikleri konusunda</a:t>
            </a:r>
            <a:r>
              <a:rPr lang="tr-TR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serbesttir.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tr-TR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Öğretim elemanının </a:t>
            </a:r>
            <a:r>
              <a:rPr lang="tr-TR" sz="24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kaç slaytta ders işleyeceği kararı kendisine aittir. </a:t>
            </a:r>
          </a:p>
          <a:p>
            <a:endParaRPr lang="tr-TR" dirty="0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tr-TR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Örneğin; </a:t>
            </a:r>
            <a:r>
              <a:rPr lang="tr-TR" sz="24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görsel-işitsel öğelerle ders işlenebilir, bu kısımda kaynak-erişim bilgisi belirtilmek suretiyle ders bir kitap/makale üzerinden de</a:t>
            </a:r>
            <a:r>
              <a:rPr lang="tr-TR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anlatılabilir. </a:t>
            </a:r>
          </a:p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4999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C2FACAB2-9C20-B842-856C-30D4627AA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4"/>
            <a:ext cx="12192000" cy="691384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tr-TR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NOT:</a:t>
            </a:r>
            <a:r>
              <a:rPr lang="tr-TR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Bu kısımda öğretim elemanı, </a:t>
            </a:r>
            <a:r>
              <a:rPr lang="tr-TR" sz="24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dersin derinliği/genişliği öğretim yöntem ve teknikleri konusunda</a:t>
            </a:r>
            <a:r>
              <a:rPr lang="tr-TR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serbesttir.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tr-TR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Öğretim elemanının </a:t>
            </a:r>
            <a:r>
              <a:rPr lang="tr-TR" sz="24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kaç slaytta ders işleyeceği kararı kendisine aittir.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tr-TR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Örneğin; </a:t>
            </a:r>
            <a:r>
              <a:rPr lang="tr-TR" sz="24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görsel-işitsel öğelerle ders işlenebilir, bu kısımda kaynak-erişim bilgisi belirtilmek suretiyle ders bir kitap/makale üzerinden de</a:t>
            </a:r>
            <a:r>
              <a:rPr lang="tr-TR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anlatılabilir. 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247D-3A1E-4EA9-92CA-E8BDCCC0E198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3210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408</Words>
  <Application>Microsoft Macintosh PowerPoint</Application>
  <PresentationFormat>Geniş ekran</PresentationFormat>
  <Paragraphs>82</Paragraphs>
  <Slides>19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5" baseType="lpstr">
      <vt:lpstr>Arial</vt:lpstr>
      <vt:lpstr>Broadway</vt:lpstr>
      <vt:lpstr>Calibri</vt:lpstr>
      <vt:lpstr>Calibri Light</vt:lpstr>
      <vt:lpstr>Times New Roman</vt:lpstr>
      <vt:lpstr>Office Teması</vt:lpstr>
      <vt:lpstr>PowerPoint Sunusu</vt:lpstr>
      <vt:lpstr>PowerPoint Sunusu</vt:lpstr>
      <vt:lpstr> </vt:lpstr>
      <vt:lpstr>PowerPoint Sunusu</vt:lpstr>
      <vt:lpstr>  </vt:lpstr>
      <vt:lpstr>PowerPoint Sunusu</vt:lpstr>
      <vt:lpstr>PowerPoint Sunusu</vt:lpstr>
      <vt:lpstr> </vt:lpstr>
      <vt:lpstr> </vt:lpstr>
      <vt:lpstr>Sabit Logo</vt:lpstr>
      <vt:lpstr>Hareketli Logo</vt:lpstr>
      <vt:lpstr> </vt:lpstr>
      <vt:lpstr> </vt:lpstr>
      <vt:lpstr> </vt:lpstr>
      <vt:lpstr> </vt:lpstr>
      <vt:lpstr> </vt:lpstr>
      <vt:lpstr> </vt:lpstr>
      <vt:lpstr>  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kaydemir</dc:creator>
  <cp:lastModifiedBy>Microsoft Office User</cp:lastModifiedBy>
  <cp:revision>35</cp:revision>
  <dcterms:created xsi:type="dcterms:W3CDTF">2024-07-10T08:17:09Z</dcterms:created>
  <dcterms:modified xsi:type="dcterms:W3CDTF">2025-03-21T12:20:12Z</dcterms:modified>
</cp:coreProperties>
</file>