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9" r:id="rId4"/>
    <p:sldId id="262" r:id="rId5"/>
    <p:sldId id="265"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138F2-9AA2-45A1-8107-CDC4EA39E183}" v="6" dt="2020-04-28T13:26:07.9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0320" autoAdjust="0"/>
  </p:normalViewPr>
  <p:slideViewPr>
    <p:cSldViewPr snapToGrid="0">
      <p:cViewPr>
        <p:scale>
          <a:sx n="75" d="100"/>
          <a:sy n="75" d="100"/>
        </p:scale>
        <p:origin x="54" y="-12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A52C9-DBEB-44B7-A389-79E8DF5B3F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E3DD103B-1475-4F9D-8BCF-5D4D855ABC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E686DE3A-D8A0-41A0-B361-7965CF2CB3DC}"/>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5" name="Footer Placeholder 4">
            <a:extLst>
              <a:ext uri="{FF2B5EF4-FFF2-40B4-BE49-F238E27FC236}">
                <a16:creationId xmlns:a16="http://schemas.microsoft.com/office/drawing/2014/main" id="{494E1FC2-5E4A-4F49-9C29-194BE2717674}"/>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8F934BD2-D686-4CC5-B3ED-CE66239359F7}"/>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46760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D6A4-0A2A-43C7-BCFE-AB9C7B74DB27}"/>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E3E4E612-7059-4906-9272-77C668A129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BFCFBC40-65B3-4A6F-8A4F-1536D2088CD7}"/>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5" name="Footer Placeholder 4">
            <a:extLst>
              <a:ext uri="{FF2B5EF4-FFF2-40B4-BE49-F238E27FC236}">
                <a16:creationId xmlns:a16="http://schemas.microsoft.com/office/drawing/2014/main" id="{32291A06-FD19-480D-8117-A16BD50B84D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2006D1F5-C05E-492F-97DE-CE334C554E3A}"/>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382242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3AFCE-4511-488D-820D-E43A3782F7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EC916DAF-4C69-4DD2-AD23-74A065C3A9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AD0225F5-34F8-4B16-BF14-38BEB0F04106}"/>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5" name="Footer Placeholder 4">
            <a:extLst>
              <a:ext uri="{FF2B5EF4-FFF2-40B4-BE49-F238E27FC236}">
                <a16:creationId xmlns:a16="http://schemas.microsoft.com/office/drawing/2014/main" id="{E4D221A3-DAC8-464F-8024-609D81D39AE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E5A42E3-3DF3-4EAD-97D3-256D1ED9AD94}"/>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413546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B6F0-8A8C-4AFD-AF74-F4AC9F65302F}"/>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1EE2F3CC-7D73-4F06-801F-BF51156819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2E8FC12-D17A-42CF-B1D7-39B16F2EDA38}"/>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5" name="Footer Placeholder 4">
            <a:extLst>
              <a:ext uri="{FF2B5EF4-FFF2-40B4-BE49-F238E27FC236}">
                <a16:creationId xmlns:a16="http://schemas.microsoft.com/office/drawing/2014/main" id="{4CD52587-0E37-4F52-934C-3BFE95806B2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DFF3F4BC-4C3E-4FA6-AB02-700CCB57F27E}"/>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18632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7812-CE5D-4AE2-A408-63B9223DE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C32E053E-DE54-47C1-94E8-9FA1206DD7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EFAC4E-5ED7-46F4-B572-3E85F1368770}"/>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5" name="Footer Placeholder 4">
            <a:extLst>
              <a:ext uri="{FF2B5EF4-FFF2-40B4-BE49-F238E27FC236}">
                <a16:creationId xmlns:a16="http://schemas.microsoft.com/office/drawing/2014/main" id="{B1F301A5-AFA4-4B52-B7CD-2E10C14EF954}"/>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738A7D46-F25C-4A4D-A83C-0C6DC54FD27D}"/>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85214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F2294-4E82-4278-AAE3-6222A9B5D787}"/>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BC3D32C8-C431-46E1-959E-C903DCA00FF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D478F85-C629-48A3-952F-2C0039CC9F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D0A25E2C-BC52-420C-9D71-683D07FD4838}"/>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6" name="Footer Placeholder 5">
            <a:extLst>
              <a:ext uri="{FF2B5EF4-FFF2-40B4-BE49-F238E27FC236}">
                <a16:creationId xmlns:a16="http://schemas.microsoft.com/office/drawing/2014/main" id="{9115BCFB-CA07-4600-A80F-FCEB9E7324C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50CE693A-EEE7-44C7-A63D-F2C54B7DAF1B}"/>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9881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45C9C-7806-4175-96DA-41F3A0E19748}"/>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9C822402-D0A9-410A-867E-F291E916B3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47353D-11E8-40C9-8338-CE2115FD7A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C1F72E23-2118-4663-ACA2-870B01A114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58679E-1779-4299-9B64-824F339689B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ABFEAC52-01F1-4D7B-910F-DB270D34EE85}"/>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8" name="Footer Placeholder 7">
            <a:extLst>
              <a:ext uri="{FF2B5EF4-FFF2-40B4-BE49-F238E27FC236}">
                <a16:creationId xmlns:a16="http://schemas.microsoft.com/office/drawing/2014/main" id="{02B5D6B9-13F3-4372-9DD8-D9101E0A8CE3}"/>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70D3D6E1-B420-4675-B206-F4A559BBFED0}"/>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1836822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E456-29BA-45D2-82AA-970EBC386BB5}"/>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2794D01F-59AF-43A0-AC6E-E767812D8028}"/>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4" name="Footer Placeholder 3">
            <a:extLst>
              <a:ext uri="{FF2B5EF4-FFF2-40B4-BE49-F238E27FC236}">
                <a16:creationId xmlns:a16="http://schemas.microsoft.com/office/drawing/2014/main" id="{EAA0C4CE-BC76-4071-A45B-2817DD403BC4}"/>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89020216-14E2-40AF-AEEC-C11E2F077A82}"/>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373389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4393A2-CAB8-4A51-9E16-80C615C42BEA}"/>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3" name="Footer Placeholder 2">
            <a:extLst>
              <a:ext uri="{FF2B5EF4-FFF2-40B4-BE49-F238E27FC236}">
                <a16:creationId xmlns:a16="http://schemas.microsoft.com/office/drawing/2014/main" id="{7EC41BF5-51F6-46C6-85C7-A744AAFA3233}"/>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6EEEFB62-C8F5-4DBB-A558-63A5B398E36B}"/>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197320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2DD81-33BB-4D5B-9D7E-8229745725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64403957-F4D1-4568-BEB8-3B4C827A71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C520F442-3903-4BD7-8CE9-34BE439B9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5D526C-2637-45C0-A7A8-C954EDF4BED8}"/>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6" name="Footer Placeholder 5">
            <a:extLst>
              <a:ext uri="{FF2B5EF4-FFF2-40B4-BE49-F238E27FC236}">
                <a16:creationId xmlns:a16="http://schemas.microsoft.com/office/drawing/2014/main" id="{9587B7EF-9716-41E0-96DA-AA61F6FEB0C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CE4D2BE7-AFDF-4E94-990B-B9A584B2A8D0}"/>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292241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F071B-2267-41BC-9B84-3D36721C5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A7A4CC80-0050-4A0E-BC71-C61C5E65D1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DDF8ABE9-88C6-4986-AE9E-EF08733FFD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42339F-D783-46B9-A2CF-53D2B557F9C7}"/>
              </a:ext>
            </a:extLst>
          </p:cNvPr>
          <p:cNvSpPr>
            <a:spLocks noGrp="1"/>
          </p:cNvSpPr>
          <p:nvPr>
            <p:ph type="dt" sz="half" idx="10"/>
          </p:nvPr>
        </p:nvSpPr>
        <p:spPr/>
        <p:txBody>
          <a:bodyPr/>
          <a:lstStyle/>
          <a:p>
            <a:fld id="{77138A5D-FDA5-4B1E-953B-E86AF285C12D}" type="datetimeFigureOut">
              <a:rPr lang="tr-TR" smtClean="0"/>
              <a:t>14.03.2024</a:t>
            </a:fld>
            <a:endParaRPr lang="tr-TR"/>
          </a:p>
        </p:txBody>
      </p:sp>
      <p:sp>
        <p:nvSpPr>
          <p:cNvPr id="6" name="Footer Placeholder 5">
            <a:extLst>
              <a:ext uri="{FF2B5EF4-FFF2-40B4-BE49-F238E27FC236}">
                <a16:creationId xmlns:a16="http://schemas.microsoft.com/office/drawing/2014/main" id="{47518381-2939-44DA-967D-2A814397E76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EA2F90-5984-4025-AFD9-D6D9CA31BB07}"/>
              </a:ext>
            </a:extLst>
          </p:cNvPr>
          <p:cNvSpPr>
            <a:spLocks noGrp="1"/>
          </p:cNvSpPr>
          <p:nvPr>
            <p:ph type="sldNum" sz="quarter" idx="12"/>
          </p:nvPr>
        </p:nvSpPr>
        <p:spPr/>
        <p:txBody>
          <a:bodyPr/>
          <a:lstStyle/>
          <a:p>
            <a:fld id="{2404183A-D4CD-49B2-8C3C-30C77717A270}" type="slidenum">
              <a:rPr lang="tr-TR" smtClean="0"/>
              <a:t>‹#›</a:t>
            </a:fld>
            <a:endParaRPr lang="tr-TR"/>
          </a:p>
        </p:txBody>
      </p:sp>
    </p:spTree>
    <p:extLst>
      <p:ext uri="{BB962C8B-B14F-4D97-AF65-F5344CB8AC3E}">
        <p14:creationId xmlns:p14="http://schemas.microsoft.com/office/powerpoint/2010/main" val="3285061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FD606C-0ED1-4162-8228-4D57F7596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357BE57-FF20-46B4-8541-A46AA899B0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40712C08-EC91-482D-A000-E097D526A9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38A5D-FDA5-4B1E-953B-E86AF285C12D}" type="datetimeFigureOut">
              <a:rPr lang="tr-TR" smtClean="0"/>
              <a:t>14.03.2024</a:t>
            </a:fld>
            <a:endParaRPr lang="tr-TR"/>
          </a:p>
        </p:txBody>
      </p:sp>
      <p:sp>
        <p:nvSpPr>
          <p:cNvPr id="5" name="Footer Placeholder 4">
            <a:extLst>
              <a:ext uri="{FF2B5EF4-FFF2-40B4-BE49-F238E27FC236}">
                <a16:creationId xmlns:a16="http://schemas.microsoft.com/office/drawing/2014/main" id="{BE978771-ED71-4E7F-AD7C-9F68233DC0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94968EC-4B00-4184-AF27-CF6C76557F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4183A-D4CD-49B2-8C3C-30C77717A270}" type="slidenum">
              <a:rPr lang="tr-TR" smtClean="0"/>
              <a:t>‹#›</a:t>
            </a:fld>
            <a:endParaRPr lang="tr-TR"/>
          </a:p>
        </p:txBody>
      </p:sp>
    </p:spTree>
    <p:extLst>
      <p:ext uri="{BB962C8B-B14F-4D97-AF65-F5344CB8AC3E}">
        <p14:creationId xmlns:p14="http://schemas.microsoft.com/office/powerpoint/2010/main" val="3501283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bsco.is/RosettaStoneTurkiy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0"/>
            <a:ext cx="3904488" cy="4233672"/>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805C76F8-83A8-4153-85F0-C63EDEEF160F}"/>
              </a:ext>
            </a:extLst>
          </p:cNvPr>
          <p:cNvSpPr txBox="1"/>
          <p:nvPr/>
        </p:nvSpPr>
        <p:spPr>
          <a:xfrm>
            <a:off x="731520" y="1115568"/>
            <a:ext cx="3364992" cy="2843784"/>
          </a:xfrm>
          <a:prstGeom prst="rect">
            <a:avLst/>
          </a:prstGeom>
        </p:spPr>
        <p:txBody>
          <a:bodyPr vert="horz" lIns="91440" tIns="45720" rIns="91440" bIns="45720" rtlCol="0" anchor="ctr">
            <a:normAutofit lnSpcReduction="10000"/>
          </a:bodyPr>
          <a:lstStyle/>
          <a:p>
            <a:pPr>
              <a:lnSpc>
                <a:spcPct val="90000"/>
              </a:lnSpc>
              <a:spcBef>
                <a:spcPct val="0"/>
              </a:spcBef>
              <a:spcAft>
                <a:spcPts val="600"/>
              </a:spcAft>
            </a:pPr>
            <a:r>
              <a:rPr lang="en-US" sz="3900" b="1" kern="1200" dirty="0">
                <a:solidFill>
                  <a:srgbClr val="FFFFFF"/>
                </a:solidFill>
                <a:latin typeface="+mj-lt"/>
                <a:ea typeface="+mj-ea"/>
                <a:cs typeface="+mj-cs"/>
              </a:rPr>
              <a:t>Rosetta Stone</a:t>
            </a:r>
          </a:p>
          <a:p>
            <a:pPr>
              <a:lnSpc>
                <a:spcPct val="90000"/>
              </a:lnSpc>
              <a:spcBef>
                <a:spcPct val="0"/>
              </a:spcBef>
              <a:spcAft>
                <a:spcPts val="600"/>
              </a:spcAft>
            </a:pPr>
            <a:r>
              <a:rPr lang="en-US" sz="3900" kern="1200" dirty="0">
                <a:solidFill>
                  <a:srgbClr val="FFFFFF"/>
                </a:solidFill>
                <a:latin typeface="+mj-lt"/>
                <a:ea typeface="+mj-ea"/>
                <a:cs typeface="+mj-cs"/>
              </a:rPr>
              <a:t>Mobile Application Access </a:t>
            </a:r>
          </a:p>
          <a:p>
            <a:pPr>
              <a:lnSpc>
                <a:spcPct val="90000"/>
              </a:lnSpc>
              <a:spcBef>
                <a:spcPct val="0"/>
              </a:spcBef>
              <a:spcAft>
                <a:spcPts val="600"/>
              </a:spcAft>
            </a:pPr>
            <a:r>
              <a:rPr lang="en-US" sz="3900" kern="1200" dirty="0">
                <a:solidFill>
                  <a:srgbClr val="FFFFFF"/>
                </a:solidFill>
                <a:latin typeface="+mj-lt"/>
                <a:ea typeface="+mj-ea"/>
                <a:cs typeface="+mj-cs"/>
              </a:rPr>
              <a:t>Steps</a:t>
            </a:r>
          </a:p>
        </p:txBody>
      </p:sp>
      <p:sp>
        <p:nvSpPr>
          <p:cNvPr id="73" name="Rectangle 72">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846320"/>
            <a:ext cx="2395728" cy="1563624"/>
          </a:xfrm>
          <a:prstGeom prst="rect">
            <a:avLst/>
          </a:prstGeom>
          <a:solidFill>
            <a:schemeClr val="accent1">
              <a:alpha val="94902"/>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5" name="Rectangle 74">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1995" y="450221"/>
            <a:ext cx="7207948" cy="5948859"/>
          </a:xfrm>
          <a:prstGeom prst="rect">
            <a:avLst/>
          </a:prstGeom>
          <a:solidFill>
            <a:srgbClr val="7F7F7F">
              <a:alpha val="24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026" name="Picture 2" descr="Image result for rosetta stone mobile">
            <a:extLst>
              <a:ext uri="{FF2B5EF4-FFF2-40B4-BE49-F238E27FC236}">
                <a16:creationId xmlns:a16="http://schemas.microsoft.com/office/drawing/2014/main" id="{15DF6F58-1655-4E5A-AE2B-C340830A6FE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62374" y="2008757"/>
            <a:ext cx="5020074" cy="3237947"/>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7520" y="4835010"/>
            <a:ext cx="1349026" cy="1572768"/>
          </a:xfrm>
          <a:prstGeom prst="rect">
            <a:avLst/>
          </a:prstGeom>
          <a:solidFill>
            <a:srgbClr val="164A8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530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41C706-A7D2-4E6A-BC4C-C06A16EE4583}"/>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b="1" dirty="0"/>
              <a:t>Downloading the app</a:t>
            </a:r>
            <a:endParaRPr lang="en-US" sz="2800" b="1" dirty="0"/>
          </a:p>
        </p:txBody>
      </p:sp>
      <p:sp>
        <p:nvSpPr>
          <p:cNvPr id="3" name="Content Placeholder 2">
            <a:extLst>
              <a:ext uri="{FF2B5EF4-FFF2-40B4-BE49-F238E27FC236}">
                <a16:creationId xmlns:a16="http://schemas.microsoft.com/office/drawing/2014/main" id="{AA25EFE5-560F-4FDD-9B95-43DBEDA2AEEB}"/>
              </a:ext>
            </a:extLst>
          </p:cNvPr>
          <p:cNvSpPr>
            <a:spLocks noGrp="1"/>
          </p:cNvSpPr>
          <p:nvPr>
            <p:ph idx="1"/>
          </p:nvPr>
        </p:nvSpPr>
        <p:spPr>
          <a:xfrm>
            <a:off x="643467" y="2638043"/>
            <a:ext cx="3582303" cy="3415623"/>
          </a:xfrm>
        </p:spPr>
        <p:txBody>
          <a:bodyPr>
            <a:normAutofit/>
          </a:bodyPr>
          <a:lstStyle/>
          <a:p>
            <a:pPr marL="182880">
              <a:lnSpc>
                <a:spcPct val="150000"/>
              </a:lnSpc>
            </a:pPr>
            <a:r>
              <a:rPr lang="en-GB" sz="1500" dirty="0">
                <a:latin typeface="Arial" panose="020B0604020202020204" pitchFamily="34" charset="0"/>
                <a:cs typeface="Arial" panose="020B0604020202020204" pitchFamily="34" charset="0"/>
              </a:rPr>
              <a:t>Search for the "Rosetta Stone" application from the App Store for your Apple device and from the Google Play Store for your Android device.</a:t>
            </a:r>
          </a:p>
          <a:p>
            <a:pPr marL="182880">
              <a:lnSpc>
                <a:spcPct val="150000"/>
              </a:lnSpc>
            </a:pPr>
            <a:r>
              <a:rPr lang="en-GB" sz="1500" dirty="0">
                <a:latin typeface="Arial" panose="020B0604020202020204" pitchFamily="34" charset="0"/>
                <a:cs typeface="Arial" panose="020B0604020202020204" pitchFamily="34" charset="0"/>
              </a:rPr>
              <a:t>Download the 'Learn Languages: Rosetta Stone' application.</a:t>
            </a:r>
          </a:p>
          <a:p>
            <a:pPr marL="182880">
              <a:lnSpc>
                <a:spcPct val="150000"/>
              </a:lnSpc>
            </a:pPr>
            <a:r>
              <a:rPr lang="en-GB" sz="1500" dirty="0">
                <a:latin typeface="Arial" panose="020B0604020202020204" pitchFamily="34" charset="0"/>
                <a:cs typeface="Arial" panose="020B0604020202020204" pitchFamily="34" charset="0"/>
              </a:rPr>
              <a:t>DO NOT OPEN THE APP YET</a:t>
            </a:r>
            <a:endParaRPr lang="en-US" sz="1500" dirty="0"/>
          </a:p>
        </p:txBody>
      </p:sp>
      <p:pic>
        <p:nvPicPr>
          <p:cNvPr id="4" name="Picture 3" descr="A screenshot of a cell phone&#10;&#10;Description automatically generated">
            <a:extLst>
              <a:ext uri="{FF2B5EF4-FFF2-40B4-BE49-F238E27FC236}">
                <a16:creationId xmlns:a16="http://schemas.microsoft.com/office/drawing/2014/main" id="{042EBABE-9A7F-477B-B687-AF29D9AFDE45}"/>
              </a:ext>
            </a:extLst>
          </p:cNvPr>
          <p:cNvPicPr>
            <a:picLocks noChangeAspect="1"/>
          </p:cNvPicPr>
          <p:nvPr/>
        </p:nvPicPr>
        <p:blipFill>
          <a:blip r:embed="rId2"/>
          <a:stretch>
            <a:fillRect/>
          </a:stretch>
        </p:blipFill>
        <p:spPr>
          <a:xfrm>
            <a:off x="6885152" y="1251669"/>
            <a:ext cx="3461955" cy="4354661"/>
          </a:xfrm>
          <a:prstGeom prst="rect">
            <a:avLst/>
          </a:prstGeom>
        </p:spPr>
      </p:pic>
    </p:spTree>
    <p:extLst>
      <p:ext uri="{BB962C8B-B14F-4D97-AF65-F5344CB8AC3E}">
        <p14:creationId xmlns:p14="http://schemas.microsoft.com/office/powerpoint/2010/main" val="53620891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41C706-A7D2-4E6A-BC4C-C06A16EE4583}"/>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b="1" dirty="0"/>
              <a:t>Access and Creating Username / Password</a:t>
            </a:r>
            <a:endParaRPr lang="en-US" sz="2800" b="1" dirty="0"/>
          </a:p>
        </p:txBody>
      </p:sp>
      <p:sp>
        <p:nvSpPr>
          <p:cNvPr id="3" name="Content Placeholder 2">
            <a:extLst>
              <a:ext uri="{FF2B5EF4-FFF2-40B4-BE49-F238E27FC236}">
                <a16:creationId xmlns:a16="http://schemas.microsoft.com/office/drawing/2014/main" id="{AA25EFE5-560F-4FDD-9B95-43DBEDA2AEEB}"/>
              </a:ext>
            </a:extLst>
          </p:cNvPr>
          <p:cNvSpPr>
            <a:spLocks noGrp="1"/>
          </p:cNvSpPr>
          <p:nvPr>
            <p:ph idx="1"/>
          </p:nvPr>
        </p:nvSpPr>
        <p:spPr>
          <a:xfrm>
            <a:off x="643467" y="2638043"/>
            <a:ext cx="3582303" cy="3415623"/>
          </a:xfrm>
        </p:spPr>
        <p:txBody>
          <a:bodyPr>
            <a:normAutofit fontScale="85000" lnSpcReduction="10000"/>
          </a:bodyPr>
          <a:lstStyle/>
          <a:p>
            <a:pPr>
              <a:lnSpc>
                <a:spcPct val="150000"/>
              </a:lnSpc>
            </a:pPr>
            <a:r>
              <a:rPr lang="en-GB" sz="1600" dirty="0">
                <a:latin typeface="Arial" panose="020B0604020202020204" pitchFamily="34" charset="0"/>
                <a:cs typeface="Arial" panose="020B0604020202020204" pitchFamily="34" charset="0"/>
              </a:rPr>
              <a:t>Log in from your computer by clicking the access link below. </a:t>
            </a:r>
            <a:r>
              <a:rPr lang="tr-TR" sz="1600" dirty="0">
                <a:latin typeface="Arial" panose="020B0604020202020204" pitchFamily="34" charset="0"/>
                <a:cs typeface="Arial" panose="020B0604020202020204" pitchFamily="34" charset="0"/>
                <a:hlinkClick r:id="rId2"/>
              </a:rPr>
              <a:t>https://m.ebsco.is/RosettaStoneTurkiye</a:t>
            </a:r>
            <a:endParaRPr lang="tr-TR"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From the screen you see, create your institutional e-mail address and password that you will use for future logins to Rosetta Stone and select the language you want to learn. You can change the interface language in the upper right corner of the screen.</a:t>
            </a:r>
            <a:endParaRPr lang="tr-TR"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B5F1AA9-B7C8-41F3-A663-F3111BD59844}"/>
              </a:ext>
            </a:extLst>
          </p:cNvPr>
          <p:cNvPicPr>
            <a:picLocks noChangeAspect="1"/>
          </p:cNvPicPr>
          <p:nvPr/>
        </p:nvPicPr>
        <p:blipFill>
          <a:blip r:embed="rId3"/>
          <a:stretch>
            <a:fillRect/>
          </a:stretch>
        </p:blipFill>
        <p:spPr>
          <a:xfrm>
            <a:off x="5443794" y="1630868"/>
            <a:ext cx="6104738" cy="3898537"/>
          </a:xfrm>
          <a:prstGeom prst="rect">
            <a:avLst/>
          </a:prstGeom>
        </p:spPr>
      </p:pic>
    </p:spTree>
    <p:extLst>
      <p:ext uri="{BB962C8B-B14F-4D97-AF65-F5344CB8AC3E}">
        <p14:creationId xmlns:p14="http://schemas.microsoft.com/office/powerpoint/2010/main" val="3018369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41C706-A7D2-4E6A-BC4C-C06A16EE4583}"/>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tr-TR" sz="2800" b="1" dirty="0" err="1"/>
              <a:t>Introduction</a:t>
            </a:r>
            <a:r>
              <a:rPr lang="tr-TR" sz="2800" b="1" dirty="0"/>
              <a:t> </a:t>
            </a:r>
            <a:r>
              <a:rPr lang="tr-TR" sz="2800" b="1" dirty="0" err="1"/>
              <a:t>to</a:t>
            </a:r>
            <a:r>
              <a:rPr lang="tr-TR" sz="2800" b="1" dirty="0"/>
              <a:t> Application</a:t>
            </a:r>
            <a:endParaRPr lang="en-US" sz="2800" b="1" dirty="0"/>
          </a:p>
        </p:txBody>
      </p:sp>
      <p:sp>
        <p:nvSpPr>
          <p:cNvPr id="3" name="Content Placeholder 2">
            <a:extLst>
              <a:ext uri="{FF2B5EF4-FFF2-40B4-BE49-F238E27FC236}">
                <a16:creationId xmlns:a16="http://schemas.microsoft.com/office/drawing/2014/main" id="{AA25EFE5-560F-4FDD-9B95-43DBEDA2AEEB}"/>
              </a:ext>
            </a:extLst>
          </p:cNvPr>
          <p:cNvSpPr>
            <a:spLocks noGrp="1"/>
          </p:cNvSpPr>
          <p:nvPr>
            <p:ph idx="1"/>
          </p:nvPr>
        </p:nvSpPr>
        <p:spPr>
          <a:xfrm>
            <a:off x="213065" y="2414726"/>
            <a:ext cx="4136994" cy="4243526"/>
          </a:xfrm>
        </p:spPr>
        <p:txBody>
          <a:bodyPr>
            <a:noAutofit/>
          </a:bodyPr>
          <a:lstStyle/>
          <a:p>
            <a:pPr>
              <a:lnSpc>
                <a:spcPct val="150000"/>
              </a:lnSpc>
            </a:pPr>
            <a:r>
              <a:rPr lang="en-GB" sz="1300" dirty="0">
                <a:latin typeface="Arial" panose="020B0604020202020204" pitchFamily="34" charset="0"/>
                <a:cs typeface="Arial" panose="020B0604020202020204" pitchFamily="34" charset="0"/>
              </a:rPr>
              <a:t>You can start learning anytime and anywhere. You can log in directly from the mobile application.</a:t>
            </a:r>
          </a:p>
          <a:p>
            <a:pPr>
              <a:lnSpc>
                <a:spcPct val="150000"/>
              </a:lnSpc>
            </a:pPr>
            <a:r>
              <a:rPr lang="en-GB" sz="1300" dirty="0">
                <a:latin typeface="Arial" panose="020B0604020202020204" pitchFamily="34" charset="0"/>
                <a:cs typeface="Arial" panose="020B0604020202020204" pitchFamily="34" charset="0"/>
              </a:rPr>
              <a:t>You just need to repeat steps 2 - 5 for which you want to change the language.</a:t>
            </a:r>
          </a:p>
          <a:p>
            <a:pPr>
              <a:lnSpc>
                <a:spcPct val="150000"/>
              </a:lnSpc>
            </a:pPr>
            <a:r>
              <a:rPr lang="en-GB" sz="1300" dirty="0">
                <a:latin typeface="Arial" panose="020B0604020202020204" pitchFamily="34" charset="0"/>
                <a:cs typeface="Arial" panose="020B0604020202020204" pitchFamily="34" charset="0"/>
              </a:rPr>
              <a:t>After clicking the "Sign In" and "Work or School" buttons, enter your username and password that you created in step 3. If your device does not automatically save, you will also need a namespace information. In trial versions, type (</a:t>
            </a:r>
            <a:r>
              <a:rPr lang="en-GB" sz="1300" dirty="0">
                <a:solidFill>
                  <a:srgbClr val="FF0000"/>
                </a:solidFill>
                <a:latin typeface="Arial" panose="020B0604020202020204" pitchFamily="34" charset="0"/>
                <a:cs typeface="Arial" panose="020B0604020202020204" pitchFamily="34" charset="0"/>
              </a:rPr>
              <a:t>ns240700</a:t>
            </a:r>
            <a:r>
              <a:rPr lang="en-GB" sz="1300" dirty="0">
                <a:latin typeface="Arial" panose="020B0604020202020204" pitchFamily="34" charset="0"/>
                <a:cs typeface="Arial" panose="020B0604020202020204" pitchFamily="34" charset="0"/>
              </a:rPr>
              <a:t>) in the namespace field and click on the 'Sign In' button.</a:t>
            </a:r>
          </a:p>
        </p:txBody>
      </p:sp>
      <p:pic>
        <p:nvPicPr>
          <p:cNvPr id="5" name="Picture 4">
            <a:extLst>
              <a:ext uri="{FF2B5EF4-FFF2-40B4-BE49-F238E27FC236}">
                <a16:creationId xmlns:a16="http://schemas.microsoft.com/office/drawing/2014/main" id="{1DEE81D0-C78D-402D-8D5B-95EA8AE5FA05}"/>
              </a:ext>
            </a:extLst>
          </p:cNvPr>
          <p:cNvPicPr>
            <a:picLocks noChangeAspect="1"/>
          </p:cNvPicPr>
          <p:nvPr/>
        </p:nvPicPr>
        <p:blipFill>
          <a:blip r:embed="rId2"/>
          <a:stretch>
            <a:fillRect/>
          </a:stretch>
        </p:blipFill>
        <p:spPr>
          <a:xfrm>
            <a:off x="5126267" y="719017"/>
            <a:ext cx="6778023" cy="2652624"/>
          </a:xfrm>
          <a:prstGeom prst="rect">
            <a:avLst/>
          </a:prstGeom>
        </p:spPr>
      </p:pic>
      <p:pic>
        <p:nvPicPr>
          <p:cNvPr id="8" name="Picture 7">
            <a:extLst>
              <a:ext uri="{FF2B5EF4-FFF2-40B4-BE49-F238E27FC236}">
                <a16:creationId xmlns:a16="http://schemas.microsoft.com/office/drawing/2014/main" id="{EE149321-96EC-46B3-B836-B38CB51EFDD0}"/>
              </a:ext>
            </a:extLst>
          </p:cNvPr>
          <p:cNvPicPr>
            <a:picLocks noChangeAspect="1"/>
          </p:cNvPicPr>
          <p:nvPr/>
        </p:nvPicPr>
        <p:blipFill>
          <a:blip r:embed="rId3"/>
          <a:stretch>
            <a:fillRect/>
          </a:stretch>
        </p:blipFill>
        <p:spPr>
          <a:xfrm>
            <a:off x="6479844" y="3458803"/>
            <a:ext cx="4654297" cy="2750266"/>
          </a:xfrm>
          <a:prstGeom prst="rect">
            <a:avLst/>
          </a:prstGeom>
        </p:spPr>
      </p:pic>
    </p:spTree>
    <p:extLst>
      <p:ext uri="{BB962C8B-B14F-4D97-AF65-F5344CB8AC3E}">
        <p14:creationId xmlns:p14="http://schemas.microsoft.com/office/powerpoint/2010/main" val="362622909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Title 1">
            <a:extLst>
              <a:ext uri="{FF2B5EF4-FFF2-40B4-BE49-F238E27FC236}">
                <a16:creationId xmlns:a16="http://schemas.microsoft.com/office/drawing/2014/main" id="{3B5D402F-75A6-4793-BC55-1CC73C35E0A4}"/>
              </a:ext>
            </a:extLst>
          </p:cNvPr>
          <p:cNvSpPr txBox="1">
            <a:spLocks/>
          </p:cNvSpPr>
          <p:nvPr/>
        </p:nvSpPr>
        <p:spPr>
          <a:xfrm>
            <a:off x="838200" y="2340430"/>
            <a:ext cx="4245429" cy="22063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fontAlgn="auto">
              <a:spcAft>
                <a:spcPts val="600"/>
              </a:spcAft>
              <a:buClrTx/>
              <a:buSzTx/>
              <a:tabLst/>
              <a:defRPr/>
            </a:pPr>
            <a:r>
              <a:rPr kumimoji="0" lang="en-US" b="0" i="0" u="none" strike="noStrike" kern="1200" cap="none" spc="0" normalizeH="0" baseline="0" noProof="0" dirty="0">
                <a:ln>
                  <a:noFill/>
                </a:ln>
                <a:solidFill>
                  <a:schemeClr val="tx1"/>
                </a:solidFill>
                <a:effectLst/>
                <a:uLnTx/>
                <a:uFillTx/>
                <a:latin typeface="+mj-lt"/>
                <a:ea typeface="+mj-ea"/>
                <a:cs typeface="+mj-cs"/>
              </a:rPr>
              <a:t>THANK YOU!</a:t>
            </a:r>
          </a:p>
        </p:txBody>
      </p:sp>
      <p:sp>
        <p:nvSpPr>
          <p:cNvPr id="137" name="Freeform 5">
            <a:extLst>
              <a:ext uri="{FF2B5EF4-FFF2-40B4-BE49-F238E27FC236}">
                <a16:creationId xmlns:a16="http://schemas.microsoft.com/office/drawing/2014/main" id="{AF1E5E62-9EB9-408E-AE53-A04A4C811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id="{35926875-27FF-4BEE-AFA8-B52833492549}"/>
              </a:ext>
            </a:extLst>
          </p:cNvPr>
          <p:cNvPicPr>
            <a:picLocks noChangeAspect="1"/>
          </p:cNvPicPr>
          <p:nvPr/>
        </p:nvPicPr>
        <p:blipFill>
          <a:blip r:embed="rId2"/>
          <a:stretch>
            <a:fillRect/>
          </a:stretch>
        </p:blipFill>
        <p:spPr>
          <a:xfrm>
            <a:off x="6085115" y="1566048"/>
            <a:ext cx="5466806" cy="2476951"/>
          </a:xfrm>
          <a:prstGeom prst="rect">
            <a:avLst/>
          </a:prstGeom>
        </p:spPr>
      </p:pic>
      <p:sp>
        <p:nvSpPr>
          <p:cNvPr id="139" name="Freeform 7">
            <a:extLst>
              <a:ext uri="{FF2B5EF4-FFF2-40B4-BE49-F238E27FC236}">
                <a16:creationId xmlns:a16="http://schemas.microsoft.com/office/drawing/2014/main" id="{9C5704B2-7C5B-4738-AF0D-4A2756A6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1" name="Freeform 6">
            <a:extLst>
              <a:ext uri="{FF2B5EF4-FFF2-40B4-BE49-F238E27FC236}">
                <a16:creationId xmlns:a16="http://schemas.microsoft.com/office/drawing/2014/main" id="{DFB36DC4-A410-4DF1-8453-1D85743F5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83319"/>
            <a:ext cx="7092887" cy="2174681"/>
          </a:xfrm>
          <a:custGeom>
            <a:avLst/>
            <a:gdLst>
              <a:gd name="connsiteX0" fmla="*/ 0 w 7092887"/>
              <a:gd name="connsiteY0" fmla="*/ 0 h 2174681"/>
              <a:gd name="connsiteX1" fmla="*/ 7092887 w 7092887"/>
              <a:gd name="connsiteY1" fmla="*/ 0 h 2174681"/>
              <a:gd name="connsiteX2" fmla="*/ 6085725 w 7092887"/>
              <a:gd name="connsiteY2" fmla="*/ 2174681 h 2174681"/>
              <a:gd name="connsiteX3" fmla="*/ 1524000 w 7092887"/>
              <a:gd name="connsiteY3" fmla="*/ 2174681 h 2174681"/>
              <a:gd name="connsiteX4" fmla="*/ 1200418 w 7092887"/>
              <a:gd name="connsiteY4" fmla="*/ 2174681 h 2174681"/>
              <a:gd name="connsiteX5" fmla="*/ 0 w 7092887"/>
              <a:gd name="connsiteY5" fmla="*/ 2174681 h 217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92887" h="2174681">
                <a:moveTo>
                  <a:pt x="0" y="0"/>
                </a:moveTo>
                <a:lnTo>
                  <a:pt x="7092887" y="0"/>
                </a:lnTo>
                <a:lnTo>
                  <a:pt x="6085725" y="2174681"/>
                </a:lnTo>
                <a:lnTo>
                  <a:pt x="1524000" y="2174681"/>
                </a:lnTo>
                <a:lnTo>
                  <a:pt x="1200418" y="2174681"/>
                </a:lnTo>
                <a:lnTo>
                  <a:pt x="0" y="2174681"/>
                </a:lnTo>
                <a:close/>
              </a:path>
            </a:pathLst>
          </a:custGeom>
          <a:solidFill>
            <a:srgbClr val="B2B2B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B2B2B2"/>
              </a:solidFill>
            </a:endParaRPr>
          </a:p>
        </p:txBody>
      </p:sp>
    </p:spTree>
    <p:extLst>
      <p:ext uri="{BB962C8B-B14F-4D97-AF65-F5344CB8AC3E}">
        <p14:creationId xmlns:p14="http://schemas.microsoft.com/office/powerpoint/2010/main" val="1175520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232</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Downloading the app</vt:lpstr>
      <vt:lpstr>Access and Creating Username / Password</vt:lpstr>
      <vt:lpstr>Introduction to Application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Selman Aksoy</dc:creator>
  <cp:lastModifiedBy>Senem Arat</cp:lastModifiedBy>
  <cp:revision>16</cp:revision>
  <dcterms:created xsi:type="dcterms:W3CDTF">2020-04-20T13:16:14Z</dcterms:created>
  <dcterms:modified xsi:type="dcterms:W3CDTF">2024-03-14T14:02:15Z</dcterms:modified>
</cp:coreProperties>
</file>