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4" r:id="rId2"/>
    <p:sldId id="257" r:id="rId3"/>
    <p:sldId id="282" r:id="rId4"/>
    <p:sldId id="260" r:id="rId5"/>
    <p:sldId id="267" r:id="rId6"/>
    <p:sldId id="268" r:id="rId7"/>
    <p:sldId id="269" r:id="rId8"/>
    <p:sldId id="270" r:id="rId9"/>
    <p:sldId id="271" r:id="rId10"/>
    <p:sldId id="272" r:id="rId11"/>
    <p:sldId id="273" r:id="rId12"/>
    <p:sldId id="274" r:id="rId13"/>
    <p:sldId id="280" r:id="rId14"/>
    <p:sldId id="275" r:id="rId15"/>
    <p:sldId id="276" r:id="rId16"/>
    <p:sldId id="277" r:id="rId17"/>
    <p:sldId id="278" r:id="rId18"/>
    <p:sldId id="281" r:id="rId19"/>
    <p:sldId id="263"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47" d="100"/>
          <a:sy n="47" d="100"/>
        </p:scale>
        <p:origin x="102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FEFF7-F6F2-41AC-8875-99961EAAB324}"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BAE25-F7EC-47FE-9A7A-5C5976A98F13}" type="slidenum">
              <a:rPr lang="en-US" smtClean="0"/>
              <a:t>‹#›</a:t>
            </a:fld>
            <a:endParaRPr lang="en-US"/>
          </a:p>
        </p:txBody>
      </p:sp>
    </p:spTree>
    <p:extLst>
      <p:ext uri="{BB962C8B-B14F-4D97-AF65-F5344CB8AC3E}">
        <p14:creationId xmlns:p14="http://schemas.microsoft.com/office/powerpoint/2010/main" val="88476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52C9-DBEB-44B7-A389-79E8DF5B3F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E3DD103B-1475-4F9D-8BCF-5D4D855ABC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E686DE3A-D8A0-41A0-B361-7965CF2CB3DC}"/>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5" name="Footer Placeholder 4">
            <a:extLst>
              <a:ext uri="{FF2B5EF4-FFF2-40B4-BE49-F238E27FC236}">
                <a16:creationId xmlns:a16="http://schemas.microsoft.com/office/drawing/2014/main" id="{494E1FC2-5E4A-4F49-9C29-194BE271767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8F934BD2-D686-4CC5-B3ED-CE66239359F7}"/>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46760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D6A4-0A2A-43C7-BCFE-AB9C7B74DB27}"/>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E3E4E612-7059-4906-9272-77C668A129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BFCFBC40-65B3-4A6F-8A4F-1536D2088CD7}"/>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5" name="Footer Placeholder 4">
            <a:extLst>
              <a:ext uri="{FF2B5EF4-FFF2-40B4-BE49-F238E27FC236}">
                <a16:creationId xmlns:a16="http://schemas.microsoft.com/office/drawing/2014/main" id="{32291A06-FD19-480D-8117-A16BD50B84D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2006D1F5-C05E-492F-97DE-CE334C554E3A}"/>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382242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93AFCE-4511-488D-820D-E43A3782F7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EC916DAF-4C69-4DD2-AD23-74A065C3A9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AD0225F5-34F8-4B16-BF14-38BEB0F04106}"/>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5" name="Footer Placeholder 4">
            <a:extLst>
              <a:ext uri="{FF2B5EF4-FFF2-40B4-BE49-F238E27FC236}">
                <a16:creationId xmlns:a16="http://schemas.microsoft.com/office/drawing/2014/main" id="{E4D221A3-DAC8-464F-8024-609D81D39AE3}"/>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3E5A42E3-3DF3-4EAD-97D3-256D1ED9AD94}"/>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413546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B6F0-8A8C-4AFD-AF74-F4AC9F65302F}"/>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1EE2F3CC-7D73-4F06-801F-BF51156819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F2E8FC12-D17A-42CF-B1D7-39B16F2EDA38}"/>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5" name="Footer Placeholder 4">
            <a:extLst>
              <a:ext uri="{FF2B5EF4-FFF2-40B4-BE49-F238E27FC236}">
                <a16:creationId xmlns:a16="http://schemas.microsoft.com/office/drawing/2014/main" id="{4CD52587-0E37-4F52-934C-3BFE95806B20}"/>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DFF3F4BC-4C3E-4FA6-AB02-700CCB57F27E}"/>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18632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812-CE5D-4AE2-A408-63B9223DE6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C32E053E-DE54-47C1-94E8-9FA1206DD7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EFAC4E-5ED7-46F4-B572-3E85F1368770}"/>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5" name="Footer Placeholder 4">
            <a:extLst>
              <a:ext uri="{FF2B5EF4-FFF2-40B4-BE49-F238E27FC236}">
                <a16:creationId xmlns:a16="http://schemas.microsoft.com/office/drawing/2014/main" id="{B1F301A5-AFA4-4B52-B7CD-2E10C14EF954}"/>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738A7D46-F25C-4A4D-A83C-0C6DC54FD27D}"/>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85214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F2294-4E82-4278-AAE3-6222A9B5D787}"/>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BC3D32C8-C431-46E1-959E-C903DCA00F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4D478F85-C629-48A3-952F-2C0039CC9F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D0A25E2C-BC52-420C-9D71-683D07FD4838}"/>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6" name="Footer Placeholder 5">
            <a:extLst>
              <a:ext uri="{FF2B5EF4-FFF2-40B4-BE49-F238E27FC236}">
                <a16:creationId xmlns:a16="http://schemas.microsoft.com/office/drawing/2014/main" id="{9115BCFB-CA07-4600-A80F-FCEB9E7324CC}"/>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50CE693A-EEE7-44C7-A63D-F2C54B7DAF1B}"/>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9881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5C9C-7806-4175-96DA-41F3A0E19748}"/>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9C822402-D0A9-410A-867E-F291E916B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47353D-11E8-40C9-8338-CE2115FD7A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C1F72E23-2118-4663-ACA2-870B01A11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58679E-1779-4299-9B64-824F339689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ABFEAC52-01F1-4D7B-910F-DB270D34EE85}"/>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8" name="Footer Placeholder 7">
            <a:extLst>
              <a:ext uri="{FF2B5EF4-FFF2-40B4-BE49-F238E27FC236}">
                <a16:creationId xmlns:a16="http://schemas.microsoft.com/office/drawing/2014/main" id="{02B5D6B9-13F3-4372-9DD8-D9101E0A8CE3}"/>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70D3D6E1-B420-4675-B206-F4A559BBFED0}"/>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183682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E456-29BA-45D2-82AA-970EBC386BB5}"/>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2794D01F-59AF-43A0-AC6E-E767812D8028}"/>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4" name="Footer Placeholder 3">
            <a:extLst>
              <a:ext uri="{FF2B5EF4-FFF2-40B4-BE49-F238E27FC236}">
                <a16:creationId xmlns:a16="http://schemas.microsoft.com/office/drawing/2014/main" id="{EAA0C4CE-BC76-4071-A45B-2817DD403BC4}"/>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89020216-14E2-40AF-AEEC-C11E2F077A82}"/>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373389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4393A2-CAB8-4A51-9E16-80C615C42BEA}"/>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3" name="Footer Placeholder 2">
            <a:extLst>
              <a:ext uri="{FF2B5EF4-FFF2-40B4-BE49-F238E27FC236}">
                <a16:creationId xmlns:a16="http://schemas.microsoft.com/office/drawing/2014/main" id="{7EC41BF5-51F6-46C6-85C7-A744AAFA3233}"/>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6EEEFB62-C8F5-4DBB-A558-63A5B398E36B}"/>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197320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D81-33BB-4D5B-9D7E-8229745725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64403957-F4D1-4568-BEB8-3B4C827A7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C520F442-3903-4BD7-8CE9-34BE439B9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5D526C-2637-45C0-A7A8-C954EDF4BED8}"/>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6" name="Footer Placeholder 5">
            <a:extLst>
              <a:ext uri="{FF2B5EF4-FFF2-40B4-BE49-F238E27FC236}">
                <a16:creationId xmlns:a16="http://schemas.microsoft.com/office/drawing/2014/main" id="{9587B7EF-9716-41E0-96DA-AA61F6FEB0CC}"/>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CE4D2BE7-AFDF-4E94-990B-B9A584B2A8D0}"/>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2922414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071B-2267-41BC-9B84-3D36721C54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A7A4CC80-0050-4A0E-BC71-C61C5E65D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DDF8ABE9-88C6-4986-AE9E-EF08733FF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42339F-D783-46B9-A2CF-53D2B557F9C7}"/>
              </a:ext>
            </a:extLst>
          </p:cNvPr>
          <p:cNvSpPr>
            <a:spLocks noGrp="1"/>
          </p:cNvSpPr>
          <p:nvPr>
            <p:ph type="dt" sz="half" idx="10"/>
          </p:nvPr>
        </p:nvSpPr>
        <p:spPr/>
        <p:txBody>
          <a:bodyPr/>
          <a:lstStyle/>
          <a:p>
            <a:fld id="{77138A5D-FDA5-4B1E-953B-E86AF285C12D}" type="datetimeFigureOut">
              <a:rPr lang="tr-TR" smtClean="0"/>
              <a:t>14.03.2024</a:t>
            </a:fld>
            <a:endParaRPr lang="tr-TR"/>
          </a:p>
        </p:txBody>
      </p:sp>
      <p:sp>
        <p:nvSpPr>
          <p:cNvPr id="6" name="Footer Placeholder 5">
            <a:extLst>
              <a:ext uri="{FF2B5EF4-FFF2-40B4-BE49-F238E27FC236}">
                <a16:creationId xmlns:a16="http://schemas.microsoft.com/office/drawing/2014/main" id="{47518381-2939-44DA-967D-2A814397E76C}"/>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72EA2F90-5984-4025-AFD9-D6D9CA31BB07}"/>
              </a:ext>
            </a:extLst>
          </p:cNvPr>
          <p:cNvSpPr>
            <a:spLocks noGrp="1"/>
          </p:cNvSpPr>
          <p:nvPr>
            <p:ph type="sldNum" sz="quarter" idx="12"/>
          </p:nvPr>
        </p:nvSpPr>
        <p:spPr/>
        <p:txBody>
          <a:bodyPr/>
          <a:lstStyle/>
          <a:p>
            <a:fld id="{2404183A-D4CD-49B2-8C3C-30C77717A270}" type="slidenum">
              <a:rPr lang="tr-TR" smtClean="0"/>
              <a:t>‹#›</a:t>
            </a:fld>
            <a:endParaRPr lang="tr-TR"/>
          </a:p>
        </p:txBody>
      </p:sp>
    </p:spTree>
    <p:extLst>
      <p:ext uri="{BB962C8B-B14F-4D97-AF65-F5344CB8AC3E}">
        <p14:creationId xmlns:p14="http://schemas.microsoft.com/office/powerpoint/2010/main" val="32850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D606C-0ED1-4162-8228-4D57F7596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F357BE57-FF20-46B4-8541-A46AA899B0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40712C08-EC91-482D-A000-E097D526A9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38A5D-FDA5-4B1E-953B-E86AF285C12D}" type="datetimeFigureOut">
              <a:rPr lang="tr-TR" smtClean="0"/>
              <a:t>14.03.2024</a:t>
            </a:fld>
            <a:endParaRPr lang="tr-TR"/>
          </a:p>
        </p:txBody>
      </p:sp>
      <p:sp>
        <p:nvSpPr>
          <p:cNvPr id="5" name="Footer Placeholder 4">
            <a:extLst>
              <a:ext uri="{FF2B5EF4-FFF2-40B4-BE49-F238E27FC236}">
                <a16:creationId xmlns:a16="http://schemas.microsoft.com/office/drawing/2014/main" id="{BE978771-ED71-4E7F-AD7C-9F68233DC0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a:extLst>
              <a:ext uri="{FF2B5EF4-FFF2-40B4-BE49-F238E27FC236}">
                <a16:creationId xmlns:a16="http://schemas.microsoft.com/office/drawing/2014/main" id="{C94968EC-4B00-4184-AF27-CF6C76557F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4183A-D4CD-49B2-8C3C-30C77717A270}" type="slidenum">
              <a:rPr lang="tr-TR" smtClean="0"/>
              <a:t>‹#›</a:t>
            </a:fld>
            <a:endParaRPr lang="tr-TR"/>
          </a:p>
        </p:txBody>
      </p:sp>
    </p:spTree>
    <p:extLst>
      <p:ext uri="{BB962C8B-B14F-4D97-AF65-F5344CB8AC3E}">
        <p14:creationId xmlns:p14="http://schemas.microsoft.com/office/powerpoint/2010/main" val="3501283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ebsco.is/RosettaStoneTurkiy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05C76F8-83A8-4153-85F0-C63EDEEF160F}"/>
              </a:ext>
            </a:extLst>
          </p:cNvPr>
          <p:cNvSpPr txBox="1"/>
          <p:nvPr/>
        </p:nvSpPr>
        <p:spPr>
          <a:xfrm>
            <a:off x="6072446" y="3640254"/>
            <a:ext cx="4394328" cy="2076333"/>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pPr>
            <a:r>
              <a:rPr lang="en-US" sz="4400" b="1" dirty="0">
                <a:ea typeface="+mj-ea"/>
                <a:cs typeface="+mj-cs"/>
              </a:rPr>
              <a:t>Rosetta Stone</a:t>
            </a:r>
          </a:p>
          <a:p>
            <a:pPr>
              <a:lnSpc>
                <a:spcPct val="90000"/>
              </a:lnSpc>
              <a:spcBef>
                <a:spcPct val="0"/>
              </a:spcBef>
              <a:spcAft>
                <a:spcPts val="600"/>
              </a:spcAft>
            </a:pPr>
            <a:endParaRPr lang="en-US" sz="3600" dirty="0">
              <a:ea typeface="+mj-ea"/>
              <a:cs typeface="+mj-cs"/>
            </a:endParaRPr>
          </a:p>
          <a:p>
            <a:pPr>
              <a:lnSpc>
                <a:spcPct val="90000"/>
              </a:lnSpc>
              <a:spcBef>
                <a:spcPct val="0"/>
              </a:spcBef>
              <a:spcAft>
                <a:spcPts val="600"/>
              </a:spcAft>
            </a:pPr>
            <a:r>
              <a:rPr lang="en-US" sz="3600" dirty="0">
                <a:ea typeface="+mj-ea"/>
                <a:cs typeface="+mj-cs"/>
              </a:rPr>
              <a:t>Access from Desktop and User Guide</a:t>
            </a:r>
          </a:p>
        </p:txBody>
      </p:sp>
      <p:sp>
        <p:nvSpPr>
          <p:cNvPr id="1030" name="Freeform: Shape 136">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Related image">
            <a:extLst>
              <a:ext uri="{FF2B5EF4-FFF2-40B4-BE49-F238E27FC236}">
                <a16:creationId xmlns:a16="http://schemas.microsoft.com/office/drawing/2014/main" id="{A5C6004D-FFA1-424C-8355-4AC9617E1C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95" r="7324" b="3"/>
          <a:stretch/>
        </p:blipFill>
        <p:spPr bwMode="auto">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30092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a:t>Voice </a:t>
            </a:r>
            <a:r>
              <a:rPr lang="tr-TR" sz="2800" b="1" dirty="0" err="1"/>
              <a:t>Recognition</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The microphone setup steps will follow before your first practice. First of all, for voice recognition, choose the one that suits you among Adult Male, Adult Female or Child and click the "Continue" button.</a:t>
            </a:r>
          </a:p>
        </p:txBody>
      </p:sp>
      <p:pic>
        <p:nvPicPr>
          <p:cNvPr id="5" name="Picture 4">
            <a:extLst>
              <a:ext uri="{FF2B5EF4-FFF2-40B4-BE49-F238E27FC236}">
                <a16:creationId xmlns:a16="http://schemas.microsoft.com/office/drawing/2014/main" id="{490D7ADA-A57F-4771-AF30-60B949EAA912}"/>
              </a:ext>
            </a:extLst>
          </p:cNvPr>
          <p:cNvPicPr>
            <a:picLocks noChangeAspect="1"/>
          </p:cNvPicPr>
          <p:nvPr/>
        </p:nvPicPr>
        <p:blipFill>
          <a:blip r:embed="rId2"/>
          <a:stretch>
            <a:fillRect/>
          </a:stretch>
        </p:blipFill>
        <p:spPr>
          <a:xfrm>
            <a:off x="6744070" y="1657003"/>
            <a:ext cx="3795503" cy="3543994"/>
          </a:xfrm>
          <a:prstGeom prst="rect">
            <a:avLst/>
          </a:prstGeom>
        </p:spPr>
      </p:pic>
    </p:spTree>
    <p:extLst>
      <p:ext uri="{BB962C8B-B14F-4D97-AF65-F5344CB8AC3E}">
        <p14:creationId xmlns:p14="http://schemas.microsoft.com/office/powerpoint/2010/main" val="316530829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err="1"/>
              <a:t>Microphone</a:t>
            </a:r>
            <a:r>
              <a:rPr lang="tr-TR" sz="2800" b="1" dirty="0"/>
              <a:t> </a:t>
            </a:r>
            <a:r>
              <a:rPr lang="tr-TR" sz="2800" b="1" dirty="0" err="1"/>
              <a:t>Setup</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a:lnSpc>
                <a:spcPct val="150000"/>
              </a:lnSpc>
            </a:pPr>
            <a:r>
              <a:rPr lang="en-GB" sz="1500" dirty="0">
                <a:latin typeface="Arial" panose="020B0604020202020204" pitchFamily="34" charset="0"/>
                <a:cs typeface="Arial" panose="020B0604020202020204" pitchFamily="34" charset="0"/>
              </a:rPr>
              <a:t>Select the microphone you are currently using and click the "Begin" button.</a:t>
            </a:r>
          </a:p>
          <a:p>
            <a:pPr>
              <a:lnSpc>
                <a:spcPct val="150000"/>
              </a:lnSpc>
            </a:pPr>
            <a:r>
              <a:rPr lang="en-GB" sz="1500" dirty="0">
                <a:latin typeface="Arial" panose="020B0604020202020204" pitchFamily="34" charset="0"/>
                <a:cs typeface="Arial" panose="020B0604020202020204" pitchFamily="34" charset="0"/>
              </a:rPr>
              <a:t>Speak for 5 seconds. For example, you can count up to 5.</a:t>
            </a:r>
          </a:p>
          <a:p>
            <a:pPr>
              <a:lnSpc>
                <a:spcPct val="150000"/>
              </a:lnSpc>
            </a:pPr>
            <a:r>
              <a:rPr lang="en-GB" sz="1500" dirty="0">
                <a:latin typeface="Arial" panose="020B0604020202020204" pitchFamily="34" charset="0"/>
                <a:cs typeface="Arial" panose="020B0604020202020204" pitchFamily="34" charset="0"/>
              </a:rPr>
              <a:t>Click the "Continue" button after the microphone installation process is completed.</a:t>
            </a:r>
          </a:p>
        </p:txBody>
      </p:sp>
      <p:pic>
        <p:nvPicPr>
          <p:cNvPr id="4" name="Picture 3">
            <a:extLst>
              <a:ext uri="{FF2B5EF4-FFF2-40B4-BE49-F238E27FC236}">
                <a16:creationId xmlns:a16="http://schemas.microsoft.com/office/drawing/2014/main" id="{1F3C46BB-0F83-4B09-8C75-160EE3F13721}"/>
              </a:ext>
            </a:extLst>
          </p:cNvPr>
          <p:cNvPicPr>
            <a:picLocks noChangeAspect="1"/>
          </p:cNvPicPr>
          <p:nvPr/>
        </p:nvPicPr>
        <p:blipFill>
          <a:blip r:embed="rId2"/>
          <a:stretch>
            <a:fillRect/>
          </a:stretch>
        </p:blipFill>
        <p:spPr>
          <a:xfrm>
            <a:off x="4847934" y="163527"/>
            <a:ext cx="3627025" cy="3117086"/>
          </a:xfrm>
          <a:prstGeom prst="rect">
            <a:avLst/>
          </a:prstGeom>
        </p:spPr>
      </p:pic>
      <p:pic>
        <p:nvPicPr>
          <p:cNvPr id="7" name="Picture 6">
            <a:extLst>
              <a:ext uri="{FF2B5EF4-FFF2-40B4-BE49-F238E27FC236}">
                <a16:creationId xmlns:a16="http://schemas.microsoft.com/office/drawing/2014/main" id="{80FB5DB8-E29E-4CED-9BD6-58F7B4F0486D}"/>
              </a:ext>
            </a:extLst>
          </p:cNvPr>
          <p:cNvPicPr>
            <a:picLocks noChangeAspect="1"/>
          </p:cNvPicPr>
          <p:nvPr/>
        </p:nvPicPr>
        <p:blipFill>
          <a:blip r:embed="rId3"/>
          <a:stretch>
            <a:fillRect/>
          </a:stretch>
        </p:blipFill>
        <p:spPr>
          <a:xfrm>
            <a:off x="8077822" y="1622866"/>
            <a:ext cx="3187942" cy="2753223"/>
          </a:xfrm>
          <a:prstGeom prst="rect">
            <a:avLst/>
          </a:prstGeom>
        </p:spPr>
      </p:pic>
      <p:pic>
        <p:nvPicPr>
          <p:cNvPr id="11" name="Picture 10">
            <a:extLst>
              <a:ext uri="{FF2B5EF4-FFF2-40B4-BE49-F238E27FC236}">
                <a16:creationId xmlns:a16="http://schemas.microsoft.com/office/drawing/2014/main" id="{96BCD022-E0E0-4D22-BAE0-7F74745378B4}"/>
              </a:ext>
            </a:extLst>
          </p:cNvPr>
          <p:cNvPicPr>
            <a:picLocks noChangeAspect="1"/>
          </p:cNvPicPr>
          <p:nvPr/>
        </p:nvPicPr>
        <p:blipFill>
          <a:blip r:embed="rId4"/>
          <a:stretch>
            <a:fillRect/>
          </a:stretch>
        </p:blipFill>
        <p:spPr>
          <a:xfrm>
            <a:off x="6121885" y="3926864"/>
            <a:ext cx="2831641" cy="2429548"/>
          </a:xfrm>
          <a:prstGeom prst="rect">
            <a:avLst/>
          </a:prstGeom>
        </p:spPr>
      </p:pic>
    </p:spTree>
    <p:extLst>
      <p:ext uri="{BB962C8B-B14F-4D97-AF65-F5344CB8AC3E}">
        <p14:creationId xmlns:p14="http://schemas.microsoft.com/office/powerpoint/2010/main" val="111780934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err="1"/>
              <a:t>Practice</a:t>
            </a:r>
            <a:r>
              <a:rPr lang="tr-TR" sz="2800" b="1" dirty="0"/>
              <a:t> </a:t>
            </a:r>
            <a:r>
              <a:rPr lang="tr-TR" sz="2800" b="1" dirty="0" err="1"/>
              <a:t>Screen</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You can now start practicing the exercises.</a:t>
            </a:r>
          </a:p>
          <a:p>
            <a:pPr marL="0" indent="0">
              <a:lnSpc>
                <a:spcPct val="150000"/>
              </a:lnSpc>
              <a:buNone/>
            </a:pPr>
            <a:endParaRPr lang="en-GB" sz="1500" dirty="0">
              <a:latin typeface="Arial" panose="020B0604020202020204" pitchFamily="34" charset="0"/>
              <a:cs typeface="Arial" panose="020B0604020202020204" pitchFamily="34" charset="0"/>
            </a:endParaRPr>
          </a:p>
          <a:p>
            <a:pPr marL="0" indent="0">
              <a:lnSpc>
                <a:spcPct val="150000"/>
              </a:lnSpc>
              <a:buNone/>
            </a:pPr>
            <a:r>
              <a:rPr lang="en-GB" sz="1500" dirty="0">
                <a:latin typeface="Arial" panose="020B0604020202020204" pitchFamily="34" charset="0"/>
                <a:cs typeface="Arial" panose="020B0604020202020204" pitchFamily="34" charset="0"/>
              </a:rPr>
              <a:t>You can always return to the "My Lessons" tab where your courses are listed with the Rosetta Stone logo on the top left.</a:t>
            </a:r>
          </a:p>
        </p:txBody>
      </p:sp>
      <p:pic>
        <p:nvPicPr>
          <p:cNvPr id="7" name="Picture 6">
            <a:extLst>
              <a:ext uri="{FF2B5EF4-FFF2-40B4-BE49-F238E27FC236}">
                <a16:creationId xmlns:a16="http://schemas.microsoft.com/office/drawing/2014/main" id="{FEDCAC65-504F-4072-AAC7-9BBD479BB3B2}"/>
              </a:ext>
            </a:extLst>
          </p:cNvPr>
          <p:cNvPicPr>
            <a:picLocks noChangeAspect="1"/>
          </p:cNvPicPr>
          <p:nvPr/>
        </p:nvPicPr>
        <p:blipFill>
          <a:blip r:embed="rId2"/>
          <a:stretch>
            <a:fillRect/>
          </a:stretch>
        </p:blipFill>
        <p:spPr>
          <a:xfrm>
            <a:off x="5406972" y="1661283"/>
            <a:ext cx="6406745" cy="3764855"/>
          </a:xfrm>
          <a:prstGeom prst="rect">
            <a:avLst/>
          </a:prstGeom>
        </p:spPr>
      </p:pic>
    </p:spTree>
    <p:extLst>
      <p:ext uri="{BB962C8B-B14F-4D97-AF65-F5344CB8AC3E}">
        <p14:creationId xmlns:p14="http://schemas.microsoft.com/office/powerpoint/2010/main" val="81748552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b="1" dirty="0"/>
              <a:t>Return to the Course Screen</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The Rosetta Stone logo at the top left will bring you to the "My Lessons" tab where your lessons are listed.</a:t>
            </a:r>
          </a:p>
        </p:txBody>
      </p:sp>
      <p:pic>
        <p:nvPicPr>
          <p:cNvPr id="4" name="Picture 3">
            <a:extLst>
              <a:ext uri="{FF2B5EF4-FFF2-40B4-BE49-F238E27FC236}">
                <a16:creationId xmlns:a16="http://schemas.microsoft.com/office/drawing/2014/main" id="{BA0842EC-E41C-4926-A286-22763F3885A0}"/>
              </a:ext>
            </a:extLst>
          </p:cNvPr>
          <p:cNvPicPr>
            <a:picLocks noChangeAspect="1"/>
          </p:cNvPicPr>
          <p:nvPr/>
        </p:nvPicPr>
        <p:blipFill>
          <a:blip r:embed="rId2"/>
          <a:stretch>
            <a:fillRect/>
          </a:stretch>
        </p:blipFill>
        <p:spPr>
          <a:xfrm>
            <a:off x="5075853" y="1759613"/>
            <a:ext cx="6831660" cy="3638533"/>
          </a:xfrm>
          <a:prstGeom prst="rect">
            <a:avLst/>
          </a:prstGeom>
        </p:spPr>
      </p:pic>
    </p:spTree>
    <p:extLst>
      <p:ext uri="{BB962C8B-B14F-4D97-AF65-F5344CB8AC3E}">
        <p14:creationId xmlns:p14="http://schemas.microsoft.com/office/powerpoint/2010/main" val="279545605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err="1"/>
              <a:t>Previously</a:t>
            </a:r>
            <a:r>
              <a:rPr lang="tr-TR" sz="2800" b="1" dirty="0"/>
              <a:t> </a:t>
            </a:r>
            <a:r>
              <a:rPr lang="tr-TR" sz="2800" b="1" dirty="0" err="1"/>
              <a:t>Completed</a:t>
            </a:r>
            <a:r>
              <a:rPr lang="tr-TR" sz="2800" b="1" dirty="0"/>
              <a:t> </a:t>
            </a:r>
            <a:r>
              <a:rPr lang="tr-TR" sz="2800" b="1" dirty="0" err="1"/>
              <a:t>Exercises</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Rosetta Stone saves the completed exercises, allowing you to track your learning progress and continue where you left off.</a:t>
            </a:r>
          </a:p>
        </p:txBody>
      </p:sp>
      <p:pic>
        <p:nvPicPr>
          <p:cNvPr id="11" name="Picture 10">
            <a:extLst>
              <a:ext uri="{FF2B5EF4-FFF2-40B4-BE49-F238E27FC236}">
                <a16:creationId xmlns:a16="http://schemas.microsoft.com/office/drawing/2014/main" id="{F8C5D406-69B9-482A-B43B-570F297FDEE3}"/>
              </a:ext>
            </a:extLst>
          </p:cNvPr>
          <p:cNvPicPr>
            <a:picLocks noChangeAspect="1"/>
          </p:cNvPicPr>
          <p:nvPr/>
        </p:nvPicPr>
        <p:blipFill>
          <a:blip r:embed="rId2"/>
          <a:stretch>
            <a:fillRect/>
          </a:stretch>
        </p:blipFill>
        <p:spPr>
          <a:xfrm>
            <a:off x="5297764" y="1539221"/>
            <a:ext cx="6419131" cy="3630270"/>
          </a:xfrm>
          <a:prstGeom prst="rect">
            <a:avLst/>
          </a:prstGeom>
        </p:spPr>
      </p:pic>
    </p:spTree>
    <p:extLst>
      <p:ext uri="{BB962C8B-B14F-4D97-AF65-F5344CB8AC3E}">
        <p14:creationId xmlns:p14="http://schemas.microsoft.com/office/powerpoint/2010/main" val="261091253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a:t>Extended Learning</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Under the "Extended Learning" tab there are "Phrasebook" and "Audio Companion" exercises. With these exercises, you can both study the most frequently used phrases in daily life and practice listening.</a:t>
            </a:r>
          </a:p>
        </p:txBody>
      </p:sp>
      <p:pic>
        <p:nvPicPr>
          <p:cNvPr id="4" name="Picture 3">
            <a:extLst>
              <a:ext uri="{FF2B5EF4-FFF2-40B4-BE49-F238E27FC236}">
                <a16:creationId xmlns:a16="http://schemas.microsoft.com/office/drawing/2014/main" id="{19D58472-A616-4FD9-AD19-6DF123A08C92}"/>
              </a:ext>
            </a:extLst>
          </p:cNvPr>
          <p:cNvPicPr>
            <a:picLocks noChangeAspect="1"/>
          </p:cNvPicPr>
          <p:nvPr/>
        </p:nvPicPr>
        <p:blipFill>
          <a:blip r:embed="rId2"/>
          <a:stretch>
            <a:fillRect/>
          </a:stretch>
        </p:blipFill>
        <p:spPr>
          <a:xfrm>
            <a:off x="5137183" y="1840529"/>
            <a:ext cx="6684704" cy="3176941"/>
          </a:xfrm>
          <a:prstGeom prst="rect">
            <a:avLst/>
          </a:prstGeom>
        </p:spPr>
      </p:pic>
    </p:spTree>
    <p:extLst>
      <p:ext uri="{BB962C8B-B14F-4D97-AF65-F5344CB8AC3E}">
        <p14:creationId xmlns:p14="http://schemas.microsoft.com/office/powerpoint/2010/main" val="220260970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a:t>Extended Learning </a:t>
            </a:r>
            <a:br>
              <a:rPr lang="en-US" sz="2800" b="1" dirty="0"/>
            </a:br>
            <a:r>
              <a:rPr lang="tr-TR" sz="2800" b="1" dirty="0"/>
              <a:t>&gt; Phrasebook</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The "Phrasebook" section will prepare you for daily life. For example, in case you want to go out to dinner while abroad, you can review the most used phrases.</a:t>
            </a:r>
          </a:p>
        </p:txBody>
      </p:sp>
      <p:pic>
        <p:nvPicPr>
          <p:cNvPr id="6" name="Picture 5">
            <a:extLst>
              <a:ext uri="{FF2B5EF4-FFF2-40B4-BE49-F238E27FC236}">
                <a16:creationId xmlns:a16="http://schemas.microsoft.com/office/drawing/2014/main" id="{71840AAB-90C6-412C-BE5E-DFA04CF4A0A5}"/>
              </a:ext>
            </a:extLst>
          </p:cNvPr>
          <p:cNvPicPr>
            <a:picLocks noChangeAspect="1"/>
          </p:cNvPicPr>
          <p:nvPr/>
        </p:nvPicPr>
        <p:blipFill>
          <a:blip r:embed="rId2"/>
          <a:stretch>
            <a:fillRect/>
          </a:stretch>
        </p:blipFill>
        <p:spPr>
          <a:xfrm>
            <a:off x="5150499" y="1873940"/>
            <a:ext cx="6708722" cy="3110120"/>
          </a:xfrm>
          <a:prstGeom prst="rect">
            <a:avLst/>
          </a:prstGeom>
        </p:spPr>
      </p:pic>
    </p:spTree>
    <p:extLst>
      <p:ext uri="{BB962C8B-B14F-4D97-AF65-F5344CB8AC3E}">
        <p14:creationId xmlns:p14="http://schemas.microsoft.com/office/powerpoint/2010/main" val="404768654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a:t>Extended Learning &gt; Audio Companion</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From the "Audio Companion" section, you can download and listen to the exercises you want as MP3.</a:t>
            </a:r>
          </a:p>
        </p:txBody>
      </p:sp>
      <p:pic>
        <p:nvPicPr>
          <p:cNvPr id="7" name="Picture 6">
            <a:extLst>
              <a:ext uri="{FF2B5EF4-FFF2-40B4-BE49-F238E27FC236}">
                <a16:creationId xmlns:a16="http://schemas.microsoft.com/office/drawing/2014/main" id="{D67695E2-86C5-4087-8FF6-6C75D4D1C0DE}"/>
              </a:ext>
            </a:extLst>
          </p:cNvPr>
          <p:cNvPicPr>
            <a:picLocks noChangeAspect="1"/>
          </p:cNvPicPr>
          <p:nvPr/>
        </p:nvPicPr>
        <p:blipFill>
          <a:blip r:embed="rId2"/>
          <a:stretch>
            <a:fillRect/>
          </a:stretch>
        </p:blipFill>
        <p:spPr>
          <a:xfrm>
            <a:off x="5027626" y="1426922"/>
            <a:ext cx="6812922" cy="3846699"/>
          </a:xfrm>
          <a:prstGeom prst="rect">
            <a:avLst/>
          </a:prstGeom>
        </p:spPr>
      </p:pic>
    </p:spTree>
    <p:extLst>
      <p:ext uri="{BB962C8B-B14F-4D97-AF65-F5344CB8AC3E}">
        <p14:creationId xmlns:p14="http://schemas.microsoft.com/office/powerpoint/2010/main" val="410514696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b="1" dirty="0"/>
              <a:t>Tags</a:t>
            </a:r>
            <a:r>
              <a:rPr lang="tr-TR" sz="2800" b="1" dirty="0"/>
              <a:t> – My Achievements</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As you progress in Rosetta Stone, you can earn various tags. You can view all the tags you have earned and can earn in the "My Achievements" section.</a:t>
            </a:r>
          </a:p>
        </p:txBody>
      </p:sp>
      <p:pic>
        <p:nvPicPr>
          <p:cNvPr id="4" name="Picture 3">
            <a:extLst>
              <a:ext uri="{FF2B5EF4-FFF2-40B4-BE49-F238E27FC236}">
                <a16:creationId xmlns:a16="http://schemas.microsoft.com/office/drawing/2014/main" id="{7922083F-9D77-4BA4-B5A7-4AB5470BE236}"/>
              </a:ext>
            </a:extLst>
          </p:cNvPr>
          <p:cNvPicPr>
            <a:picLocks noChangeAspect="1"/>
          </p:cNvPicPr>
          <p:nvPr/>
        </p:nvPicPr>
        <p:blipFill>
          <a:blip r:embed="rId2"/>
          <a:stretch>
            <a:fillRect/>
          </a:stretch>
        </p:blipFill>
        <p:spPr>
          <a:xfrm>
            <a:off x="6214247" y="1384916"/>
            <a:ext cx="4654608" cy="3932807"/>
          </a:xfrm>
          <a:prstGeom prst="rect">
            <a:avLst/>
          </a:prstGeom>
        </p:spPr>
      </p:pic>
    </p:spTree>
    <p:extLst>
      <p:ext uri="{BB962C8B-B14F-4D97-AF65-F5344CB8AC3E}">
        <p14:creationId xmlns:p14="http://schemas.microsoft.com/office/powerpoint/2010/main" val="68198517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itle 1">
            <a:extLst>
              <a:ext uri="{FF2B5EF4-FFF2-40B4-BE49-F238E27FC236}">
                <a16:creationId xmlns:a16="http://schemas.microsoft.com/office/drawing/2014/main" id="{3B5D402F-75A6-4793-BC55-1CC73C35E0A4}"/>
              </a:ext>
            </a:extLst>
          </p:cNvPr>
          <p:cNvSpPr txBox="1">
            <a:spLocks/>
          </p:cNvSpPr>
          <p:nvPr/>
        </p:nvSpPr>
        <p:spPr>
          <a:xfrm>
            <a:off x="838200" y="2340430"/>
            <a:ext cx="4245429" cy="22063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THANK YOU!</a:t>
            </a:r>
          </a:p>
        </p:txBody>
      </p:sp>
      <p:sp>
        <p:nvSpPr>
          <p:cNvPr id="137"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35926875-27FF-4BEE-AFA8-B52833492549}"/>
              </a:ext>
            </a:extLst>
          </p:cNvPr>
          <p:cNvPicPr>
            <a:picLocks noChangeAspect="1"/>
          </p:cNvPicPr>
          <p:nvPr/>
        </p:nvPicPr>
        <p:blipFill>
          <a:blip r:embed="rId2"/>
          <a:stretch>
            <a:fillRect/>
          </a:stretch>
        </p:blipFill>
        <p:spPr>
          <a:xfrm>
            <a:off x="6085115" y="1566048"/>
            <a:ext cx="5466806" cy="2476951"/>
          </a:xfrm>
          <a:prstGeom prst="rect">
            <a:avLst/>
          </a:prstGeom>
        </p:spPr>
      </p:pic>
      <p:sp>
        <p:nvSpPr>
          <p:cNvPr id="139"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spTree>
    <p:extLst>
      <p:ext uri="{BB962C8B-B14F-4D97-AF65-F5344CB8AC3E}">
        <p14:creationId xmlns:p14="http://schemas.microsoft.com/office/powerpoint/2010/main" val="363614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804673" y="1445494"/>
            <a:ext cx="3616856" cy="4376572"/>
          </a:xfrm>
        </p:spPr>
        <p:txBody>
          <a:bodyPr anchor="ctr">
            <a:normAutofit/>
          </a:bodyPr>
          <a:lstStyle/>
          <a:p>
            <a:r>
              <a:rPr lang="en-GB" sz="3400" b="1" dirty="0">
                <a:latin typeface="Arial" panose="020B0604020202020204" pitchFamily="34" charset="0"/>
                <a:cs typeface="Arial" panose="020B0604020202020204" pitchFamily="34" charset="0"/>
              </a:rPr>
              <a:t>Rosetta Stone </a:t>
            </a:r>
            <a:r>
              <a:rPr lang="en-GB" sz="3400" dirty="0">
                <a:latin typeface="Arial" panose="020B0604020202020204" pitchFamily="34" charset="0"/>
                <a:cs typeface="Arial" panose="020B0604020202020204" pitchFamily="34" charset="0"/>
              </a:rPr>
              <a:t>is on free trial access for 2 months!</a:t>
            </a:r>
            <a:endParaRPr lang="tr-TR" sz="3400" dirty="0">
              <a:latin typeface="Arial" panose="020B0604020202020204" pitchFamily="34" charset="0"/>
              <a:cs typeface="Arial" panose="020B0604020202020204" pitchFamily="34" charset="0"/>
            </a:endParaRPr>
          </a:p>
        </p:txBody>
      </p:sp>
      <p:sp>
        <p:nvSpPr>
          <p:cNvPr id="30" name="Freeform: Shape 2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2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096000" y="1399032"/>
            <a:ext cx="5501834" cy="4471416"/>
          </a:xfrm>
        </p:spPr>
        <p:txBody>
          <a:bodyPr anchor="ctr">
            <a:normAutofit/>
          </a:bodyPr>
          <a:lstStyle/>
          <a:p>
            <a:pPr marL="457200" indent="-457200">
              <a:spcBef>
                <a:spcPts val="2400"/>
              </a:spcBef>
            </a:pPr>
            <a:r>
              <a:rPr lang="en-GB" sz="2000" dirty="0">
                <a:solidFill>
                  <a:schemeClr val="bg1"/>
                </a:solidFill>
                <a:latin typeface="Arial" panose="020B0604020202020204" pitchFamily="34" charset="0"/>
                <a:cs typeface="Arial" panose="020B0604020202020204" pitchFamily="34" charset="0"/>
              </a:rPr>
              <a:t>It is the world's # 1 language training tool.</a:t>
            </a:r>
          </a:p>
          <a:p>
            <a:pPr marL="457200" indent="-457200">
              <a:spcBef>
                <a:spcPts val="2400"/>
              </a:spcBef>
            </a:pPr>
            <a:r>
              <a:rPr lang="en-GB" sz="2000" dirty="0">
                <a:solidFill>
                  <a:schemeClr val="bg1"/>
                </a:solidFill>
                <a:latin typeface="Arial" panose="020B0604020202020204" pitchFamily="34" charset="0"/>
                <a:cs typeface="Arial" panose="020B0604020202020204" pitchFamily="34" charset="0"/>
              </a:rPr>
              <a:t>It uses “</a:t>
            </a:r>
            <a:r>
              <a:rPr lang="en-GB" sz="2000" b="1" dirty="0">
                <a:solidFill>
                  <a:schemeClr val="bg1"/>
                </a:solidFill>
                <a:latin typeface="Arial" panose="020B0604020202020204" pitchFamily="34" charset="0"/>
                <a:cs typeface="Arial" panose="020B0604020202020204" pitchFamily="34" charset="0"/>
              </a:rPr>
              <a:t>Dynamic Immersion</a:t>
            </a:r>
            <a:r>
              <a:rPr lang="en-GB" sz="2000" dirty="0">
                <a:solidFill>
                  <a:schemeClr val="bg1"/>
                </a:solidFill>
                <a:latin typeface="Arial" panose="020B0604020202020204" pitchFamily="34" charset="0"/>
                <a:cs typeface="Arial" panose="020B0604020202020204" pitchFamily="34" charset="0"/>
              </a:rPr>
              <a:t>” method.</a:t>
            </a:r>
          </a:p>
          <a:p>
            <a:pPr marL="457200" indent="-457200">
              <a:spcBef>
                <a:spcPts val="2400"/>
              </a:spcBef>
            </a:pPr>
            <a:r>
              <a:rPr lang="en-GB" sz="2000" dirty="0">
                <a:solidFill>
                  <a:schemeClr val="bg1"/>
                </a:solidFill>
                <a:latin typeface="Arial" panose="020B0604020202020204" pitchFamily="34" charset="0"/>
                <a:cs typeface="Arial" panose="020B0604020202020204" pitchFamily="34" charset="0"/>
              </a:rPr>
              <a:t>Anytime and anywhere access via computer or mobile device.</a:t>
            </a:r>
          </a:p>
          <a:p>
            <a:pPr marL="457200" indent="-457200">
              <a:spcBef>
                <a:spcPts val="2400"/>
              </a:spcBef>
            </a:pPr>
            <a:r>
              <a:rPr lang="en-GB" sz="2000" dirty="0">
                <a:solidFill>
                  <a:schemeClr val="bg1"/>
                </a:solidFill>
                <a:latin typeface="Arial" panose="020B0604020202020204" pitchFamily="34" charset="0"/>
                <a:cs typeface="Arial" panose="020B0604020202020204" pitchFamily="34" charset="0"/>
              </a:rPr>
              <a:t>It includes </a:t>
            </a:r>
            <a:r>
              <a:rPr lang="en-GB" sz="2000" b="1" dirty="0">
                <a:solidFill>
                  <a:schemeClr val="bg1"/>
                </a:solidFill>
                <a:latin typeface="Arial" panose="020B0604020202020204" pitchFamily="34" charset="0"/>
                <a:cs typeface="Arial" panose="020B0604020202020204" pitchFamily="34" charset="0"/>
              </a:rPr>
              <a:t>30</a:t>
            </a:r>
            <a:r>
              <a:rPr lang="en-GB" sz="2000" dirty="0">
                <a:solidFill>
                  <a:schemeClr val="bg1"/>
                </a:solidFill>
                <a:latin typeface="Arial" panose="020B0604020202020204" pitchFamily="34" charset="0"/>
                <a:cs typeface="Arial" panose="020B0604020202020204" pitchFamily="34" charset="0"/>
              </a:rPr>
              <a:t> languages.</a:t>
            </a:r>
          </a:p>
          <a:p>
            <a:pPr marL="457200" indent="-457200">
              <a:spcBef>
                <a:spcPts val="2400"/>
              </a:spcBef>
            </a:pPr>
            <a:r>
              <a:rPr lang="en-GB" sz="2000" dirty="0">
                <a:solidFill>
                  <a:schemeClr val="bg1"/>
                </a:solidFill>
                <a:latin typeface="Arial" panose="020B0604020202020204" pitchFamily="34" charset="0"/>
                <a:cs typeface="Arial" panose="020B0604020202020204" pitchFamily="34" charset="0"/>
              </a:rPr>
              <a:t>Provides </a:t>
            </a:r>
            <a:r>
              <a:rPr lang="en-GB" sz="2000" b="1" dirty="0">
                <a:solidFill>
                  <a:schemeClr val="bg1"/>
                </a:solidFill>
                <a:latin typeface="Arial" panose="020B0604020202020204" pitchFamily="34" charset="0"/>
                <a:cs typeface="Arial" panose="020B0604020202020204" pitchFamily="34" charset="0"/>
              </a:rPr>
              <a:t>B1 (independent user) </a:t>
            </a:r>
            <a:r>
              <a:rPr lang="en-GB" sz="2000" dirty="0">
                <a:solidFill>
                  <a:schemeClr val="bg1"/>
                </a:solidFill>
                <a:latin typeface="Arial" panose="020B0604020202020204" pitchFamily="34" charset="0"/>
                <a:cs typeface="Arial" panose="020B0604020202020204" pitchFamily="34" charset="0"/>
              </a:rPr>
              <a:t>level for the language you have completed.</a:t>
            </a:r>
          </a:p>
        </p:txBody>
      </p:sp>
    </p:spTree>
    <p:extLst>
      <p:ext uri="{BB962C8B-B14F-4D97-AF65-F5344CB8AC3E}">
        <p14:creationId xmlns:p14="http://schemas.microsoft.com/office/powerpoint/2010/main" val="53620891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b="1" dirty="0"/>
              <a:t>Access and Creating Username / Password</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7" y="2638043"/>
            <a:ext cx="3475771" cy="3415623"/>
          </a:xfrm>
        </p:spPr>
        <p:txBody>
          <a:bodyPr>
            <a:normAutofit/>
          </a:bodyPr>
          <a:lstStyle/>
          <a:p>
            <a:pPr>
              <a:lnSpc>
                <a:spcPct val="150000"/>
              </a:lnSpc>
            </a:pPr>
            <a:r>
              <a:rPr lang="en-GB" sz="1300" dirty="0">
                <a:latin typeface="Arial" panose="020B0604020202020204" pitchFamily="34" charset="0"/>
                <a:cs typeface="Arial" panose="020B0604020202020204" pitchFamily="34" charset="0"/>
              </a:rPr>
              <a:t>Login by clicking the access link. </a:t>
            </a:r>
            <a:r>
              <a:rPr lang="tr-TR" sz="1300">
                <a:latin typeface="Arial" panose="020B0604020202020204" pitchFamily="34" charset="0"/>
                <a:cs typeface="Arial" panose="020B0604020202020204" pitchFamily="34" charset="0"/>
                <a:hlinkClick r:id="rId2"/>
              </a:rPr>
              <a:t>https://m.ebsco.is/RosettaStoneTurkiye</a:t>
            </a:r>
            <a:endParaRPr lang="tr-TR" sz="1300" dirty="0">
              <a:latin typeface="Arial" panose="020B0604020202020204" pitchFamily="34" charset="0"/>
              <a:cs typeface="Arial" panose="020B0604020202020204" pitchFamily="34" charset="0"/>
            </a:endParaRPr>
          </a:p>
          <a:p>
            <a:pPr>
              <a:lnSpc>
                <a:spcPct val="150000"/>
              </a:lnSpc>
            </a:pPr>
            <a:r>
              <a:rPr lang="en-GB" sz="1300" dirty="0">
                <a:latin typeface="Arial" panose="020B0604020202020204" pitchFamily="34" charset="0"/>
                <a:cs typeface="Arial" panose="020B0604020202020204" pitchFamily="34" charset="0"/>
              </a:rPr>
              <a:t>From the screen you see, create your institutional e-mail address and password that you will use for future logins to Rosetta Stone and select the language you want to learn. You can change the interface language in the upper right corner of the screen.</a:t>
            </a:r>
            <a:endParaRPr lang="tr-TR" sz="1400" b="1" dirty="0">
              <a:latin typeface="Arial" panose="020B0604020202020204" pitchFamily="34" charset="0"/>
              <a:cs typeface="Arial" panose="020B0604020202020204" pitchFamily="34" charset="0"/>
            </a:endParaRPr>
          </a:p>
        </p:txBody>
      </p:sp>
      <p:pic>
        <p:nvPicPr>
          <p:cNvPr id="4" name="Picture 3" descr="A screenshot of a computer screen&#10;&#10;Description automatically generated">
            <a:extLst>
              <a:ext uri="{FF2B5EF4-FFF2-40B4-BE49-F238E27FC236}">
                <a16:creationId xmlns:a16="http://schemas.microsoft.com/office/drawing/2014/main" id="{CB5F1AA9-B7C8-41F3-A663-F3111BD59844}"/>
              </a:ext>
            </a:extLst>
          </p:cNvPr>
          <p:cNvPicPr>
            <a:picLocks noChangeAspect="1"/>
          </p:cNvPicPr>
          <p:nvPr/>
        </p:nvPicPr>
        <p:blipFill>
          <a:blip r:embed="rId3"/>
          <a:stretch>
            <a:fillRect/>
          </a:stretch>
        </p:blipFill>
        <p:spPr>
          <a:xfrm>
            <a:off x="5297763" y="1356134"/>
            <a:ext cx="6250769" cy="3984864"/>
          </a:xfrm>
          <a:prstGeom prst="rect">
            <a:avLst/>
          </a:prstGeom>
        </p:spPr>
      </p:pic>
    </p:spTree>
    <p:extLst>
      <p:ext uri="{BB962C8B-B14F-4D97-AF65-F5344CB8AC3E}">
        <p14:creationId xmlns:p14="http://schemas.microsoft.com/office/powerpoint/2010/main" val="169109276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b="1" dirty="0"/>
              <a:t>Connecting to the Rosetta Stone</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Click on the "Launch Rosetta Stone Foundations" link and allow Rosetta Stone to open in the application.</a:t>
            </a:r>
            <a:endParaRPr lang="tr-TR" sz="15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9EE37D3-44C0-4F35-9EFC-E928A0E7F9AE}"/>
              </a:ext>
            </a:extLst>
          </p:cNvPr>
          <p:cNvPicPr>
            <a:picLocks noChangeAspect="1"/>
          </p:cNvPicPr>
          <p:nvPr/>
        </p:nvPicPr>
        <p:blipFill>
          <a:blip r:embed="rId2"/>
          <a:stretch>
            <a:fillRect/>
          </a:stretch>
        </p:blipFill>
        <p:spPr>
          <a:xfrm>
            <a:off x="5395516" y="1464668"/>
            <a:ext cx="6153016" cy="3928664"/>
          </a:xfrm>
          <a:prstGeom prst="rect">
            <a:avLst/>
          </a:prstGeom>
        </p:spPr>
      </p:pic>
    </p:spTree>
    <p:extLst>
      <p:ext uri="{BB962C8B-B14F-4D97-AF65-F5344CB8AC3E}">
        <p14:creationId xmlns:p14="http://schemas.microsoft.com/office/powerpoint/2010/main" val="98089966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b="1" dirty="0"/>
              <a:t>Connecting to the Rosetta Stone</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Allow Rosetta Stone to use your microphone by clicking the "Allow" button. A microphone is required for exercises involving speaking and pronunciation. These exercises cannot be done without a microphone connection.</a:t>
            </a:r>
          </a:p>
        </p:txBody>
      </p:sp>
      <p:pic>
        <p:nvPicPr>
          <p:cNvPr id="4" name="Picture 3">
            <a:extLst>
              <a:ext uri="{FF2B5EF4-FFF2-40B4-BE49-F238E27FC236}">
                <a16:creationId xmlns:a16="http://schemas.microsoft.com/office/drawing/2014/main" id="{DED3EF7F-C234-4168-A1C1-3C3361547743}"/>
              </a:ext>
            </a:extLst>
          </p:cNvPr>
          <p:cNvPicPr>
            <a:picLocks noChangeAspect="1"/>
          </p:cNvPicPr>
          <p:nvPr/>
        </p:nvPicPr>
        <p:blipFill>
          <a:blip r:embed="rId2"/>
          <a:stretch>
            <a:fillRect/>
          </a:stretch>
        </p:blipFill>
        <p:spPr>
          <a:xfrm>
            <a:off x="6359258" y="2460489"/>
            <a:ext cx="4382723" cy="2268102"/>
          </a:xfrm>
          <a:prstGeom prst="rect">
            <a:avLst/>
          </a:prstGeom>
        </p:spPr>
      </p:pic>
    </p:spTree>
    <p:extLst>
      <p:ext uri="{BB962C8B-B14F-4D97-AF65-F5344CB8AC3E}">
        <p14:creationId xmlns:p14="http://schemas.microsoft.com/office/powerpoint/2010/main" val="14730734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err="1"/>
              <a:t>Curriculum</a:t>
            </a:r>
            <a:r>
              <a:rPr lang="tr-TR" sz="2800" b="1" dirty="0"/>
              <a:t> Selection</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Determine the curriculum you want to study for the language you have chosen. The distribution of the exercises will be made according to your choice. For example, in the "Standard" option, there will be an equal amount of practice from all skills (Reading, Writing, Speaking and Listening). Complete your selection by clicking the "Apply Changes" button.</a:t>
            </a:r>
          </a:p>
        </p:txBody>
      </p:sp>
      <p:pic>
        <p:nvPicPr>
          <p:cNvPr id="5" name="Picture 4">
            <a:extLst>
              <a:ext uri="{FF2B5EF4-FFF2-40B4-BE49-F238E27FC236}">
                <a16:creationId xmlns:a16="http://schemas.microsoft.com/office/drawing/2014/main" id="{615A09C5-7280-47C3-BA27-4861E811C1DE}"/>
              </a:ext>
            </a:extLst>
          </p:cNvPr>
          <p:cNvPicPr>
            <a:picLocks noChangeAspect="1"/>
          </p:cNvPicPr>
          <p:nvPr/>
        </p:nvPicPr>
        <p:blipFill>
          <a:blip r:embed="rId2"/>
          <a:stretch>
            <a:fillRect/>
          </a:stretch>
        </p:blipFill>
        <p:spPr>
          <a:xfrm>
            <a:off x="5234465" y="1324067"/>
            <a:ext cx="6513515" cy="4209865"/>
          </a:xfrm>
          <a:prstGeom prst="rect">
            <a:avLst/>
          </a:prstGeom>
        </p:spPr>
      </p:pic>
    </p:spTree>
    <p:extLst>
      <p:ext uri="{BB962C8B-B14F-4D97-AF65-F5344CB8AC3E}">
        <p14:creationId xmlns:p14="http://schemas.microsoft.com/office/powerpoint/2010/main" val="35757860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a:t>Unit</a:t>
            </a:r>
            <a:r>
              <a:rPr lang="en-GB" sz="2800" b="1" dirty="0"/>
              <a:t>s</a:t>
            </a:r>
            <a:r>
              <a:rPr lang="tr-TR" sz="2800" b="1" dirty="0"/>
              <a:t> and Lessons</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You will see the unit screen. With the "Start" button, you can start from the section called "Core Lesson" that includes activities. If you want, you can also complete focused activities such as pronunciation, vocabulary or grammar by using the "Start" button of the related exercise. The "Show Menu" at the top left will open the screen where you can list all units. Click on the "Show Menu" button.</a:t>
            </a:r>
          </a:p>
        </p:txBody>
      </p:sp>
      <p:pic>
        <p:nvPicPr>
          <p:cNvPr id="4" name="Picture 3">
            <a:extLst>
              <a:ext uri="{FF2B5EF4-FFF2-40B4-BE49-F238E27FC236}">
                <a16:creationId xmlns:a16="http://schemas.microsoft.com/office/drawing/2014/main" id="{E8787D75-E348-4C4D-B6E2-0779DB84AB20}"/>
              </a:ext>
            </a:extLst>
          </p:cNvPr>
          <p:cNvPicPr>
            <a:picLocks noChangeAspect="1"/>
          </p:cNvPicPr>
          <p:nvPr/>
        </p:nvPicPr>
        <p:blipFill>
          <a:blip r:embed="rId2"/>
          <a:stretch>
            <a:fillRect/>
          </a:stretch>
        </p:blipFill>
        <p:spPr>
          <a:xfrm>
            <a:off x="5009337" y="1504610"/>
            <a:ext cx="6850390" cy="3848780"/>
          </a:xfrm>
          <a:prstGeom prst="rect">
            <a:avLst/>
          </a:prstGeom>
        </p:spPr>
      </p:pic>
    </p:spTree>
    <p:extLst>
      <p:ext uri="{BB962C8B-B14F-4D97-AF65-F5344CB8AC3E}">
        <p14:creationId xmlns:p14="http://schemas.microsoft.com/office/powerpoint/2010/main" val="402444028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GB" sz="2800" b="1" dirty="0"/>
              <a:t>Unit Selection</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You can start working by selecting any unit you want. Every 4 units means 1 level. Choose the unit you want according to your language level.</a:t>
            </a:r>
          </a:p>
        </p:txBody>
      </p:sp>
      <p:pic>
        <p:nvPicPr>
          <p:cNvPr id="5" name="Picture 4">
            <a:extLst>
              <a:ext uri="{FF2B5EF4-FFF2-40B4-BE49-F238E27FC236}">
                <a16:creationId xmlns:a16="http://schemas.microsoft.com/office/drawing/2014/main" id="{46202C4F-1B7B-44CF-9676-AE80EF8A49D0}"/>
              </a:ext>
            </a:extLst>
          </p:cNvPr>
          <p:cNvPicPr>
            <a:picLocks noChangeAspect="1"/>
          </p:cNvPicPr>
          <p:nvPr/>
        </p:nvPicPr>
        <p:blipFill>
          <a:blip r:embed="rId2"/>
          <a:stretch>
            <a:fillRect/>
          </a:stretch>
        </p:blipFill>
        <p:spPr>
          <a:xfrm>
            <a:off x="5452731" y="1502228"/>
            <a:ext cx="6095801" cy="3711931"/>
          </a:xfrm>
          <a:prstGeom prst="rect">
            <a:avLst/>
          </a:prstGeom>
        </p:spPr>
      </p:pic>
    </p:spTree>
    <p:extLst>
      <p:ext uri="{BB962C8B-B14F-4D97-AF65-F5344CB8AC3E}">
        <p14:creationId xmlns:p14="http://schemas.microsoft.com/office/powerpoint/2010/main" val="264889787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41C706-A7D2-4E6A-BC4C-C06A16EE4583}"/>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tr-TR" sz="2800" b="1" dirty="0"/>
              <a:t>Course </a:t>
            </a:r>
            <a:r>
              <a:rPr lang="tr-TR" sz="2800" b="1" dirty="0" err="1"/>
              <a:t>and</a:t>
            </a:r>
            <a:r>
              <a:rPr lang="tr-TR" sz="2800" b="1" dirty="0"/>
              <a:t> Activity Selection</a:t>
            </a:r>
            <a:endParaRPr lang="en-US" sz="2800" b="1" dirty="0"/>
          </a:p>
        </p:txBody>
      </p:sp>
      <p:sp>
        <p:nvSpPr>
          <p:cNvPr id="3" name="Content Placeholder 2">
            <a:extLst>
              <a:ext uri="{FF2B5EF4-FFF2-40B4-BE49-F238E27FC236}">
                <a16:creationId xmlns:a16="http://schemas.microsoft.com/office/drawing/2014/main" id="{AA25EFE5-560F-4FDD-9B95-43DBEDA2AEEB}"/>
              </a:ext>
            </a:extLst>
          </p:cNvPr>
          <p:cNvSpPr>
            <a:spLocks noGrp="1"/>
          </p:cNvSpPr>
          <p:nvPr>
            <p:ph idx="1"/>
          </p:nvPr>
        </p:nvSpPr>
        <p:spPr>
          <a:xfrm>
            <a:off x="643468" y="2638043"/>
            <a:ext cx="3363974" cy="3975821"/>
          </a:xfrm>
        </p:spPr>
        <p:txBody>
          <a:bodyPr>
            <a:normAutofit/>
          </a:bodyPr>
          <a:lstStyle/>
          <a:p>
            <a:pPr marL="0" indent="0">
              <a:lnSpc>
                <a:spcPct val="150000"/>
              </a:lnSpc>
              <a:buNone/>
            </a:pPr>
            <a:r>
              <a:rPr lang="en-GB" sz="1500" dirty="0">
                <a:latin typeface="Arial" panose="020B0604020202020204" pitchFamily="34" charset="0"/>
                <a:cs typeface="Arial" panose="020B0604020202020204" pitchFamily="34" charset="0"/>
              </a:rPr>
              <a:t>There are 4 lessons under each unit, 1 core lesson and different focused activities under each lesson. Although the recommended method is to proceed in order, you can choose the order you want. Use the "Start" buttons.</a:t>
            </a:r>
          </a:p>
        </p:txBody>
      </p:sp>
      <p:pic>
        <p:nvPicPr>
          <p:cNvPr id="4" name="Picture 3">
            <a:extLst>
              <a:ext uri="{FF2B5EF4-FFF2-40B4-BE49-F238E27FC236}">
                <a16:creationId xmlns:a16="http://schemas.microsoft.com/office/drawing/2014/main" id="{3E4030E7-F7F3-4B0B-801D-C5B1B9D13D72}"/>
              </a:ext>
            </a:extLst>
          </p:cNvPr>
          <p:cNvPicPr>
            <a:picLocks noChangeAspect="1"/>
          </p:cNvPicPr>
          <p:nvPr/>
        </p:nvPicPr>
        <p:blipFill>
          <a:blip r:embed="rId2"/>
          <a:stretch>
            <a:fillRect/>
          </a:stretch>
        </p:blipFill>
        <p:spPr>
          <a:xfrm>
            <a:off x="4976327" y="1503370"/>
            <a:ext cx="6900462" cy="3851260"/>
          </a:xfrm>
          <a:prstGeom prst="rect">
            <a:avLst/>
          </a:prstGeom>
        </p:spPr>
      </p:pic>
    </p:spTree>
    <p:extLst>
      <p:ext uri="{BB962C8B-B14F-4D97-AF65-F5344CB8AC3E}">
        <p14:creationId xmlns:p14="http://schemas.microsoft.com/office/powerpoint/2010/main" val="37376617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767</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Rosetta Stone is on free trial access for 2 months!</vt:lpstr>
      <vt:lpstr>Access and Creating Username / Password</vt:lpstr>
      <vt:lpstr>Connecting to the Rosetta Stone</vt:lpstr>
      <vt:lpstr>Connecting to the Rosetta Stone</vt:lpstr>
      <vt:lpstr>Curriculum Selection</vt:lpstr>
      <vt:lpstr>Units and Lessons</vt:lpstr>
      <vt:lpstr>Unit Selection</vt:lpstr>
      <vt:lpstr>Course and Activity Selection</vt:lpstr>
      <vt:lpstr>Voice Recognition</vt:lpstr>
      <vt:lpstr>Microphone Setup</vt:lpstr>
      <vt:lpstr>Practice Screen</vt:lpstr>
      <vt:lpstr>Return to the Course Screen</vt:lpstr>
      <vt:lpstr>Previously Completed Exercises</vt:lpstr>
      <vt:lpstr>Extended Learning</vt:lpstr>
      <vt:lpstr>Extended Learning  &gt; Phrasebook</vt:lpstr>
      <vt:lpstr>Extended Learning &gt; Audio Companion</vt:lpstr>
      <vt:lpstr>Tags – My Achievements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Selman Aksoy</dc:creator>
  <cp:lastModifiedBy>Senem Arat</cp:lastModifiedBy>
  <cp:revision>20</cp:revision>
  <dcterms:created xsi:type="dcterms:W3CDTF">2020-04-20T13:21:46Z</dcterms:created>
  <dcterms:modified xsi:type="dcterms:W3CDTF">2024-03-14T14:02:32Z</dcterms:modified>
</cp:coreProperties>
</file>