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72" r:id="rId9"/>
    <p:sldId id="265" r:id="rId10"/>
    <p:sldId id="268" r:id="rId11"/>
    <p:sldId id="271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9936E"/>
    <a:srgbClr val="002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Ders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04-47A5-BD7C-4B5D58233C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04-47A5-BD7C-4B5D58233C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04-47A5-BD7C-4B5D58233C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04-47A5-BD7C-4B5D58233CC7}"/>
              </c:ext>
            </c:extLst>
          </c:dPt>
          <c:dLbls>
            <c:dLbl>
              <c:idx val="0"/>
              <c:layout>
                <c:manualLayout>
                  <c:x val="-0.23596164631473776"/>
                  <c:y val="4.72555107329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91828036-43B5-4FFD-820A-32690F72DC39}" type="CATEGORYNAME">
                      <a:rPr lang="en-US"/>
                      <a:pPr algn="ctr">
                        <a:defRPr sz="18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baseline="0" dirty="0"/>
                      <a:t>; 53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2497702454956"/>
                      <c:h val="0.188540040578171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04-47A5-BD7C-4B5D58233CC7}"/>
                </c:ext>
              </c:extLst>
            </c:dLbl>
            <c:dLbl>
              <c:idx val="1"/>
              <c:layout>
                <c:manualLayout>
                  <c:x val="0.1977512336049542"/>
                  <c:y val="1.36512706546041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800"/>
                      <a:pPr algn="ctr">
                        <a:defRPr sz="18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800" baseline="0" dirty="0"/>
                      <a:t>;</a:t>
                    </a:r>
                  </a:p>
                  <a:p>
                    <a:pPr algn="ctr">
                      <a:defRPr sz="18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r>
                      <a:rPr lang="en-US" sz="1800" baseline="0" dirty="0"/>
                      <a:t>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2907395974232"/>
                      <c:h val="0.306071494445083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04-47A5-BD7C-4B5D58233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Zorunlu</c:v>
                </c:pt>
                <c:pt idx="1">
                  <c:v>Seçmeli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53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04-47A5-BD7C-4B5D58233CC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EE-4A73-B5F3-2A5AA1BDC7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EE-4A73-B5F3-2A5AA1BDC7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EE-4A73-B5F3-2A5AA1BDC7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EE-4A73-B5F3-2A5AA1BDC72F}"/>
              </c:ext>
            </c:extLst>
          </c:dPt>
          <c:dLbls>
            <c:dLbl>
              <c:idx val="0"/>
              <c:layout>
                <c:manualLayout>
                  <c:x val="-0.24493998105409009"/>
                  <c:y val="7.5822183547781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EE-4A73-B5F3-2A5AA1BDC72F}"/>
                </c:ext>
              </c:extLst>
            </c:dLbl>
            <c:dLbl>
              <c:idx val="1"/>
              <c:layout>
                <c:manualLayout>
                  <c:x val="0.26359062695880442"/>
                  <c:y val="-2.71582619380736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EE-4A73-B5F3-2A5AA1BDC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Yerel</c:v>
                </c:pt>
                <c:pt idx="1">
                  <c:v>AKTS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151</c:v>
                </c:pt>
                <c:pt idx="1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EE-4A73-B5F3-2A5AA1BDC72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Dağılımı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1-4995-99D7-8AD5052D9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51-4995-99D7-8AD5052D92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51-4995-99D7-8AD5052D92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51-4995-99D7-8AD5052D9217}"/>
              </c:ext>
            </c:extLst>
          </c:dPt>
          <c:dLbls>
            <c:dLbl>
              <c:idx val="0"/>
              <c:layout>
                <c:manualLayout>
                  <c:x val="-0.180853555657145"/>
                  <c:y val="-7.34982895343150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51-4995-99D7-8AD5052D9217}"/>
                </c:ext>
              </c:extLst>
            </c:dLbl>
            <c:dLbl>
              <c:idx val="1"/>
              <c:layout>
                <c:manualLayout>
                  <c:x val="0.17003294326124146"/>
                  <c:y val="-7.72450544951861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51-4995-99D7-8AD5052D9217}"/>
                </c:ext>
              </c:extLst>
            </c:dLbl>
            <c:dLbl>
              <c:idx val="2"/>
              <c:layout>
                <c:manualLayout>
                  <c:x val="0.13137221172289956"/>
                  <c:y val="0.171539174901944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51-4995-99D7-8AD5052D9217}"/>
                </c:ext>
              </c:extLst>
            </c:dLbl>
            <c:dLbl>
              <c:idx val="3"/>
              <c:layout>
                <c:manualLayout>
                  <c:x val="2.126065707431787E-2"/>
                  <c:y val="7.812165610867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51-4995-99D7-8AD5052D9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8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Zorunlu Mesleki Dersler</c:v>
                </c:pt>
                <c:pt idx="1">
                  <c:v>Seçmeli Mesleki Dersler</c:v>
                </c:pt>
                <c:pt idx="2">
                  <c:v>Temel Bilim Dersleri</c:v>
                </c:pt>
                <c:pt idx="3">
                  <c:v>Sosyal Dersler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0.2</c:v>
                </c:pt>
                <c:pt idx="2">
                  <c:v>0.2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51-4995-99D7-8AD5052D92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75509348062757"/>
          <c:y val="1.4744130657341956E-2"/>
          <c:w val="0.73063581908069919"/>
          <c:h val="0.2384414228966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Toplam Öğrenci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5-4193-9A5B-5F264B7675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35-4193-9A5B-5F264B7675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35-4193-9A5B-5F264B7675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35-4193-9A5B-5F264B76757A}"/>
              </c:ext>
            </c:extLst>
          </c:dPt>
          <c:dLbls>
            <c:dLbl>
              <c:idx val="0"/>
              <c:layout>
                <c:manualLayout>
                  <c:x val="-0.2634551110328972"/>
                  <c:y val="-0.176190238662293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E4C9507A-7722-4AD5-9554-8A13694B830F}" type="CATEGORYNAME">
                      <a:rPr lang="en-US" sz="1600"/>
                      <a:pPr>
                        <a:defRPr sz="16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600" baseline="0" dirty="0"/>
                      <a:t>; 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r>
                      <a:rPr lang="en-US" sz="1600" baseline="0" dirty="0"/>
                      <a:t>778 </a:t>
                    </a:r>
                    <a:r>
                      <a:rPr lang="en-US" sz="1600" baseline="0" dirty="0" err="1"/>
                      <a:t>Öğrenci</a:t>
                    </a:r>
                    <a:endParaRPr lang="en-US" sz="1600" baseline="0" dirty="0"/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11266140615108"/>
                      <c:h val="0.25790519583026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35-4193-9A5B-5F264B76757A}"/>
                </c:ext>
              </c:extLst>
            </c:dLbl>
            <c:dLbl>
              <c:idx val="1"/>
              <c:layout>
                <c:manualLayout>
                  <c:x val="0.21702383096373995"/>
                  <c:y val="0.108854525563818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400"/>
                      <a:pPr>
                        <a:defRPr sz="14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400" dirty="0"/>
                      <a:t>;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r>
                      <a:rPr lang="en-US" sz="1400" dirty="0"/>
                      <a:t>17 </a:t>
                    </a:r>
                    <a:r>
                      <a:rPr lang="en-US" sz="1400" dirty="0" err="1"/>
                      <a:t>Öğrenci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0621633212838"/>
                      <c:h val="0.2742400590227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35-4193-9A5B-5F264B7675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Lisans</c:v>
                </c:pt>
                <c:pt idx="1">
                  <c:v>Lisansüstü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1085</c:v>
                </c:pt>
                <c:pt idx="1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35-4193-9A5B-5F264B76757A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üyesine düşen öğrenci sayısı: 44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2024</c:v>
                </c:pt>
              </c:numCache>
            </c:numRef>
          </c:cat>
          <c:val>
            <c:numRef>
              <c:f>Sayfa1!$B$2:$B$5</c:f>
              <c:numCache>
                <c:formatCode>General</c:formatCode>
                <c:ptCount val="4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6-4B53-958C-B02431BC8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6256623"/>
        <c:axId val="1936259023"/>
      </c:barChart>
      <c:catAx>
        <c:axId val="193625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36259023"/>
        <c:crosses val="autoZero"/>
        <c:auto val="1"/>
        <c:lblAlgn val="ctr"/>
        <c:lblOffset val="100"/>
        <c:noMultiLvlLbl val="0"/>
      </c:catAx>
      <c:valAx>
        <c:axId val="193625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3625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2735376007775E-2"/>
          <c:y val="0.13223730745048726"/>
          <c:w val="0.92903452924798446"/>
          <c:h val="0.7787900817353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 Başına SCI, SSCI ve A&amp;HCI Endeksli Dergilerde Makale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0.96</c:v>
                </c:pt>
                <c:pt idx="1">
                  <c:v>0.85</c:v>
                </c:pt>
                <c:pt idx="2">
                  <c:v>0.79</c:v>
                </c:pt>
                <c:pt idx="3">
                  <c:v>1.1499999999999999</c:v>
                </c:pt>
                <c:pt idx="4">
                  <c:v>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A-4F5B-8883-7FB7508FC8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687891792"/>
        <c:axId val="-687889072"/>
      </c:barChart>
      <c:catAx>
        <c:axId val="-68789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-687889072"/>
        <c:crosses val="autoZero"/>
        <c:auto val="1"/>
        <c:lblAlgn val="ctr"/>
        <c:lblOffset val="100"/>
        <c:noMultiLvlLbl val="0"/>
      </c:catAx>
      <c:valAx>
        <c:axId val="-687889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8789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1E-2"/>
          <c:w val="0.93446574949842354"/>
          <c:h val="0.19383957028551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63A45B-AA25-4F43-A43F-3DA4790F6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8FD181-51C0-468A-A979-633E5B371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96E7A0-AC46-4AE8-B1F7-AF620981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1329B0-F812-4E92-BDD0-72C92ED8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BDEDDE-E2B8-4589-9E1F-43874CA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2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646EB5-B004-4BD6-ACEA-8AC7F2A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53F943-0745-49F4-A2F3-42FFC1BD3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704912-B4D2-4149-806D-7641F72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6FF7BE-BDC2-4D43-B4CB-13432738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0FF163-E35D-4CA7-8FC8-895244E9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8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72DCBD8-2821-4803-8F2C-8862D03A8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6C728F-0F2D-4788-889E-453680725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4B9924-6B42-4E10-8418-8463D2EA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B25CAA-09FD-470E-A773-71BC950E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67259B-2D69-4F12-B8B9-95CE50DF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0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8050A1-6DDF-4680-B982-24E5460D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3DD8FB-9339-4F45-BAA0-28AC41CB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6FCFDD-E1E9-467D-9590-762FCAE8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6B5A05-311F-483E-A5F6-42B003DD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A432D8-030C-453E-9CF3-717C36B2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8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AAF458-B23C-41DD-8C1F-A7A32C03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327E95-29C5-490F-8B3D-55153DCFB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6AF6D6-E5C2-48DC-84CE-E11C7F06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BFF6CB-3304-4F91-BACB-B112D501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EC7AA5-D04F-4C88-B59B-1AB55A4D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08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93B5A-99FA-4FBA-9D1E-715D10F8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24D3F-F75C-4C4F-8FBA-8DB443034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EF819FC-4677-433C-92DF-18EF949B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0CF2EF-43CD-46D0-A332-BB097F2B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C2F5E9-0031-4B9E-B7A5-4D7E7B29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D3C2C1-891B-497C-8F5A-E46FC6C0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53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235ADF-CFE5-49C9-AFED-170F2613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131A73-0EE9-4D5B-8EC2-4793B2DE2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B0F6E4-D3B6-4DE7-8F7C-7BB24BD5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0A9D2D7-FE1E-4700-8AF5-5912DA3A1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393E6E6-FB1B-4DE6-A726-93D579116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DA3F975-71E6-4FD5-BCA2-061AC52A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C8493F7-1D2C-4776-BD2E-431BCD53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758BC2-E15D-4163-8A9D-421F091C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8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950092-15F4-4FC2-8DD4-0CBD3334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A87E95-D971-4A7F-86BE-915611A9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D347C28-C551-4D3E-8CEA-3B16BE00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98E1D37-EDFC-42B0-A228-8E421D42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7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CE2D71E-52BA-40CE-B801-F27E9EC0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6737C3E-E534-42A5-86E9-CBEDA6B1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D59E19-DD1E-4337-AACF-10DFD8A1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68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32ABA4-09F3-48AA-A242-866B8DA6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5D6BA1-A7F4-48ED-9310-EEBD08FB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771F42D-01CD-42D9-B08D-3AC6E7E1F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887E55-630C-4539-A8EB-EF1ECE9E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6599F85-C113-48FF-B775-860C20BB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E0EF4A-30A8-4658-A2D5-5A9A9380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37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F5D5B6-98B5-4084-B263-84167CAF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6014F2C-AC3B-4CE5-ABEB-FD485F5F3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8F9B293-BD2C-43DE-9B5A-765874A6C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2A1427-948C-4F2E-BF1E-F6D3C07F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FB47569-F913-4904-B29A-8AF38F3E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11507DF-EA58-436C-AB7E-E35B3178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50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8709A5A-A964-45FE-A4A6-E72EE0D4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504995-F403-4611-A27C-75214F5A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7DCFDD-0912-4874-A02D-E73CF3213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CC38-3708-4330-8555-583D7737F8EF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2ED890-B7FB-4213-9248-86D50923C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B3ED5-9415-4B75-9308-192D025CE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6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7E2ABF82-E9A0-4361-854E-86A61DA13D01}"/>
              </a:ext>
            </a:extLst>
          </p:cNvPr>
          <p:cNvSpPr/>
          <p:nvPr/>
        </p:nvSpPr>
        <p:spPr>
          <a:xfrm>
            <a:off x="2662283" y="678073"/>
            <a:ext cx="66851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>
                <a:solidFill>
                  <a:srgbClr val="00205C"/>
                </a:solidFill>
                <a:latin typeface="Gotham Book" panose="02000604040000020004" pitchFamily="50" charset="0"/>
              </a:rPr>
              <a:t>MÜHENDİSLİK ve MİMARLIK </a:t>
            </a:r>
            <a:r>
              <a:rPr lang="tr-TR" sz="3200" dirty="0">
                <a:solidFill>
                  <a:srgbClr val="00205C"/>
                </a:solidFill>
                <a:latin typeface="Gotham Book" panose="02000604040000020004" pitchFamily="50" charset="0"/>
              </a:rPr>
              <a:t>FAKÜLTESİ</a:t>
            </a:r>
          </a:p>
          <a:p>
            <a:pPr algn="ctr"/>
            <a:r>
              <a:rPr lang="tr-TR" sz="320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3200" dirty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8E6B821-CBFC-4E7A-8195-CC78B50C2468}"/>
              </a:ext>
            </a:extLst>
          </p:cNvPr>
          <p:cNvSpPr/>
          <p:nvPr/>
        </p:nvSpPr>
        <p:spPr>
          <a:xfrm>
            <a:off x="4731920" y="5599029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dirty="0">
                <a:solidFill>
                  <a:srgbClr val="A9936E"/>
                </a:solidFill>
                <a:latin typeface="Gotham Medium" panose="02000604030000020004" pitchFamily="50" charset="0"/>
              </a:rPr>
              <a:t>https://gelisim.edu.tr/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A03322C-F8B3-4CC5-A3F5-5F6719937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53" y="5674308"/>
            <a:ext cx="349384" cy="349384"/>
          </a:xfrm>
          <a:prstGeom prst="rect">
            <a:avLst/>
          </a:prstGeom>
        </p:spPr>
      </p:pic>
      <p:pic>
        <p:nvPicPr>
          <p:cNvPr id="1026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15" y="2690393"/>
            <a:ext cx="2053053" cy="20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İstanbul Gelişim Üniversitesi'nde yenilenebilir enerji dönüşümü hareketi -  PetroTu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48" y="1913165"/>
            <a:ext cx="4157288" cy="3276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40" name="Picture 16" descr="İGÜ Kampüste Yaş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2" y="1913165"/>
            <a:ext cx="4421840" cy="3276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555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9580520-83CD-43C6-87CE-BA7EBF4AB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71" y="5253647"/>
            <a:ext cx="3186549" cy="970162"/>
          </a:xfrm>
          <a:prstGeom prst="rect">
            <a:avLst/>
          </a:prstGeom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id="{6537A104-2A0B-4584-B02F-EF2DD9F960B2}"/>
              </a:ext>
            </a:extLst>
          </p:cNvPr>
          <p:cNvSpPr txBox="1"/>
          <p:nvPr/>
        </p:nvSpPr>
        <p:spPr>
          <a:xfrm>
            <a:off x="5674208" y="3238874"/>
            <a:ext cx="115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BAP</a:t>
            </a: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8CE38AA7-1A0F-462E-BEEA-8135DD9D0DA9}"/>
              </a:ext>
            </a:extLst>
          </p:cNvPr>
          <p:cNvSpPr txBox="1"/>
          <p:nvPr/>
        </p:nvSpPr>
        <p:spPr>
          <a:xfrm>
            <a:off x="6077683" y="2529715"/>
            <a:ext cx="2888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>
                <a:latin typeface="Gotham Medium" panose="02000604030000020004" pitchFamily="50" charset="0"/>
              </a:rPr>
              <a:t>1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B19A9C7F-DABF-4318-92FA-A8266AB0B248}"/>
              </a:ext>
            </a:extLst>
          </p:cNvPr>
          <p:cNvSpPr txBox="1"/>
          <p:nvPr/>
        </p:nvSpPr>
        <p:spPr>
          <a:xfrm>
            <a:off x="112512" y="6247395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A9936E"/>
                </a:solidFill>
                <a:latin typeface="Gotham Medium" panose="02000604030000020004" pitchFamily="50" charset="0"/>
              </a:rPr>
              <a:t>*Yürütülmekte olan projeler</a:t>
            </a:r>
          </a:p>
        </p:txBody>
      </p:sp>
      <p:pic>
        <p:nvPicPr>
          <p:cNvPr id="46" name="Resim 45">
            <a:extLst>
              <a:ext uri="{FF2B5EF4-FFF2-40B4-BE49-F238E27FC236}">
                <a16:creationId xmlns:a16="http://schemas.microsoft.com/office/drawing/2014/main" id="{9259C039-EE21-410A-832B-9E546DC0D1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cxnSp>
        <p:nvCxnSpPr>
          <p:cNvPr id="51" name="Düz Bağlayıcı 50">
            <a:extLst>
              <a:ext uri="{FF2B5EF4-FFF2-40B4-BE49-F238E27FC236}">
                <a16:creationId xmlns:a16="http://schemas.microsoft.com/office/drawing/2014/main" id="{B09D91C4-F54B-4C74-B9E5-1325C379B504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Dikdörtgen 40">
            <a:extLst>
              <a:ext uri="{FF2B5EF4-FFF2-40B4-BE49-F238E27FC236}">
                <a16:creationId xmlns:a16="http://schemas.microsoft.com/office/drawing/2014/main" id="{3125AB48-4535-44D7-ABCD-CD512BB29A9F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73E352BE-766B-4B11-A2BE-B9DAFE5EEA54}"/>
              </a:ext>
            </a:extLst>
          </p:cNvPr>
          <p:cNvSpPr/>
          <p:nvPr/>
        </p:nvSpPr>
        <p:spPr>
          <a:xfrm>
            <a:off x="1637022" y="825914"/>
            <a:ext cx="61530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YÜRÜTÜLEN AR-GE PROJELERİ*</a:t>
            </a:r>
          </a:p>
        </p:txBody>
      </p:sp>
      <p:pic>
        <p:nvPicPr>
          <p:cNvPr id="18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D90F82E9-CA0A-4161-8FAA-702CDEC29B83}"/>
              </a:ext>
            </a:extLst>
          </p:cNvPr>
          <p:cNvSpPr/>
          <p:nvPr/>
        </p:nvSpPr>
        <p:spPr>
          <a:xfrm>
            <a:off x="4474819" y="6310072"/>
            <a:ext cx="399805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GELİŞİM MİMARLIK MÜHENDİSLİK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  <p:pic>
        <p:nvPicPr>
          <p:cNvPr id="20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19" y="2515167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2" grpId="0" animBg="1"/>
      <p:bldP spid="44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663B571B-2CA9-47D1-84B1-410417386471}"/>
              </a:ext>
            </a:extLst>
          </p:cNvPr>
          <p:cNvGrpSpPr/>
          <p:nvPr/>
        </p:nvGrpSpPr>
        <p:grpSpPr>
          <a:xfrm>
            <a:off x="4266068" y="1834665"/>
            <a:ext cx="3727796" cy="3497439"/>
            <a:chOff x="3690841" y="2127415"/>
            <a:chExt cx="4194735" cy="3717710"/>
          </a:xfrm>
        </p:grpSpPr>
        <p:graphicFrame>
          <p:nvGraphicFramePr>
            <p:cNvPr id="17" name="Grafik 16">
              <a:extLst>
                <a:ext uri="{FF2B5EF4-FFF2-40B4-BE49-F238E27FC236}">
                  <a16:creationId xmlns:a16="http://schemas.microsoft.com/office/drawing/2014/main" id="{143A2DDB-BA43-411A-B389-62AC188398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34378837"/>
                </p:ext>
              </p:extLst>
            </p:nvPr>
          </p:nvGraphicFramePr>
          <p:xfrm>
            <a:off x="3887062" y="2127415"/>
            <a:ext cx="3926028" cy="3672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Dikdörtgen: Köşeleri Yuvarlatılmış 24">
              <a:extLst>
                <a:ext uri="{FF2B5EF4-FFF2-40B4-BE49-F238E27FC236}">
                  <a16:creationId xmlns:a16="http://schemas.microsoft.com/office/drawing/2014/main" id="{2240B705-064C-41F6-BB38-AE5725A76D80}"/>
                </a:ext>
              </a:extLst>
            </p:cNvPr>
            <p:cNvSpPr/>
            <p:nvPr/>
          </p:nvSpPr>
          <p:spPr>
            <a:xfrm>
              <a:off x="3690841" y="2380120"/>
              <a:ext cx="4194735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D1C8A061-FFBE-41AB-996C-6639C3731317}"/>
              </a:ext>
            </a:extLst>
          </p:cNvPr>
          <p:cNvGrpSpPr/>
          <p:nvPr/>
        </p:nvGrpSpPr>
        <p:grpSpPr>
          <a:xfrm>
            <a:off x="3924929" y="5607317"/>
            <a:ext cx="4676885" cy="523220"/>
            <a:chOff x="3924929" y="5607317"/>
            <a:chExt cx="4676885" cy="523220"/>
          </a:xfrm>
        </p:grpSpPr>
        <p:sp>
          <p:nvSpPr>
            <p:cNvPr id="2" name="Dikdörtgen: Köşeleri Yuvarlatılmış 1">
              <a:extLst>
                <a:ext uri="{FF2B5EF4-FFF2-40B4-BE49-F238E27FC236}">
                  <a16:creationId xmlns:a16="http://schemas.microsoft.com/office/drawing/2014/main" id="{1E889367-2033-405B-A247-E6509C1D518D}"/>
                </a:ext>
              </a:extLst>
            </p:cNvPr>
            <p:cNvSpPr/>
            <p:nvPr/>
          </p:nvSpPr>
          <p:spPr>
            <a:xfrm>
              <a:off x="3924929" y="5645642"/>
              <a:ext cx="4410075" cy="45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id="{A12C16AB-4DED-44C0-8813-E71BE98DF918}"/>
                </a:ext>
              </a:extLst>
            </p:cNvPr>
            <p:cNvSpPr txBox="1"/>
            <p:nvPr/>
          </p:nvSpPr>
          <p:spPr>
            <a:xfrm>
              <a:off x="4039229" y="5715036"/>
              <a:ext cx="4109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Öğretim Üyelerinin </a:t>
              </a:r>
              <a:r>
                <a:rPr lang="tr-TR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O</a:t>
              </a:r>
              <a:r>
                <a:rPr lang="sv-SE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rtalama H </a:t>
              </a:r>
              <a:r>
                <a:rPr lang="tr-TR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İ</a:t>
              </a:r>
              <a:r>
                <a:rPr lang="sv-SE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ndeksi</a:t>
              </a:r>
              <a:endParaRPr lang="tr-TR" sz="1600" dirty="0">
                <a:solidFill>
                  <a:schemeClr val="bg1"/>
                </a:solidFill>
                <a:latin typeface="Gotham Book" panose="02000604040000020004" pitchFamily="50" charset="0"/>
              </a:endParaRP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80D74349-9B63-4820-B443-35A8FA0E4838}"/>
                </a:ext>
              </a:extLst>
            </p:cNvPr>
            <p:cNvSpPr txBox="1"/>
            <p:nvPr/>
          </p:nvSpPr>
          <p:spPr>
            <a:xfrm>
              <a:off x="8191124" y="5607317"/>
              <a:ext cx="410690" cy="52322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latin typeface="Gotham Medium" panose="02000604030000020004" pitchFamily="50" charset="0"/>
                </a:rPr>
                <a:t>8</a:t>
              </a:r>
            </a:p>
          </p:txBody>
        </p:sp>
      </p:grpSp>
      <p:pic>
        <p:nvPicPr>
          <p:cNvPr id="40" name="Resim 39">
            <a:extLst>
              <a:ext uri="{FF2B5EF4-FFF2-40B4-BE49-F238E27FC236}">
                <a16:creationId xmlns:a16="http://schemas.microsoft.com/office/drawing/2014/main" id="{BB28336F-A96B-4772-97BF-D989DBA55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cxnSp>
        <p:nvCxnSpPr>
          <p:cNvPr id="46" name="Düz Bağlayıcı 45">
            <a:extLst>
              <a:ext uri="{FF2B5EF4-FFF2-40B4-BE49-F238E27FC236}">
                <a16:creationId xmlns:a16="http://schemas.microsoft.com/office/drawing/2014/main" id="{4071D557-C032-404D-9995-EAC43A616611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Dikdörtgen 23">
            <a:extLst>
              <a:ext uri="{FF2B5EF4-FFF2-40B4-BE49-F238E27FC236}">
                <a16:creationId xmlns:a16="http://schemas.microsoft.com/office/drawing/2014/main" id="{A5EB4B3C-4405-40AF-82ED-FE85EDD404E8}"/>
              </a:ext>
            </a:extLst>
          </p:cNvPr>
          <p:cNvSpPr/>
          <p:nvPr/>
        </p:nvSpPr>
        <p:spPr>
          <a:xfrm>
            <a:off x="1620386" y="455167"/>
            <a:ext cx="46292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BİLİMSEL PERFORMANS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DA531E5C-B693-4E38-B737-645A23876E8C}"/>
              </a:ext>
            </a:extLst>
          </p:cNvPr>
          <p:cNvSpPr/>
          <p:nvPr/>
        </p:nvSpPr>
        <p:spPr>
          <a:xfrm>
            <a:off x="1637022" y="825914"/>
            <a:ext cx="106202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kern="500" spc="-120" dirty="0">
                <a:solidFill>
                  <a:srgbClr val="00205C"/>
                </a:solidFill>
                <a:latin typeface="Gotham Bold" pitchFamily="50" charset="0"/>
              </a:rPr>
              <a:t>NİTELİKLİ AKADEMİK ÇALIŞMALARA İLİŞKİN GÖSTERGELER</a:t>
            </a:r>
          </a:p>
        </p:txBody>
      </p:sp>
      <p:pic>
        <p:nvPicPr>
          <p:cNvPr id="20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ikdörtgen 20">
            <a:extLst>
              <a:ext uri="{FF2B5EF4-FFF2-40B4-BE49-F238E27FC236}">
                <a16:creationId xmlns:a16="http://schemas.microsoft.com/office/drawing/2014/main" id="{D90F82E9-CA0A-4161-8FAA-702CDEC29B83}"/>
              </a:ext>
            </a:extLst>
          </p:cNvPr>
          <p:cNvSpPr/>
          <p:nvPr/>
        </p:nvSpPr>
        <p:spPr>
          <a:xfrm>
            <a:off x="4474819" y="6324135"/>
            <a:ext cx="399805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GELİŞİM MİMARLIK MÜHENDİSLİK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" y="250383"/>
            <a:ext cx="1219199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C90FBBD-7995-47D3-98E0-826335169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AC7396D2-208F-42AF-BCB6-726A38EEB510}"/>
              </a:ext>
            </a:extLst>
          </p:cNvPr>
          <p:cNvSpPr/>
          <p:nvPr/>
        </p:nvSpPr>
        <p:spPr>
          <a:xfrm>
            <a:off x="1620386" y="472585"/>
            <a:ext cx="22862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SAYILARLA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EDB52F9F-09A7-4444-8E70-860ADEA117D9}"/>
              </a:ext>
            </a:extLst>
          </p:cNvPr>
          <p:cNvGrpSpPr/>
          <p:nvPr/>
        </p:nvGrpSpPr>
        <p:grpSpPr>
          <a:xfrm>
            <a:off x="475122" y="1891883"/>
            <a:ext cx="1426921" cy="945762"/>
            <a:chOff x="655700" y="2074765"/>
            <a:chExt cx="1426921" cy="945762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D96EBCA9-0BEA-423F-A65E-63BBA96D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65710575-513D-4B43-96BA-9250BED1C9EA}"/>
                </a:ext>
              </a:extLst>
            </p:cNvPr>
            <p:cNvSpPr/>
            <p:nvPr/>
          </p:nvSpPr>
          <p:spPr>
            <a:xfrm>
              <a:off x="694201" y="2260292"/>
              <a:ext cx="12997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KURULUŞ YILI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AA508C96-1EA4-47CC-8567-D9C45E7AEFE9}"/>
                </a:ext>
              </a:extLst>
            </p:cNvPr>
            <p:cNvSpPr txBox="1"/>
            <p:nvPr/>
          </p:nvSpPr>
          <p:spPr>
            <a:xfrm>
              <a:off x="873537" y="2497307"/>
              <a:ext cx="9156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2019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380F0300-42F6-4147-9AD2-91DE5A975EC3}"/>
              </a:ext>
            </a:extLst>
          </p:cNvPr>
          <p:cNvGrpSpPr/>
          <p:nvPr/>
        </p:nvGrpSpPr>
        <p:grpSpPr>
          <a:xfrm>
            <a:off x="475121" y="2995231"/>
            <a:ext cx="1426921" cy="945762"/>
            <a:chOff x="655700" y="2074765"/>
            <a:chExt cx="1426921" cy="945762"/>
          </a:xfrm>
        </p:grpSpPr>
        <p:pic>
          <p:nvPicPr>
            <p:cNvPr id="19" name="Resim 18">
              <a:extLst>
                <a:ext uri="{FF2B5EF4-FFF2-40B4-BE49-F238E27FC236}">
                  <a16:creationId xmlns:a16="http://schemas.microsoft.com/office/drawing/2014/main" id="{6F3E8AAF-C2FE-42BC-8842-1A77C2AE9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3091FD82-627D-4B07-A3B2-CFC27D5BBB22}"/>
                </a:ext>
              </a:extLst>
            </p:cNvPr>
            <p:cNvSpPr/>
            <p:nvPr/>
          </p:nvSpPr>
          <p:spPr>
            <a:xfrm>
              <a:off x="719032" y="2104432"/>
              <a:ext cx="1066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79EC0843-E673-46D2-9C0B-ED8E421EB094}"/>
                </a:ext>
              </a:extLst>
            </p:cNvPr>
            <p:cNvSpPr txBox="1"/>
            <p:nvPr/>
          </p:nvSpPr>
          <p:spPr>
            <a:xfrm>
              <a:off x="1138833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id="{4EDB7872-590B-4715-9335-366530E12D8A}"/>
              </a:ext>
            </a:extLst>
          </p:cNvPr>
          <p:cNvGrpSpPr/>
          <p:nvPr/>
        </p:nvGrpSpPr>
        <p:grpSpPr>
          <a:xfrm>
            <a:off x="480986" y="4092146"/>
            <a:ext cx="1522292" cy="945762"/>
            <a:chOff x="655700" y="2074765"/>
            <a:chExt cx="1522292" cy="945762"/>
          </a:xfrm>
        </p:grpSpPr>
        <p:pic>
          <p:nvPicPr>
            <p:cNvPr id="23" name="Resim 22">
              <a:extLst>
                <a:ext uri="{FF2B5EF4-FFF2-40B4-BE49-F238E27FC236}">
                  <a16:creationId xmlns:a16="http://schemas.microsoft.com/office/drawing/2014/main" id="{703CCF8E-098D-449F-963E-8A536C57E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4" name="Dikdörtgen 23">
              <a:extLst>
                <a:ext uri="{FF2B5EF4-FFF2-40B4-BE49-F238E27FC236}">
                  <a16:creationId xmlns:a16="http://schemas.microsoft.com/office/drawing/2014/main" id="{B0C9D427-E65B-4590-B965-6B35161E021C}"/>
                </a:ext>
              </a:extLst>
            </p:cNvPr>
            <p:cNvSpPr/>
            <p:nvPr/>
          </p:nvSpPr>
          <p:spPr>
            <a:xfrm>
              <a:off x="713167" y="2115321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id="{D7380354-43CD-4EC2-8F7E-6A2CB23A928F}"/>
                </a:ext>
              </a:extLst>
            </p:cNvPr>
            <p:cNvSpPr txBox="1"/>
            <p:nvPr/>
          </p:nvSpPr>
          <p:spPr>
            <a:xfrm>
              <a:off x="1147649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26" name="Grup 25">
            <a:extLst>
              <a:ext uri="{FF2B5EF4-FFF2-40B4-BE49-F238E27FC236}">
                <a16:creationId xmlns:a16="http://schemas.microsoft.com/office/drawing/2014/main" id="{075925A7-D1C3-4F00-A7F8-D154EF37AF96}"/>
              </a:ext>
            </a:extLst>
          </p:cNvPr>
          <p:cNvGrpSpPr/>
          <p:nvPr/>
        </p:nvGrpSpPr>
        <p:grpSpPr>
          <a:xfrm>
            <a:off x="475120" y="5195494"/>
            <a:ext cx="1426921" cy="945762"/>
            <a:chOff x="655700" y="2074765"/>
            <a:chExt cx="1426921" cy="945762"/>
          </a:xfrm>
        </p:grpSpPr>
        <p:pic>
          <p:nvPicPr>
            <p:cNvPr id="27" name="Resim 26">
              <a:extLst>
                <a:ext uri="{FF2B5EF4-FFF2-40B4-BE49-F238E27FC236}">
                  <a16:creationId xmlns:a16="http://schemas.microsoft.com/office/drawing/2014/main" id="{3FD377D7-4CBD-4011-95A3-2D843346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8" name="Dikdörtgen 27">
              <a:extLst>
                <a:ext uri="{FF2B5EF4-FFF2-40B4-BE49-F238E27FC236}">
                  <a16:creationId xmlns:a16="http://schemas.microsoft.com/office/drawing/2014/main" id="{EECF172E-1A11-483E-A4E4-2D9B35A96152}"/>
                </a:ext>
              </a:extLst>
            </p:cNvPr>
            <p:cNvSpPr/>
            <p:nvPr/>
          </p:nvSpPr>
          <p:spPr>
            <a:xfrm>
              <a:off x="734648" y="2079211"/>
              <a:ext cx="1066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9" name="Metin kutusu 28">
              <a:extLst>
                <a:ext uri="{FF2B5EF4-FFF2-40B4-BE49-F238E27FC236}">
                  <a16:creationId xmlns:a16="http://schemas.microsoft.com/office/drawing/2014/main" id="{B26B277F-FB3C-4CD9-96C0-4C02EF8F7F08}"/>
                </a:ext>
              </a:extLst>
            </p:cNvPr>
            <p:cNvSpPr txBox="1"/>
            <p:nvPr/>
          </p:nvSpPr>
          <p:spPr>
            <a:xfrm>
              <a:off x="1147649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1</a:t>
              </a:r>
            </a:p>
          </p:txBody>
        </p:sp>
      </p:grpSp>
      <p:grpSp>
        <p:nvGrpSpPr>
          <p:cNvPr id="30" name="Grup 29">
            <a:extLst>
              <a:ext uri="{FF2B5EF4-FFF2-40B4-BE49-F238E27FC236}">
                <a16:creationId xmlns:a16="http://schemas.microsoft.com/office/drawing/2014/main" id="{71D06E7A-F292-4B04-B4A4-9EC74C68359F}"/>
              </a:ext>
            </a:extLst>
          </p:cNvPr>
          <p:cNvGrpSpPr/>
          <p:nvPr/>
        </p:nvGrpSpPr>
        <p:grpSpPr>
          <a:xfrm>
            <a:off x="2760099" y="1891883"/>
            <a:ext cx="1426921" cy="945762"/>
            <a:chOff x="655700" y="2074765"/>
            <a:chExt cx="1426921" cy="945762"/>
          </a:xfrm>
        </p:grpSpPr>
        <p:pic>
          <p:nvPicPr>
            <p:cNvPr id="31" name="Resim 30">
              <a:extLst>
                <a:ext uri="{FF2B5EF4-FFF2-40B4-BE49-F238E27FC236}">
                  <a16:creationId xmlns:a16="http://schemas.microsoft.com/office/drawing/2014/main" id="{1A7D026B-636F-453E-8BDA-6D7543E4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32" name="Dikdörtgen 31">
              <a:extLst>
                <a:ext uri="{FF2B5EF4-FFF2-40B4-BE49-F238E27FC236}">
                  <a16:creationId xmlns:a16="http://schemas.microsoft.com/office/drawing/2014/main" id="{289101CA-C9A5-4805-86AB-4C659D56226A}"/>
                </a:ext>
              </a:extLst>
            </p:cNvPr>
            <p:cNvSpPr/>
            <p:nvPr/>
          </p:nvSpPr>
          <p:spPr>
            <a:xfrm>
              <a:off x="749173" y="2115321"/>
              <a:ext cx="1085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33" name="Metin kutusu 32">
              <a:extLst>
                <a:ext uri="{FF2B5EF4-FFF2-40B4-BE49-F238E27FC236}">
                  <a16:creationId xmlns:a16="http://schemas.microsoft.com/office/drawing/2014/main" id="{BCBBE23A-D41C-4260-AB69-088DC07FF756}"/>
                </a:ext>
              </a:extLst>
            </p:cNvPr>
            <p:cNvSpPr txBox="1"/>
            <p:nvPr/>
          </p:nvSpPr>
          <p:spPr>
            <a:xfrm>
              <a:off x="916818" y="2497307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>
                  <a:solidFill>
                    <a:schemeClr val="bg1"/>
                  </a:solidFill>
                  <a:latin typeface="Gotham Medium" panose="02000604030000020004" pitchFamily="50" charset="0"/>
                </a:rPr>
                <a:t>348 (TR)</a:t>
              </a:r>
            </a:p>
            <a:p>
              <a:pPr algn="ctr"/>
              <a:r>
                <a:rPr lang="tr-TR" sz="1400">
                  <a:solidFill>
                    <a:schemeClr val="bg1"/>
                  </a:solidFill>
                  <a:latin typeface="Gotham Medium" panose="02000604030000020004" pitchFamily="50" charset="0"/>
                </a:rPr>
                <a:t>430 (ing)</a:t>
              </a:r>
              <a:endParaRPr lang="tr-TR" sz="14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34" name="Grup 33">
            <a:extLst>
              <a:ext uri="{FF2B5EF4-FFF2-40B4-BE49-F238E27FC236}">
                <a16:creationId xmlns:a16="http://schemas.microsoft.com/office/drawing/2014/main" id="{9D2FBA3B-14B3-4410-B2C2-8631A021204A}"/>
              </a:ext>
            </a:extLst>
          </p:cNvPr>
          <p:cNvGrpSpPr/>
          <p:nvPr/>
        </p:nvGrpSpPr>
        <p:grpSpPr>
          <a:xfrm>
            <a:off x="2760098" y="2995231"/>
            <a:ext cx="1528157" cy="945762"/>
            <a:chOff x="655700" y="2074765"/>
            <a:chExt cx="1528157" cy="945762"/>
          </a:xfrm>
        </p:grpSpPr>
        <p:pic>
          <p:nvPicPr>
            <p:cNvPr id="35" name="Resim 34">
              <a:extLst>
                <a:ext uri="{FF2B5EF4-FFF2-40B4-BE49-F238E27FC236}">
                  <a16:creationId xmlns:a16="http://schemas.microsoft.com/office/drawing/2014/main" id="{535436ED-75ED-4FBE-81AD-CE6851C26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36" name="Dikdörtgen 35">
              <a:extLst>
                <a:ext uri="{FF2B5EF4-FFF2-40B4-BE49-F238E27FC236}">
                  <a16:creationId xmlns:a16="http://schemas.microsoft.com/office/drawing/2014/main" id="{CF3AD7D3-D7CF-453F-82DC-35EEB331BF6D}"/>
                </a:ext>
              </a:extLst>
            </p:cNvPr>
            <p:cNvSpPr/>
            <p:nvPr/>
          </p:nvSpPr>
          <p:spPr>
            <a:xfrm>
              <a:off x="719032" y="2104432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BEC966D2-F58C-439B-9FD4-78F3B20BB2B9}"/>
                </a:ext>
              </a:extLst>
            </p:cNvPr>
            <p:cNvSpPr txBox="1"/>
            <p:nvPr/>
          </p:nvSpPr>
          <p:spPr>
            <a:xfrm>
              <a:off x="980137" y="2497307"/>
              <a:ext cx="7024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14 (TR)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3 (ing)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38" name="Grup 37">
            <a:extLst>
              <a:ext uri="{FF2B5EF4-FFF2-40B4-BE49-F238E27FC236}">
                <a16:creationId xmlns:a16="http://schemas.microsoft.com/office/drawing/2014/main" id="{A47B4DE5-ACB2-480F-BE2F-925C41EDA22D}"/>
              </a:ext>
            </a:extLst>
          </p:cNvPr>
          <p:cNvGrpSpPr/>
          <p:nvPr/>
        </p:nvGrpSpPr>
        <p:grpSpPr>
          <a:xfrm>
            <a:off x="2765963" y="4092146"/>
            <a:ext cx="1426921" cy="945762"/>
            <a:chOff x="655700" y="2074765"/>
            <a:chExt cx="1426921" cy="945762"/>
          </a:xfrm>
        </p:grpSpPr>
        <p:pic>
          <p:nvPicPr>
            <p:cNvPr id="39" name="Resim 38">
              <a:extLst>
                <a:ext uri="{FF2B5EF4-FFF2-40B4-BE49-F238E27FC236}">
                  <a16:creationId xmlns:a16="http://schemas.microsoft.com/office/drawing/2014/main" id="{FB27556B-14D0-4574-A143-BB8FD037A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0" name="Dikdörtgen 39">
              <a:extLst>
                <a:ext uri="{FF2B5EF4-FFF2-40B4-BE49-F238E27FC236}">
                  <a16:creationId xmlns:a16="http://schemas.microsoft.com/office/drawing/2014/main" id="{3C211B71-6131-4778-856A-C553E31A0B22}"/>
                </a:ext>
              </a:extLst>
            </p:cNvPr>
            <p:cNvSpPr/>
            <p:nvPr/>
          </p:nvSpPr>
          <p:spPr>
            <a:xfrm>
              <a:off x="713167" y="2115321"/>
              <a:ext cx="1085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3C149D2A-D353-49C6-ADF4-81F5515587F6}"/>
                </a:ext>
              </a:extLst>
            </p:cNvPr>
            <p:cNvSpPr txBox="1"/>
            <p:nvPr/>
          </p:nvSpPr>
          <p:spPr>
            <a:xfrm>
              <a:off x="1147649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1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42" name="Grup 41">
            <a:extLst>
              <a:ext uri="{FF2B5EF4-FFF2-40B4-BE49-F238E27FC236}">
                <a16:creationId xmlns:a16="http://schemas.microsoft.com/office/drawing/2014/main" id="{94E10D3C-16FC-4563-9B30-ABF56CB80425}"/>
              </a:ext>
            </a:extLst>
          </p:cNvPr>
          <p:cNvGrpSpPr/>
          <p:nvPr/>
        </p:nvGrpSpPr>
        <p:grpSpPr>
          <a:xfrm>
            <a:off x="2760097" y="5195494"/>
            <a:ext cx="1820963" cy="945762"/>
            <a:chOff x="655700" y="2074765"/>
            <a:chExt cx="1820963" cy="945762"/>
          </a:xfrm>
        </p:grpSpPr>
        <p:pic>
          <p:nvPicPr>
            <p:cNvPr id="43" name="Resim 42">
              <a:extLst>
                <a:ext uri="{FF2B5EF4-FFF2-40B4-BE49-F238E27FC236}">
                  <a16:creationId xmlns:a16="http://schemas.microsoft.com/office/drawing/2014/main" id="{415063B2-0A4A-4057-8EB4-665C4FD5F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4" name="Dikdörtgen 43">
              <a:extLst>
                <a:ext uri="{FF2B5EF4-FFF2-40B4-BE49-F238E27FC236}">
                  <a16:creationId xmlns:a16="http://schemas.microsoft.com/office/drawing/2014/main" id="{DC206C24-06E5-4CFE-BF9A-6C568F1A6633}"/>
                </a:ext>
              </a:extLst>
            </p:cNvPr>
            <p:cNvSpPr/>
            <p:nvPr/>
          </p:nvSpPr>
          <p:spPr>
            <a:xfrm>
              <a:off x="734648" y="2079211"/>
              <a:ext cx="17420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YABANCI UYRUKLU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</a:t>
              </a:r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F1AFF0E3-706F-4B3E-9158-46B39AF2A53F}"/>
                </a:ext>
              </a:extLst>
            </p:cNvPr>
            <p:cNvSpPr txBox="1"/>
            <p:nvPr/>
          </p:nvSpPr>
          <p:spPr>
            <a:xfrm>
              <a:off x="1147651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0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46" name="Grup 45">
            <a:extLst>
              <a:ext uri="{FF2B5EF4-FFF2-40B4-BE49-F238E27FC236}">
                <a16:creationId xmlns:a16="http://schemas.microsoft.com/office/drawing/2014/main" id="{444FCA52-1F57-4746-B3F7-81BC9993D53B}"/>
              </a:ext>
            </a:extLst>
          </p:cNvPr>
          <p:cNvGrpSpPr/>
          <p:nvPr/>
        </p:nvGrpSpPr>
        <p:grpSpPr>
          <a:xfrm>
            <a:off x="5046926" y="1891883"/>
            <a:ext cx="1552955" cy="945762"/>
            <a:chOff x="655700" y="2074765"/>
            <a:chExt cx="1552955" cy="945762"/>
          </a:xfrm>
        </p:grpSpPr>
        <p:pic>
          <p:nvPicPr>
            <p:cNvPr id="47" name="Resim 46">
              <a:extLst>
                <a:ext uri="{FF2B5EF4-FFF2-40B4-BE49-F238E27FC236}">
                  <a16:creationId xmlns:a16="http://schemas.microsoft.com/office/drawing/2014/main" id="{955C2D49-8571-4BC9-BB6E-D317182DC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8" name="Dikdörtgen 47">
              <a:extLst>
                <a:ext uri="{FF2B5EF4-FFF2-40B4-BE49-F238E27FC236}">
                  <a16:creationId xmlns:a16="http://schemas.microsoft.com/office/drawing/2014/main" id="{F223872F-9DDB-44F2-ACE9-7862A8F19397}"/>
                </a:ext>
              </a:extLst>
            </p:cNvPr>
            <p:cNvSpPr/>
            <p:nvPr/>
          </p:nvSpPr>
          <p:spPr>
            <a:xfrm>
              <a:off x="694201" y="2260292"/>
              <a:ext cx="15144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 MEZUNU</a:t>
              </a:r>
            </a:p>
          </p:txBody>
        </p:sp>
        <p:sp>
          <p:nvSpPr>
            <p:cNvPr id="49" name="Metin kutusu 48">
              <a:extLst>
                <a:ext uri="{FF2B5EF4-FFF2-40B4-BE49-F238E27FC236}">
                  <a16:creationId xmlns:a16="http://schemas.microsoft.com/office/drawing/2014/main" id="{B62F86E6-C577-4DD7-8EEF-962715D108C3}"/>
                </a:ext>
              </a:extLst>
            </p:cNvPr>
            <p:cNvSpPr txBox="1"/>
            <p:nvPr/>
          </p:nvSpPr>
          <p:spPr>
            <a:xfrm>
              <a:off x="1056280" y="2497307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36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id="{43B0487A-54AC-4D2C-AE69-E3660EA4A88D}"/>
              </a:ext>
            </a:extLst>
          </p:cNvPr>
          <p:cNvGrpSpPr/>
          <p:nvPr/>
        </p:nvGrpSpPr>
        <p:grpSpPr>
          <a:xfrm>
            <a:off x="5046925" y="2995231"/>
            <a:ext cx="1528157" cy="945762"/>
            <a:chOff x="655700" y="2074765"/>
            <a:chExt cx="1528157" cy="945762"/>
          </a:xfrm>
        </p:grpSpPr>
        <p:pic>
          <p:nvPicPr>
            <p:cNvPr id="51" name="Resim 50">
              <a:extLst>
                <a:ext uri="{FF2B5EF4-FFF2-40B4-BE49-F238E27FC236}">
                  <a16:creationId xmlns:a16="http://schemas.microsoft.com/office/drawing/2014/main" id="{16A61274-CAB9-41F2-9118-DAFE82585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52" name="Dikdörtgen 51">
              <a:extLst>
                <a:ext uri="{FF2B5EF4-FFF2-40B4-BE49-F238E27FC236}">
                  <a16:creationId xmlns:a16="http://schemas.microsoft.com/office/drawing/2014/main" id="{54509F23-12E2-4C5A-B4D0-5F9C6945BAFA}"/>
                </a:ext>
              </a:extLst>
            </p:cNvPr>
            <p:cNvSpPr/>
            <p:nvPr/>
          </p:nvSpPr>
          <p:spPr>
            <a:xfrm>
              <a:off x="719032" y="2104432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MEZUNU</a:t>
              </a:r>
            </a:p>
          </p:txBody>
        </p:sp>
        <p:sp>
          <p:nvSpPr>
            <p:cNvPr id="53" name="Metin kutusu 52">
              <a:extLst>
                <a:ext uri="{FF2B5EF4-FFF2-40B4-BE49-F238E27FC236}">
                  <a16:creationId xmlns:a16="http://schemas.microsoft.com/office/drawing/2014/main" id="{A912F766-979C-4056-B850-5616CAE54A37}"/>
                </a:ext>
              </a:extLst>
            </p:cNvPr>
            <p:cNvSpPr txBox="1"/>
            <p:nvPr/>
          </p:nvSpPr>
          <p:spPr>
            <a:xfrm>
              <a:off x="1147650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9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E2A0E467-7F4C-4C91-8FBA-22ACFAF3AA3E}"/>
              </a:ext>
            </a:extLst>
          </p:cNvPr>
          <p:cNvGrpSpPr/>
          <p:nvPr/>
        </p:nvGrpSpPr>
        <p:grpSpPr>
          <a:xfrm>
            <a:off x="5052790" y="4092146"/>
            <a:ext cx="1426921" cy="945762"/>
            <a:chOff x="655700" y="2074765"/>
            <a:chExt cx="1426921" cy="945762"/>
          </a:xfrm>
        </p:grpSpPr>
        <p:pic>
          <p:nvPicPr>
            <p:cNvPr id="55" name="Resim 54">
              <a:extLst>
                <a:ext uri="{FF2B5EF4-FFF2-40B4-BE49-F238E27FC236}">
                  <a16:creationId xmlns:a16="http://schemas.microsoft.com/office/drawing/2014/main" id="{689C4391-D7CD-4C27-9317-2EBE6042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56" name="Dikdörtgen 55">
              <a:extLst>
                <a:ext uri="{FF2B5EF4-FFF2-40B4-BE49-F238E27FC236}">
                  <a16:creationId xmlns:a16="http://schemas.microsoft.com/office/drawing/2014/main" id="{E95933AC-396B-4D4B-AF60-0B7BE4C698DC}"/>
                </a:ext>
              </a:extLst>
            </p:cNvPr>
            <p:cNvSpPr/>
            <p:nvPr/>
          </p:nvSpPr>
          <p:spPr>
            <a:xfrm>
              <a:off x="713167" y="2115321"/>
              <a:ext cx="1005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MEZUNU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927B3392-4A69-4461-BD2D-5F6D5107F232}"/>
                </a:ext>
              </a:extLst>
            </p:cNvPr>
            <p:cNvSpPr txBox="1"/>
            <p:nvPr/>
          </p:nvSpPr>
          <p:spPr>
            <a:xfrm>
              <a:off x="1147650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0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62" name="Grup 61">
            <a:extLst>
              <a:ext uri="{FF2B5EF4-FFF2-40B4-BE49-F238E27FC236}">
                <a16:creationId xmlns:a16="http://schemas.microsoft.com/office/drawing/2014/main" id="{D57F5761-BFD7-442F-8FBB-67DFB875FBA2}"/>
              </a:ext>
            </a:extLst>
          </p:cNvPr>
          <p:cNvGrpSpPr/>
          <p:nvPr/>
        </p:nvGrpSpPr>
        <p:grpSpPr>
          <a:xfrm>
            <a:off x="7333751" y="1891883"/>
            <a:ext cx="1426921" cy="945762"/>
            <a:chOff x="655700" y="2074765"/>
            <a:chExt cx="1426921" cy="945762"/>
          </a:xfrm>
        </p:grpSpPr>
        <p:pic>
          <p:nvPicPr>
            <p:cNvPr id="63" name="Resim 62">
              <a:extLst>
                <a:ext uri="{FF2B5EF4-FFF2-40B4-BE49-F238E27FC236}">
                  <a16:creationId xmlns:a16="http://schemas.microsoft.com/office/drawing/2014/main" id="{747BBDB8-D22F-47D0-A55F-C0206860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4" name="Dikdörtgen 63">
              <a:extLst>
                <a:ext uri="{FF2B5EF4-FFF2-40B4-BE49-F238E27FC236}">
                  <a16:creationId xmlns:a16="http://schemas.microsoft.com/office/drawing/2014/main" id="{A600CFA7-BBF2-4AF3-BD1C-3646EBCB2540}"/>
                </a:ext>
              </a:extLst>
            </p:cNvPr>
            <p:cNvSpPr/>
            <p:nvPr/>
          </p:nvSpPr>
          <p:spPr>
            <a:xfrm>
              <a:off x="719031" y="2095370"/>
              <a:ext cx="1122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ANABİLİM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DALI SAYISI</a:t>
              </a:r>
            </a:p>
          </p:txBody>
        </p:sp>
        <p:sp>
          <p:nvSpPr>
            <p:cNvPr id="65" name="Metin kutusu 64">
              <a:extLst>
                <a:ext uri="{FF2B5EF4-FFF2-40B4-BE49-F238E27FC236}">
                  <a16:creationId xmlns:a16="http://schemas.microsoft.com/office/drawing/2014/main" id="{F2FAC496-26BC-4F48-AAAE-DAAF243DB6DA}"/>
                </a:ext>
              </a:extLst>
            </p:cNvPr>
            <p:cNvSpPr txBox="1"/>
            <p:nvPr/>
          </p:nvSpPr>
          <p:spPr>
            <a:xfrm>
              <a:off x="1147649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B18DE61B-85F6-4F81-B0FE-44D41A9D1C76}"/>
              </a:ext>
            </a:extLst>
          </p:cNvPr>
          <p:cNvGrpSpPr/>
          <p:nvPr/>
        </p:nvGrpSpPr>
        <p:grpSpPr>
          <a:xfrm>
            <a:off x="7333750" y="2995231"/>
            <a:ext cx="1426921" cy="945762"/>
            <a:chOff x="655700" y="2074765"/>
            <a:chExt cx="1426921" cy="945762"/>
          </a:xfrm>
        </p:grpSpPr>
        <p:pic>
          <p:nvPicPr>
            <p:cNvPr id="67" name="Resim 66">
              <a:extLst>
                <a:ext uri="{FF2B5EF4-FFF2-40B4-BE49-F238E27FC236}">
                  <a16:creationId xmlns:a16="http://schemas.microsoft.com/office/drawing/2014/main" id="{BBB1DFAA-EEE3-4C38-A451-869FFAC9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574A2932-908D-4010-A888-124AED6EE459}"/>
                </a:ext>
              </a:extLst>
            </p:cNvPr>
            <p:cNvSpPr/>
            <p:nvPr/>
          </p:nvSpPr>
          <p:spPr>
            <a:xfrm>
              <a:off x="719032" y="2104432"/>
              <a:ext cx="12218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ÜYESİ SAYISI</a:t>
              </a:r>
            </a:p>
          </p:txBody>
        </p:sp>
        <p:sp>
          <p:nvSpPr>
            <p:cNvPr id="69" name="Metin kutusu 68">
              <a:extLst>
                <a:ext uri="{FF2B5EF4-FFF2-40B4-BE49-F238E27FC236}">
                  <a16:creationId xmlns:a16="http://schemas.microsoft.com/office/drawing/2014/main" id="{FFCD208B-7729-4915-AA7B-B3049031C526}"/>
                </a:ext>
              </a:extLst>
            </p:cNvPr>
            <p:cNvSpPr txBox="1"/>
            <p:nvPr/>
          </p:nvSpPr>
          <p:spPr>
            <a:xfrm>
              <a:off x="1056279" y="2497307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18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70" name="Grup 69">
            <a:extLst>
              <a:ext uri="{FF2B5EF4-FFF2-40B4-BE49-F238E27FC236}">
                <a16:creationId xmlns:a16="http://schemas.microsoft.com/office/drawing/2014/main" id="{AB802204-43FB-473C-BF62-EDA61ED7E46A}"/>
              </a:ext>
            </a:extLst>
          </p:cNvPr>
          <p:cNvGrpSpPr/>
          <p:nvPr/>
        </p:nvGrpSpPr>
        <p:grpSpPr>
          <a:xfrm>
            <a:off x="7339615" y="4092146"/>
            <a:ext cx="1675218" cy="945762"/>
            <a:chOff x="655700" y="2074765"/>
            <a:chExt cx="1675218" cy="945762"/>
          </a:xfrm>
        </p:grpSpPr>
        <p:pic>
          <p:nvPicPr>
            <p:cNvPr id="71" name="Resim 70">
              <a:extLst>
                <a:ext uri="{FF2B5EF4-FFF2-40B4-BE49-F238E27FC236}">
                  <a16:creationId xmlns:a16="http://schemas.microsoft.com/office/drawing/2014/main" id="{C894A209-F563-4396-B912-E4B44200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73A2CCF9-407C-4ED2-B44E-3E5BA1CD0D91}"/>
                </a:ext>
              </a:extLst>
            </p:cNvPr>
            <p:cNvSpPr/>
            <p:nvPr/>
          </p:nvSpPr>
          <p:spPr>
            <a:xfrm>
              <a:off x="713167" y="2115321"/>
              <a:ext cx="1617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ARAŞTIRMA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73" name="Metin kutusu 72">
              <a:extLst>
                <a:ext uri="{FF2B5EF4-FFF2-40B4-BE49-F238E27FC236}">
                  <a16:creationId xmlns:a16="http://schemas.microsoft.com/office/drawing/2014/main" id="{D724133B-64E1-4884-8904-3D14018F8AA9}"/>
                </a:ext>
              </a:extLst>
            </p:cNvPr>
            <p:cNvSpPr txBox="1"/>
            <p:nvPr/>
          </p:nvSpPr>
          <p:spPr>
            <a:xfrm>
              <a:off x="1147648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7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74" name="Grup 73">
            <a:extLst>
              <a:ext uri="{FF2B5EF4-FFF2-40B4-BE49-F238E27FC236}">
                <a16:creationId xmlns:a16="http://schemas.microsoft.com/office/drawing/2014/main" id="{723BB442-246C-4061-B82A-4E6613250F21}"/>
              </a:ext>
            </a:extLst>
          </p:cNvPr>
          <p:cNvGrpSpPr/>
          <p:nvPr/>
        </p:nvGrpSpPr>
        <p:grpSpPr>
          <a:xfrm>
            <a:off x="9551941" y="4096880"/>
            <a:ext cx="1696699" cy="945762"/>
            <a:chOff x="655700" y="2074765"/>
            <a:chExt cx="1696699" cy="945762"/>
          </a:xfrm>
        </p:grpSpPr>
        <p:pic>
          <p:nvPicPr>
            <p:cNvPr id="75" name="Resim 74">
              <a:extLst>
                <a:ext uri="{FF2B5EF4-FFF2-40B4-BE49-F238E27FC236}">
                  <a16:creationId xmlns:a16="http://schemas.microsoft.com/office/drawing/2014/main" id="{5716D8DF-FAD0-48A8-B2B4-1F8A3FF5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76" name="Dikdörtgen 75">
              <a:extLst>
                <a:ext uri="{FF2B5EF4-FFF2-40B4-BE49-F238E27FC236}">
                  <a16:creationId xmlns:a16="http://schemas.microsoft.com/office/drawing/2014/main" id="{D09D9D5E-0865-466A-8388-23A372969088}"/>
                </a:ext>
              </a:extLst>
            </p:cNvPr>
            <p:cNvSpPr/>
            <p:nvPr/>
          </p:nvSpPr>
          <p:spPr>
            <a:xfrm>
              <a:off x="734648" y="2079211"/>
              <a:ext cx="1617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77" name="Metin kutusu 76">
              <a:extLst>
                <a:ext uri="{FF2B5EF4-FFF2-40B4-BE49-F238E27FC236}">
                  <a16:creationId xmlns:a16="http://schemas.microsoft.com/office/drawing/2014/main" id="{C91AC723-1FBB-4FCF-B925-6D618AF85A1D}"/>
                </a:ext>
              </a:extLst>
            </p:cNvPr>
            <p:cNvSpPr txBox="1"/>
            <p:nvPr/>
          </p:nvSpPr>
          <p:spPr>
            <a:xfrm>
              <a:off x="1147649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0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78" name="Grup 77">
            <a:extLst>
              <a:ext uri="{FF2B5EF4-FFF2-40B4-BE49-F238E27FC236}">
                <a16:creationId xmlns:a16="http://schemas.microsoft.com/office/drawing/2014/main" id="{EA32F6F8-2CFA-4CB8-9533-F33DFDB950C7}"/>
              </a:ext>
            </a:extLst>
          </p:cNvPr>
          <p:cNvGrpSpPr/>
          <p:nvPr/>
        </p:nvGrpSpPr>
        <p:grpSpPr>
          <a:xfrm>
            <a:off x="9520337" y="1891883"/>
            <a:ext cx="1473910" cy="945762"/>
            <a:chOff x="655700" y="2074765"/>
            <a:chExt cx="1473910" cy="945762"/>
          </a:xfrm>
        </p:grpSpPr>
        <p:pic>
          <p:nvPicPr>
            <p:cNvPr id="79" name="Resim 78">
              <a:extLst>
                <a:ext uri="{FF2B5EF4-FFF2-40B4-BE49-F238E27FC236}">
                  <a16:creationId xmlns:a16="http://schemas.microsoft.com/office/drawing/2014/main" id="{B31AECBA-03CF-4726-8C84-0357E2E8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384E8F67-62C6-4E8C-BF47-B41874DF1297}"/>
                </a:ext>
              </a:extLst>
            </p:cNvPr>
            <p:cNvSpPr/>
            <p:nvPr/>
          </p:nvSpPr>
          <p:spPr>
            <a:xfrm>
              <a:off x="719031" y="2095370"/>
              <a:ext cx="14105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SAYISI</a:t>
              </a:r>
            </a:p>
          </p:txBody>
        </p:sp>
        <p:sp>
          <p:nvSpPr>
            <p:cNvPr id="81" name="Metin kutusu 80">
              <a:extLst>
                <a:ext uri="{FF2B5EF4-FFF2-40B4-BE49-F238E27FC236}">
                  <a16:creationId xmlns:a16="http://schemas.microsoft.com/office/drawing/2014/main" id="{BA14D147-D497-481B-9F70-15E52484B20A}"/>
                </a:ext>
              </a:extLst>
            </p:cNvPr>
            <p:cNvSpPr txBox="1"/>
            <p:nvPr/>
          </p:nvSpPr>
          <p:spPr>
            <a:xfrm>
              <a:off x="1147649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>
                  <a:solidFill>
                    <a:schemeClr val="bg1"/>
                  </a:solidFill>
                  <a:latin typeface="Gotham Medium" panose="02000604030000020004" pitchFamily="50" charset="0"/>
                </a:rPr>
                <a:t>7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82" name="Grup 81">
            <a:extLst>
              <a:ext uri="{FF2B5EF4-FFF2-40B4-BE49-F238E27FC236}">
                <a16:creationId xmlns:a16="http://schemas.microsoft.com/office/drawing/2014/main" id="{94E26D20-7900-48F2-B7C2-9FF2E23A94F8}"/>
              </a:ext>
            </a:extLst>
          </p:cNvPr>
          <p:cNvGrpSpPr/>
          <p:nvPr/>
        </p:nvGrpSpPr>
        <p:grpSpPr>
          <a:xfrm>
            <a:off x="9520336" y="2995231"/>
            <a:ext cx="1473911" cy="939329"/>
            <a:chOff x="655700" y="2074765"/>
            <a:chExt cx="1473911" cy="939329"/>
          </a:xfrm>
        </p:grpSpPr>
        <p:pic>
          <p:nvPicPr>
            <p:cNvPr id="83" name="Resim 82">
              <a:extLst>
                <a:ext uri="{FF2B5EF4-FFF2-40B4-BE49-F238E27FC236}">
                  <a16:creationId xmlns:a16="http://schemas.microsoft.com/office/drawing/2014/main" id="{8AE856A6-5379-4AA1-8148-7F8563CD3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84" name="Dikdörtgen 83">
              <a:extLst>
                <a:ext uri="{FF2B5EF4-FFF2-40B4-BE49-F238E27FC236}">
                  <a16:creationId xmlns:a16="http://schemas.microsoft.com/office/drawing/2014/main" id="{465E1713-6EBD-4363-82F4-8313C1C8B09E}"/>
                </a:ext>
              </a:extLst>
            </p:cNvPr>
            <p:cNvSpPr/>
            <p:nvPr/>
          </p:nvSpPr>
          <p:spPr>
            <a:xfrm>
              <a:off x="719032" y="2104432"/>
              <a:ext cx="14105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ALANI</a:t>
              </a:r>
            </a:p>
          </p:txBody>
        </p:sp>
        <p:sp>
          <p:nvSpPr>
            <p:cNvPr id="85" name="Metin kutusu 84">
              <a:extLst>
                <a:ext uri="{FF2B5EF4-FFF2-40B4-BE49-F238E27FC236}">
                  <a16:creationId xmlns:a16="http://schemas.microsoft.com/office/drawing/2014/main" id="{5AF755C8-E78D-415A-AC14-E7F999AC032A}"/>
                </a:ext>
              </a:extLst>
            </p:cNvPr>
            <p:cNvSpPr txBox="1"/>
            <p:nvPr/>
          </p:nvSpPr>
          <p:spPr>
            <a:xfrm>
              <a:off x="1108376" y="2497307"/>
              <a:ext cx="445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>
                  <a:solidFill>
                    <a:schemeClr val="bg1"/>
                  </a:solidFill>
                </a:rPr>
                <a:t>m²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338206"/>
            <a:ext cx="12192000" cy="461665"/>
            <a:chOff x="0" y="6338206"/>
            <a:chExt cx="12192000" cy="461665"/>
          </a:xfrm>
        </p:grpSpPr>
        <p:cxnSp>
          <p:nvCxnSpPr>
            <p:cNvPr id="14" name="Düz Bağlayıcı 13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Dikdörtgen 93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474819" y="6338206"/>
              <a:ext cx="399805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GELİŞİM MİMARLIK MÜHENDİSLİK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UÇAK </a:t>
              </a:r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95" name="Dikdörtgen 94">
            <a:extLst>
              <a:ext uri="{FF2B5EF4-FFF2-40B4-BE49-F238E27FC236}">
                <a16:creationId xmlns:a16="http://schemas.microsoft.com/office/drawing/2014/main" id="{5DFC6D8B-07D6-448E-8F3C-3436579B9EB2}"/>
              </a:ext>
            </a:extLst>
          </p:cNvPr>
          <p:cNvSpPr/>
          <p:nvPr/>
        </p:nvSpPr>
        <p:spPr>
          <a:xfrm>
            <a:off x="1637022" y="825914"/>
            <a:ext cx="32848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MÜHENDİSLİĞİ</a:t>
            </a:r>
          </a:p>
        </p:txBody>
      </p:sp>
      <p:pic>
        <p:nvPicPr>
          <p:cNvPr id="86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Resim 46">
            <a:extLst>
              <a:ext uri="{FF2B5EF4-FFF2-40B4-BE49-F238E27FC236}">
                <a16:creationId xmlns:a16="http://schemas.microsoft.com/office/drawing/2014/main" id="{68B5488E-0D29-43AC-8AFF-5CEE01BC0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A41982DE-D65C-4A4A-BA26-2023D77D9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70" y="-26089"/>
            <a:ext cx="4259329" cy="185912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953E6765-F2CE-457F-A5E3-8A3B3BBD7893}"/>
              </a:ext>
            </a:extLst>
          </p:cNvPr>
          <p:cNvSpPr/>
          <p:nvPr/>
        </p:nvSpPr>
        <p:spPr>
          <a:xfrm>
            <a:off x="522841" y="1944376"/>
            <a:ext cx="5241178" cy="1024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Öğrenci başarısının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Akreditasyonda sürekliliğin sağlanması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 err="1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Erasmus</a:t>
            </a: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 öğrenci hareketliliğinde başarının artırılması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E2D3D95C-3D8C-4E5E-BE7C-300BA9F62B9D}"/>
              </a:ext>
            </a:extLst>
          </p:cNvPr>
          <p:cNvSpPr/>
          <p:nvPr/>
        </p:nvSpPr>
        <p:spPr>
          <a:xfrm>
            <a:off x="6095999" y="1938726"/>
            <a:ext cx="5500673" cy="700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Program eğitim amaçları karşılanma oranının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Program çıktıları karşılanma oranının artırılması</a:t>
            </a:r>
          </a:p>
        </p:txBody>
      </p:sp>
      <p:grpSp>
        <p:nvGrpSpPr>
          <p:cNvPr id="28" name="Grup 27">
            <a:extLst>
              <a:ext uri="{FF2B5EF4-FFF2-40B4-BE49-F238E27FC236}">
                <a16:creationId xmlns:a16="http://schemas.microsoft.com/office/drawing/2014/main" id="{5BAC303A-5171-40F2-BD83-0296C5950F3C}"/>
              </a:ext>
            </a:extLst>
          </p:cNvPr>
          <p:cNvGrpSpPr/>
          <p:nvPr/>
        </p:nvGrpSpPr>
        <p:grpSpPr>
          <a:xfrm>
            <a:off x="92585" y="2891266"/>
            <a:ext cx="4243660" cy="3312073"/>
            <a:chOff x="92585" y="3172619"/>
            <a:chExt cx="4243660" cy="3312073"/>
          </a:xfrm>
        </p:grpSpPr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59775392-9874-4F15-98DE-4697F562A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26" name="Grafik 25">
              <a:extLst>
                <a:ext uri="{FF2B5EF4-FFF2-40B4-BE49-F238E27FC236}">
                  <a16:creationId xmlns:a16="http://schemas.microsoft.com/office/drawing/2014/main" id="{6CC5F4CC-664A-4800-A9DE-C8360CAEF5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6188071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4EA777D4-26A7-4279-BB8E-1C102A346D84}"/>
                </a:ext>
              </a:extLst>
            </p:cNvPr>
            <p:cNvSpPr txBox="1"/>
            <p:nvPr/>
          </p:nvSpPr>
          <p:spPr>
            <a:xfrm>
              <a:off x="1295734" y="3172619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DERS SAYISI</a:t>
              </a:r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759BC828-41F5-4088-B48D-95198120A776}"/>
              </a:ext>
            </a:extLst>
          </p:cNvPr>
          <p:cNvGrpSpPr/>
          <p:nvPr/>
        </p:nvGrpSpPr>
        <p:grpSpPr>
          <a:xfrm>
            <a:off x="3974170" y="2916642"/>
            <a:ext cx="4243660" cy="3312073"/>
            <a:chOff x="92585" y="3172619"/>
            <a:chExt cx="4243660" cy="3312073"/>
          </a:xfrm>
        </p:grpSpPr>
        <p:pic>
          <p:nvPicPr>
            <p:cNvPr id="34" name="Resim 33">
              <a:extLst>
                <a:ext uri="{FF2B5EF4-FFF2-40B4-BE49-F238E27FC236}">
                  <a16:creationId xmlns:a16="http://schemas.microsoft.com/office/drawing/2014/main" id="{B4611984-E736-418A-87B3-31C87CF1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5" name="Grafik 34">
              <a:extLst>
                <a:ext uri="{FF2B5EF4-FFF2-40B4-BE49-F238E27FC236}">
                  <a16:creationId xmlns:a16="http://schemas.microsoft.com/office/drawing/2014/main" id="{9A3379BE-40A1-417B-8077-D9810C75A1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72921773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BEA30913-D5EC-4E91-9CA3-62167008E8CF}"/>
                </a:ext>
              </a:extLst>
            </p:cNvPr>
            <p:cNvSpPr txBox="1"/>
            <p:nvPr/>
          </p:nvSpPr>
          <p:spPr>
            <a:xfrm>
              <a:off x="1240431" y="3172619"/>
              <a:ext cx="1947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SAYISI</a:t>
              </a:r>
            </a:p>
          </p:txBody>
        </p:sp>
      </p:grpSp>
      <p:grpSp>
        <p:nvGrpSpPr>
          <p:cNvPr id="37" name="Grup 36">
            <a:extLst>
              <a:ext uri="{FF2B5EF4-FFF2-40B4-BE49-F238E27FC236}">
                <a16:creationId xmlns:a16="http://schemas.microsoft.com/office/drawing/2014/main" id="{1DF76786-B090-4BB7-B3DB-7EF4B969F18F}"/>
              </a:ext>
            </a:extLst>
          </p:cNvPr>
          <p:cNvGrpSpPr/>
          <p:nvPr/>
        </p:nvGrpSpPr>
        <p:grpSpPr>
          <a:xfrm>
            <a:off x="7855755" y="2878299"/>
            <a:ext cx="4243660" cy="3393048"/>
            <a:chOff x="92585" y="3172619"/>
            <a:chExt cx="4243660" cy="3393048"/>
          </a:xfrm>
        </p:grpSpPr>
        <p:pic>
          <p:nvPicPr>
            <p:cNvPr id="38" name="Resim 37">
              <a:extLst>
                <a:ext uri="{FF2B5EF4-FFF2-40B4-BE49-F238E27FC236}">
                  <a16:creationId xmlns:a16="http://schemas.microsoft.com/office/drawing/2014/main" id="{C9ED084D-5E5E-492E-8EA0-A1246AC3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9" name="Grafik 38">
              <a:extLst>
                <a:ext uri="{FF2B5EF4-FFF2-40B4-BE49-F238E27FC236}">
                  <a16:creationId xmlns:a16="http://schemas.microsoft.com/office/drawing/2014/main" id="{BD2416C6-5082-44BD-8235-FF32389090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48830637"/>
                </p:ext>
              </p:extLst>
            </p:nvPr>
          </p:nvGraphicFramePr>
          <p:xfrm>
            <a:off x="92585" y="3453649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id="{3CBF320B-C7C1-4E23-A489-CAA4490F6D33}"/>
                </a:ext>
              </a:extLst>
            </p:cNvPr>
            <p:cNvSpPr txBox="1"/>
            <p:nvPr/>
          </p:nvSpPr>
          <p:spPr>
            <a:xfrm>
              <a:off x="1052080" y="3172619"/>
              <a:ext cx="23246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DAĞILIMI</a:t>
              </a:r>
            </a:p>
          </p:txBody>
        </p:sp>
      </p:grpSp>
      <p:pic>
        <p:nvPicPr>
          <p:cNvPr id="32" name="Resim 31">
            <a:extLst>
              <a:ext uri="{FF2B5EF4-FFF2-40B4-BE49-F238E27FC236}">
                <a16:creationId xmlns:a16="http://schemas.microsoft.com/office/drawing/2014/main" id="{C5E23400-2DD8-488C-9D02-466D4F93F2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cxnSp>
        <p:nvCxnSpPr>
          <p:cNvPr id="45" name="Düz Bağlayıcı 44">
            <a:extLst>
              <a:ext uri="{FF2B5EF4-FFF2-40B4-BE49-F238E27FC236}">
                <a16:creationId xmlns:a16="http://schemas.microsoft.com/office/drawing/2014/main" id="{1F9ABB4C-846C-415A-B554-4A0ADFD143B1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Dikdörtgen 28">
            <a:extLst>
              <a:ext uri="{FF2B5EF4-FFF2-40B4-BE49-F238E27FC236}">
                <a16:creationId xmlns:a16="http://schemas.microsoft.com/office/drawing/2014/main" id="{F58E5596-1832-4881-AA1D-FFDA10B7546F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D2495ACB-7727-4FA3-BE7F-854B305DF984}"/>
              </a:ext>
            </a:extLst>
          </p:cNvPr>
          <p:cNvSpPr/>
          <p:nvPr/>
        </p:nvSpPr>
        <p:spPr>
          <a:xfrm>
            <a:off x="1637022" y="825914"/>
            <a:ext cx="49658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HEDEFLER VE MÜFREDAT</a:t>
            </a:r>
          </a:p>
        </p:txBody>
      </p:sp>
      <p:pic>
        <p:nvPicPr>
          <p:cNvPr id="51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Dikdörtgen 52">
            <a:extLst>
              <a:ext uri="{FF2B5EF4-FFF2-40B4-BE49-F238E27FC236}">
                <a16:creationId xmlns:a16="http://schemas.microsoft.com/office/drawing/2014/main" id="{D90F82E9-CA0A-4161-8FAA-702CDEC29B83}"/>
              </a:ext>
            </a:extLst>
          </p:cNvPr>
          <p:cNvSpPr/>
          <p:nvPr/>
        </p:nvSpPr>
        <p:spPr>
          <a:xfrm>
            <a:off x="4474819" y="6310072"/>
            <a:ext cx="399805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GELİŞİM MİMARLIK MÜHENDİSLİK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3EA5804-88D1-4376-8599-9937B7515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1" y="1921298"/>
            <a:ext cx="3885082" cy="932159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3D90084-B605-44C2-AF29-84132D0FAE49}"/>
              </a:ext>
            </a:extLst>
          </p:cNvPr>
          <p:cNvSpPr/>
          <p:nvPr/>
        </p:nvSpPr>
        <p:spPr>
          <a:xfrm>
            <a:off x="665773" y="2028805"/>
            <a:ext cx="20923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Girişte Tercih Edilme Sırası</a:t>
            </a:r>
          </a:p>
          <a:p>
            <a:r>
              <a:rPr lang="tr-TR" sz="1400">
                <a:solidFill>
                  <a:srgbClr val="A9936E"/>
                </a:solidFill>
                <a:latin typeface="Gotham Medium" panose="02000604030000020004" pitchFamily="50" charset="0"/>
              </a:rPr>
              <a:t>(YKS-2023)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849029F2-F053-46F8-A4C0-658410B9E31B}"/>
              </a:ext>
            </a:extLst>
          </p:cNvPr>
          <p:cNvSpPr/>
          <p:nvPr/>
        </p:nvSpPr>
        <p:spPr>
          <a:xfrm>
            <a:off x="3533035" y="2218100"/>
            <a:ext cx="756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47.933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Medium" panose="02000604030000020004" pitchFamily="50" charset="0"/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B3FCDDB9-0420-4937-8AA5-E94FCA845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6" y="4429643"/>
            <a:ext cx="3839451" cy="932159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46A7591F-DB5D-474B-991A-3244C1D6AEB4}"/>
              </a:ext>
            </a:extLst>
          </p:cNvPr>
          <p:cNvSpPr/>
          <p:nvPr/>
        </p:nvSpPr>
        <p:spPr>
          <a:xfrm>
            <a:off x="653887" y="4622761"/>
            <a:ext cx="1663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Doluluk Oranı</a:t>
            </a: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(YKS-2023)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609400ED-1DB4-45FF-B6BA-3AD40A470754}"/>
              </a:ext>
            </a:extLst>
          </p:cNvPr>
          <p:cNvSpPr/>
          <p:nvPr/>
        </p:nvSpPr>
        <p:spPr>
          <a:xfrm>
            <a:off x="3619086" y="4726446"/>
            <a:ext cx="739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%100</a:t>
            </a: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644D7E51-EAF6-428C-BDA5-20D0EDFD4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1" y="5533727"/>
            <a:ext cx="3839451" cy="932159"/>
          </a:xfrm>
          <a:prstGeom prst="rect">
            <a:avLst/>
          </a:prstGeom>
        </p:spPr>
      </p:pic>
      <p:sp>
        <p:nvSpPr>
          <p:cNvPr id="32" name="Dikdörtgen 31">
            <a:extLst>
              <a:ext uri="{FF2B5EF4-FFF2-40B4-BE49-F238E27FC236}">
                <a16:creationId xmlns:a16="http://schemas.microsoft.com/office/drawing/2014/main" id="{5742968A-1BE7-426C-92D7-F359B6D12768}"/>
              </a:ext>
            </a:extLst>
          </p:cNvPr>
          <p:cNvSpPr/>
          <p:nvPr/>
        </p:nvSpPr>
        <p:spPr>
          <a:xfrm>
            <a:off x="652835" y="5726844"/>
            <a:ext cx="2356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 Kayıt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Yaptıran Öğrenci Sayısı 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6DD3E3FE-5448-49D7-A3F3-9C21DB148B7E}"/>
              </a:ext>
            </a:extLst>
          </p:cNvPr>
          <p:cNvSpPr/>
          <p:nvPr/>
        </p:nvSpPr>
        <p:spPr>
          <a:xfrm>
            <a:off x="3739059" y="5830529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200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Medium" panose="02000604030000020004" pitchFamily="50" charset="0"/>
            </a:endParaRPr>
          </a:p>
        </p:txBody>
      </p:sp>
      <p:pic>
        <p:nvPicPr>
          <p:cNvPr id="34" name="Resim 33">
            <a:extLst>
              <a:ext uri="{FF2B5EF4-FFF2-40B4-BE49-F238E27FC236}">
                <a16:creationId xmlns:a16="http://schemas.microsoft.com/office/drawing/2014/main" id="{5DED2287-CAA7-4662-935F-90BC23E29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5298284"/>
            <a:ext cx="3839451" cy="932159"/>
          </a:xfrm>
          <a:prstGeom prst="rect">
            <a:avLst/>
          </a:prstGeom>
        </p:spPr>
      </p:pic>
      <p:sp>
        <p:nvSpPr>
          <p:cNvPr id="35" name="Dikdörtgen 34">
            <a:extLst>
              <a:ext uri="{FF2B5EF4-FFF2-40B4-BE49-F238E27FC236}">
                <a16:creationId xmlns:a16="http://schemas.microsoft.com/office/drawing/2014/main" id="{1B07ECA7-780D-4652-8353-81E321538FE2}"/>
              </a:ext>
            </a:extLst>
          </p:cNvPr>
          <p:cNvSpPr/>
          <p:nvPr/>
        </p:nvSpPr>
        <p:spPr>
          <a:xfrm>
            <a:off x="6177111" y="5610474"/>
            <a:ext cx="2542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Öğrenci Sayısı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5AD3B2A3-13F6-4D5C-93E1-7FB92428D42A}"/>
              </a:ext>
            </a:extLst>
          </p:cNvPr>
          <p:cNvSpPr/>
          <p:nvPr/>
        </p:nvSpPr>
        <p:spPr>
          <a:xfrm>
            <a:off x="9298657" y="5595086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1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8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C8AD34B8-3D36-410D-B062-EAD1AA327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4147403"/>
            <a:ext cx="4654276" cy="932159"/>
          </a:xfrm>
          <a:prstGeom prst="rect">
            <a:avLst/>
          </a:prstGeom>
        </p:spPr>
      </p:pic>
      <p:sp>
        <p:nvSpPr>
          <p:cNvPr id="42" name="Dikdörtgen 41">
            <a:extLst>
              <a:ext uri="{FF2B5EF4-FFF2-40B4-BE49-F238E27FC236}">
                <a16:creationId xmlns:a16="http://schemas.microsoft.com/office/drawing/2014/main" id="{0EC86914-D065-424E-B060-BCF42D64393A}"/>
              </a:ext>
            </a:extLst>
          </p:cNvPr>
          <p:cNvSpPr/>
          <p:nvPr/>
        </p:nvSpPr>
        <p:spPr>
          <a:xfrm>
            <a:off x="6102023" y="4286484"/>
            <a:ext cx="370383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Yapılabilen Lisans Programları: </a:t>
            </a:r>
          </a:p>
          <a:p>
            <a:r>
              <a:rPr lang="tr-TR" sz="1200">
                <a:solidFill>
                  <a:srgbClr val="A9936E"/>
                </a:solidFill>
                <a:latin typeface="Gotham Medium" panose="02000604030000020004" pitchFamily="50" charset="0"/>
              </a:rPr>
              <a:t>Gerekli minimum koşullar sağlandığı takdirde her bölüm </a:t>
            </a:r>
          </a:p>
          <a:p>
            <a:r>
              <a:rPr lang="tr-TR" sz="1200">
                <a:solidFill>
                  <a:srgbClr val="A9936E"/>
                </a:solidFill>
                <a:latin typeface="Gotham Medium" panose="02000604030000020004" pitchFamily="50" charset="0"/>
              </a:rPr>
              <a:t>çift anadala olanak verir.</a:t>
            </a:r>
            <a:endParaRPr lang="tr-TR" sz="12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4377837A-1852-4328-9DFE-85C5068224EB}"/>
              </a:ext>
            </a:extLst>
          </p:cNvPr>
          <p:cNvSpPr/>
          <p:nvPr/>
        </p:nvSpPr>
        <p:spPr>
          <a:xfrm>
            <a:off x="6177111" y="1774103"/>
            <a:ext cx="20076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Kayıt Yaptıran 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Öğrenci İstatistikleri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pic>
        <p:nvPicPr>
          <p:cNvPr id="38" name="Resim 37">
            <a:extLst>
              <a:ext uri="{FF2B5EF4-FFF2-40B4-BE49-F238E27FC236}">
                <a16:creationId xmlns:a16="http://schemas.microsoft.com/office/drawing/2014/main" id="{9A7BBF66-BE32-4DAC-A76A-E922D0D71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cxnSp>
        <p:nvCxnSpPr>
          <p:cNvPr id="48" name="Düz Bağlayıcı 47">
            <a:extLst>
              <a:ext uri="{FF2B5EF4-FFF2-40B4-BE49-F238E27FC236}">
                <a16:creationId xmlns:a16="http://schemas.microsoft.com/office/drawing/2014/main" id="{12C4F021-E0D3-40BB-BFB6-F2199680596C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Dikdörtgen 42">
            <a:extLst>
              <a:ext uri="{FF2B5EF4-FFF2-40B4-BE49-F238E27FC236}">
                <a16:creationId xmlns:a16="http://schemas.microsoft.com/office/drawing/2014/main" id="{5ADEF1F9-EFB1-4490-B2A2-F6E51132490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979FE855-BDEB-45D9-8E2B-5ED65A26C039}"/>
              </a:ext>
            </a:extLst>
          </p:cNvPr>
          <p:cNvSpPr/>
          <p:nvPr/>
        </p:nvSpPr>
        <p:spPr>
          <a:xfrm>
            <a:off x="1637022" y="825914"/>
            <a:ext cx="105629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500" kern="500" spc="-100" dirty="0">
                <a:solidFill>
                  <a:srgbClr val="00205C"/>
                </a:solidFill>
                <a:latin typeface="Gotham Bold" pitchFamily="50" charset="0"/>
              </a:rPr>
              <a:t>LİSANS PROGRAMLARINA KABUL EDİLEN ÖĞRENCİLERİN NİTELİĞİ</a:t>
            </a:r>
          </a:p>
        </p:txBody>
      </p:sp>
      <p:pic>
        <p:nvPicPr>
          <p:cNvPr id="44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Dikdörtgen 48">
            <a:extLst>
              <a:ext uri="{FF2B5EF4-FFF2-40B4-BE49-F238E27FC236}">
                <a16:creationId xmlns:a16="http://schemas.microsoft.com/office/drawing/2014/main" id="{D90F82E9-CA0A-4161-8FAA-702CDEC29B83}"/>
              </a:ext>
            </a:extLst>
          </p:cNvPr>
          <p:cNvSpPr/>
          <p:nvPr/>
        </p:nvSpPr>
        <p:spPr>
          <a:xfrm>
            <a:off x="4407923" y="6316238"/>
            <a:ext cx="399805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GELİŞİM MİMARLIK MÜHENDİSLİK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9" grpId="0"/>
      <p:bldP spid="30" grpId="0"/>
      <p:bldP spid="32" grpId="0"/>
      <p:bldP spid="33" grpId="0"/>
      <p:bldP spid="35" grpId="0"/>
      <p:bldP spid="36" grpId="0"/>
      <p:bldP spid="42" grpId="0"/>
      <p:bldP spid="45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FBD89DE0-65EB-45CB-B4B2-E2957F78FA6A}"/>
              </a:ext>
            </a:extLst>
          </p:cNvPr>
          <p:cNvGrpSpPr/>
          <p:nvPr/>
        </p:nvGrpSpPr>
        <p:grpSpPr>
          <a:xfrm>
            <a:off x="-245843" y="2529991"/>
            <a:ext cx="4008986" cy="3229785"/>
            <a:chOff x="295062" y="3172619"/>
            <a:chExt cx="4008986" cy="3229785"/>
          </a:xfrm>
        </p:grpSpPr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134FFBD0-9E12-42EE-B8E8-2B4CC406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19" name="Grafik 18">
              <a:extLst>
                <a:ext uri="{FF2B5EF4-FFF2-40B4-BE49-F238E27FC236}">
                  <a16:creationId xmlns:a16="http://schemas.microsoft.com/office/drawing/2014/main" id="{4E27A411-71C6-4950-973B-93E4F27DAD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21875302"/>
                </p:ext>
              </p:extLst>
            </p:nvPr>
          </p:nvGraphicFramePr>
          <p:xfrm>
            <a:off x="295062" y="3428885"/>
            <a:ext cx="4008986" cy="29735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id="{AA3E9403-9FC9-4F02-BC44-E2EE638C2E7E}"/>
                </a:ext>
              </a:extLst>
            </p:cNvPr>
            <p:cNvSpPr txBox="1"/>
            <p:nvPr/>
          </p:nvSpPr>
          <p:spPr>
            <a:xfrm>
              <a:off x="1266916" y="3172619"/>
              <a:ext cx="1895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solidFill>
                    <a:srgbClr val="00205C"/>
                  </a:solidFill>
                  <a:latin typeface="Gotham Bold" pitchFamily="50" charset="0"/>
                </a:rPr>
                <a:t>Toplam Öğrenci: 795</a:t>
              </a:r>
            </a:p>
          </p:txBody>
        </p:sp>
      </p:grp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105705A2-2F57-4D3E-88F3-F76CCC6236E1}"/>
              </a:ext>
            </a:extLst>
          </p:cNvPr>
          <p:cNvSpPr/>
          <p:nvPr/>
        </p:nvSpPr>
        <p:spPr>
          <a:xfrm>
            <a:off x="3498446" y="2496555"/>
            <a:ext cx="4152327" cy="3259706"/>
          </a:xfrm>
          <a:custGeom>
            <a:avLst/>
            <a:gdLst>
              <a:gd name="connsiteX0" fmla="*/ 0 w 4413843"/>
              <a:gd name="connsiteY0" fmla="*/ 571162 h 3426906"/>
              <a:gd name="connsiteX1" fmla="*/ 571162 w 4413843"/>
              <a:gd name="connsiteY1" fmla="*/ 0 h 3426906"/>
              <a:gd name="connsiteX2" fmla="*/ 3842681 w 4413843"/>
              <a:gd name="connsiteY2" fmla="*/ 0 h 3426906"/>
              <a:gd name="connsiteX3" fmla="*/ 4413843 w 4413843"/>
              <a:gd name="connsiteY3" fmla="*/ 571162 h 3426906"/>
              <a:gd name="connsiteX4" fmla="*/ 4413843 w 4413843"/>
              <a:gd name="connsiteY4" fmla="*/ 2855744 h 3426906"/>
              <a:gd name="connsiteX5" fmla="*/ 3842681 w 4413843"/>
              <a:gd name="connsiteY5" fmla="*/ 3426906 h 3426906"/>
              <a:gd name="connsiteX6" fmla="*/ 571162 w 4413843"/>
              <a:gd name="connsiteY6" fmla="*/ 3426906 h 3426906"/>
              <a:gd name="connsiteX7" fmla="*/ 0 w 4413843"/>
              <a:gd name="connsiteY7" fmla="*/ 2855744 h 3426906"/>
              <a:gd name="connsiteX8" fmla="*/ 0 w 4413843"/>
              <a:gd name="connsiteY8" fmla="*/ 571162 h 3426906"/>
              <a:gd name="connsiteX0" fmla="*/ 571162 w 4413843"/>
              <a:gd name="connsiteY0" fmla="*/ 0 h 3426906"/>
              <a:gd name="connsiteX1" fmla="*/ 3842681 w 4413843"/>
              <a:gd name="connsiteY1" fmla="*/ 0 h 3426906"/>
              <a:gd name="connsiteX2" fmla="*/ 4413843 w 4413843"/>
              <a:gd name="connsiteY2" fmla="*/ 571162 h 3426906"/>
              <a:gd name="connsiteX3" fmla="*/ 4413843 w 4413843"/>
              <a:gd name="connsiteY3" fmla="*/ 2855744 h 3426906"/>
              <a:gd name="connsiteX4" fmla="*/ 3842681 w 4413843"/>
              <a:gd name="connsiteY4" fmla="*/ 3426906 h 3426906"/>
              <a:gd name="connsiteX5" fmla="*/ 571162 w 4413843"/>
              <a:gd name="connsiteY5" fmla="*/ 3426906 h 3426906"/>
              <a:gd name="connsiteX6" fmla="*/ 0 w 4413843"/>
              <a:gd name="connsiteY6" fmla="*/ 2855744 h 3426906"/>
              <a:gd name="connsiteX7" fmla="*/ 0 w 4413843"/>
              <a:gd name="connsiteY7" fmla="*/ 571162 h 3426906"/>
              <a:gd name="connsiteX8" fmla="*/ 662602 w 4413843"/>
              <a:gd name="connsiteY8" fmla="*/ 91440 h 3426906"/>
              <a:gd name="connsiteX0" fmla="*/ 571162 w 4413843"/>
              <a:gd name="connsiteY0" fmla="*/ 0 h 3426906"/>
              <a:gd name="connsiteX1" fmla="*/ 3842681 w 4413843"/>
              <a:gd name="connsiteY1" fmla="*/ 0 h 3426906"/>
              <a:gd name="connsiteX2" fmla="*/ 4413843 w 4413843"/>
              <a:gd name="connsiteY2" fmla="*/ 571162 h 3426906"/>
              <a:gd name="connsiteX3" fmla="*/ 4413843 w 4413843"/>
              <a:gd name="connsiteY3" fmla="*/ 2855744 h 3426906"/>
              <a:gd name="connsiteX4" fmla="*/ 3842681 w 4413843"/>
              <a:gd name="connsiteY4" fmla="*/ 3426906 h 3426906"/>
              <a:gd name="connsiteX5" fmla="*/ 571162 w 4413843"/>
              <a:gd name="connsiteY5" fmla="*/ 3426906 h 3426906"/>
              <a:gd name="connsiteX6" fmla="*/ 0 w 4413843"/>
              <a:gd name="connsiteY6" fmla="*/ 2855744 h 3426906"/>
              <a:gd name="connsiteX7" fmla="*/ 0 w 4413843"/>
              <a:gd name="connsiteY7" fmla="*/ 571162 h 3426906"/>
              <a:gd name="connsiteX8" fmla="*/ 662602 w 4413843"/>
              <a:gd name="connsiteY8" fmla="*/ 91440 h 3426906"/>
              <a:gd name="connsiteX9" fmla="*/ 571162 w 4413843"/>
              <a:gd name="connsiteY9" fmla="*/ 0 h 3426906"/>
              <a:gd name="connsiteX0" fmla="*/ 3842681 w 4413843"/>
              <a:gd name="connsiteY0" fmla="*/ 0 h 3426906"/>
              <a:gd name="connsiteX1" fmla="*/ 4413843 w 4413843"/>
              <a:gd name="connsiteY1" fmla="*/ 571162 h 3426906"/>
              <a:gd name="connsiteX2" fmla="*/ 4413843 w 4413843"/>
              <a:gd name="connsiteY2" fmla="*/ 2855744 h 3426906"/>
              <a:gd name="connsiteX3" fmla="*/ 3842681 w 4413843"/>
              <a:gd name="connsiteY3" fmla="*/ 3426906 h 3426906"/>
              <a:gd name="connsiteX4" fmla="*/ 571162 w 4413843"/>
              <a:gd name="connsiteY4" fmla="*/ 3426906 h 3426906"/>
              <a:gd name="connsiteX5" fmla="*/ 0 w 4413843"/>
              <a:gd name="connsiteY5" fmla="*/ 2855744 h 3426906"/>
              <a:gd name="connsiteX6" fmla="*/ 0 w 4413843"/>
              <a:gd name="connsiteY6" fmla="*/ 571162 h 3426906"/>
              <a:gd name="connsiteX7" fmla="*/ 662602 w 4413843"/>
              <a:gd name="connsiteY7" fmla="*/ 91440 h 3426906"/>
              <a:gd name="connsiteX8" fmla="*/ 571162 w 4413843"/>
              <a:gd name="connsiteY8" fmla="*/ 0 h 3426906"/>
              <a:gd name="connsiteX9" fmla="*/ 3934121 w 4413843"/>
              <a:gd name="connsiteY9" fmla="*/ 91440 h 3426906"/>
              <a:gd name="connsiteX0" fmla="*/ 3842681 w 4413843"/>
              <a:gd name="connsiteY0" fmla="*/ 0 h 3426906"/>
              <a:gd name="connsiteX1" fmla="*/ 4413843 w 4413843"/>
              <a:gd name="connsiteY1" fmla="*/ 571162 h 3426906"/>
              <a:gd name="connsiteX2" fmla="*/ 4413843 w 4413843"/>
              <a:gd name="connsiteY2" fmla="*/ 2855744 h 3426906"/>
              <a:gd name="connsiteX3" fmla="*/ 3842681 w 4413843"/>
              <a:gd name="connsiteY3" fmla="*/ 3426906 h 3426906"/>
              <a:gd name="connsiteX4" fmla="*/ 571162 w 4413843"/>
              <a:gd name="connsiteY4" fmla="*/ 3426906 h 3426906"/>
              <a:gd name="connsiteX5" fmla="*/ 0 w 4413843"/>
              <a:gd name="connsiteY5" fmla="*/ 2855744 h 3426906"/>
              <a:gd name="connsiteX6" fmla="*/ 0 w 4413843"/>
              <a:gd name="connsiteY6" fmla="*/ 571162 h 3426906"/>
              <a:gd name="connsiteX7" fmla="*/ 662602 w 4413843"/>
              <a:gd name="connsiteY7" fmla="*/ 91440 h 3426906"/>
              <a:gd name="connsiteX8" fmla="*/ 571162 w 4413843"/>
              <a:gd name="connsiteY8" fmla="*/ 0 h 3426906"/>
              <a:gd name="connsiteX9" fmla="*/ 3934121 w 4413843"/>
              <a:gd name="connsiteY9" fmla="*/ 91440 h 3426906"/>
              <a:gd name="connsiteX10" fmla="*/ 3842681 w 4413843"/>
              <a:gd name="connsiteY10" fmla="*/ 0 h 3426906"/>
              <a:gd name="connsiteX0" fmla="*/ 3842681 w 4413843"/>
              <a:gd name="connsiteY0" fmla="*/ 19732 h 3446638"/>
              <a:gd name="connsiteX1" fmla="*/ 4413843 w 4413843"/>
              <a:gd name="connsiteY1" fmla="*/ 590894 h 3446638"/>
              <a:gd name="connsiteX2" fmla="*/ 4413843 w 4413843"/>
              <a:gd name="connsiteY2" fmla="*/ 2875476 h 3446638"/>
              <a:gd name="connsiteX3" fmla="*/ 3842681 w 4413843"/>
              <a:gd name="connsiteY3" fmla="*/ 3446638 h 3446638"/>
              <a:gd name="connsiteX4" fmla="*/ 571162 w 4413843"/>
              <a:gd name="connsiteY4" fmla="*/ 3446638 h 3446638"/>
              <a:gd name="connsiteX5" fmla="*/ 0 w 4413843"/>
              <a:gd name="connsiteY5" fmla="*/ 2875476 h 3446638"/>
              <a:gd name="connsiteX6" fmla="*/ 0 w 4413843"/>
              <a:gd name="connsiteY6" fmla="*/ 590894 h 3446638"/>
              <a:gd name="connsiteX7" fmla="*/ 662602 w 4413843"/>
              <a:gd name="connsiteY7" fmla="*/ 111172 h 3446638"/>
              <a:gd name="connsiteX8" fmla="*/ 571162 w 4413843"/>
              <a:gd name="connsiteY8" fmla="*/ 19732 h 3446638"/>
              <a:gd name="connsiteX9" fmla="*/ 1223859 w 4413843"/>
              <a:gd name="connsiteY9" fmla="*/ 6576 h 3446638"/>
              <a:gd name="connsiteX10" fmla="*/ 3934121 w 4413843"/>
              <a:gd name="connsiteY10" fmla="*/ 111172 h 3446638"/>
              <a:gd name="connsiteX11" fmla="*/ 3842681 w 4413843"/>
              <a:gd name="connsiteY11" fmla="*/ 19732 h 3446638"/>
              <a:gd name="connsiteX0" fmla="*/ 3934121 w 4413843"/>
              <a:gd name="connsiteY0" fmla="*/ 101199 h 3436665"/>
              <a:gd name="connsiteX1" fmla="*/ 3842681 w 4413843"/>
              <a:gd name="connsiteY1" fmla="*/ 9759 h 3436665"/>
              <a:gd name="connsiteX2" fmla="*/ 4413843 w 4413843"/>
              <a:gd name="connsiteY2" fmla="*/ 580921 h 3436665"/>
              <a:gd name="connsiteX3" fmla="*/ 4413843 w 4413843"/>
              <a:gd name="connsiteY3" fmla="*/ 2865503 h 3436665"/>
              <a:gd name="connsiteX4" fmla="*/ 3842681 w 4413843"/>
              <a:gd name="connsiteY4" fmla="*/ 3436665 h 3436665"/>
              <a:gd name="connsiteX5" fmla="*/ 571162 w 4413843"/>
              <a:gd name="connsiteY5" fmla="*/ 3436665 h 3436665"/>
              <a:gd name="connsiteX6" fmla="*/ 0 w 4413843"/>
              <a:gd name="connsiteY6" fmla="*/ 2865503 h 3436665"/>
              <a:gd name="connsiteX7" fmla="*/ 0 w 4413843"/>
              <a:gd name="connsiteY7" fmla="*/ 580921 h 3436665"/>
              <a:gd name="connsiteX8" fmla="*/ 662602 w 4413843"/>
              <a:gd name="connsiteY8" fmla="*/ 101199 h 3436665"/>
              <a:gd name="connsiteX9" fmla="*/ 571162 w 4413843"/>
              <a:gd name="connsiteY9" fmla="*/ 9759 h 3436665"/>
              <a:gd name="connsiteX10" fmla="*/ 1315299 w 4413843"/>
              <a:gd name="connsiteY10" fmla="*/ 88043 h 3436665"/>
              <a:gd name="connsiteX0" fmla="*/ 3934121 w 4413843"/>
              <a:gd name="connsiteY0" fmla="*/ 91440 h 3426906"/>
              <a:gd name="connsiteX1" fmla="*/ 3842681 w 4413843"/>
              <a:gd name="connsiteY1" fmla="*/ 0 h 3426906"/>
              <a:gd name="connsiteX2" fmla="*/ 4413843 w 4413843"/>
              <a:gd name="connsiteY2" fmla="*/ 571162 h 3426906"/>
              <a:gd name="connsiteX3" fmla="*/ 4413843 w 4413843"/>
              <a:gd name="connsiteY3" fmla="*/ 2855744 h 3426906"/>
              <a:gd name="connsiteX4" fmla="*/ 3842681 w 4413843"/>
              <a:gd name="connsiteY4" fmla="*/ 3426906 h 3426906"/>
              <a:gd name="connsiteX5" fmla="*/ 571162 w 4413843"/>
              <a:gd name="connsiteY5" fmla="*/ 3426906 h 3426906"/>
              <a:gd name="connsiteX6" fmla="*/ 0 w 4413843"/>
              <a:gd name="connsiteY6" fmla="*/ 2855744 h 3426906"/>
              <a:gd name="connsiteX7" fmla="*/ 0 w 4413843"/>
              <a:gd name="connsiteY7" fmla="*/ 571162 h 3426906"/>
              <a:gd name="connsiteX8" fmla="*/ 662602 w 4413843"/>
              <a:gd name="connsiteY8" fmla="*/ 91440 h 3426906"/>
              <a:gd name="connsiteX9" fmla="*/ 571162 w 4413843"/>
              <a:gd name="connsiteY9" fmla="*/ 0 h 3426906"/>
              <a:gd name="connsiteX0" fmla="*/ 3934121 w 4413843"/>
              <a:gd name="connsiteY0" fmla="*/ 91440 h 3426906"/>
              <a:gd name="connsiteX1" fmla="*/ 3842681 w 4413843"/>
              <a:gd name="connsiteY1" fmla="*/ 0 h 3426906"/>
              <a:gd name="connsiteX2" fmla="*/ 4413843 w 4413843"/>
              <a:gd name="connsiteY2" fmla="*/ 571162 h 3426906"/>
              <a:gd name="connsiteX3" fmla="*/ 4413843 w 4413843"/>
              <a:gd name="connsiteY3" fmla="*/ 2855744 h 3426906"/>
              <a:gd name="connsiteX4" fmla="*/ 3842681 w 4413843"/>
              <a:gd name="connsiteY4" fmla="*/ 3426906 h 3426906"/>
              <a:gd name="connsiteX5" fmla="*/ 571162 w 4413843"/>
              <a:gd name="connsiteY5" fmla="*/ 3426906 h 3426906"/>
              <a:gd name="connsiteX6" fmla="*/ 0 w 4413843"/>
              <a:gd name="connsiteY6" fmla="*/ 2855744 h 3426906"/>
              <a:gd name="connsiteX7" fmla="*/ 0 w 4413843"/>
              <a:gd name="connsiteY7" fmla="*/ 571162 h 3426906"/>
              <a:gd name="connsiteX8" fmla="*/ 662602 w 4413843"/>
              <a:gd name="connsiteY8" fmla="*/ 91440 h 3426906"/>
              <a:gd name="connsiteX0" fmla="*/ 3934121 w 4413843"/>
              <a:gd name="connsiteY0" fmla="*/ 119213 h 3454679"/>
              <a:gd name="connsiteX1" fmla="*/ 3842681 w 4413843"/>
              <a:gd name="connsiteY1" fmla="*/ 27773 h 3454679"/>
              <a:gd name="connsiteX2" fmla="*/ 4413843 w 4413843"/>
              <a:gd name="connsiteY2" fmla="*/ 598935 h 3454679"/>
              <a:gd name="connsiteX3" fmla="*/ 4413843 w 4413843"/>
              <a:gd name="connsiteY3" fmla="*/ 2883517 h 3454679"/>
              <a:gd name="connsiteX4" fmla="*/ 3842681 w 4413843"/>
              <a:gd name="connsiteY4" fmla="*/ 3454679 h 3454679"/>
              <a:gd name="connsiteX5" fmla="*/ 571162 w 4413843"/>
              <a:gd name="connsiteY5" fmla="*/ 3454679 h 3454679"/>
              <a:gd name="connsiteX6" fmla="*/ 0 w 4413843"/>
              <a:gd name="connsiteY6" fmla="*/ 2883517 h 3454679"/>
              <a:gd name="connsiteX7" fmla="*/ 0 w 4413843"/>
              <a:gd name="connsiteY7" fmla="*/ 598935 h 3454679"/>
              <a:gd name="connsiteX8" fmla="*/ 500677 w 4413843"/>
              <a:gd name="connsiteY8" fmla="*/ 14438 h 3454679"/>
              <a:gd name="connsiteX0" fmla="*/ 3934121 w 4413843"/>
              <a:gd name="connsiteY0" fmla="*/ 105362 h 3440828"/>
              <a:gd name="connsiteX1" fmla="*/ 3842681 w 4413843"/>
              <a:gd name="connsiteY1" fmla="*/ 13922 h 3440828"/>
              <a:gd name="connsiteX2" fmla="*/ 4413843 w 4413843"/>
              <a:gd name="connsiteY2" fmla="*/ 585084 h 3440828"/>
              <a:gd name="connsiteX3" fmla="*/ 4413843 w 4413843"/>
              <a:gd name="connsiteY3" fmla="*/ 2869666 h 3440828"/>
              <a:gd name="connsiteX4" fmla="*/ 3842681 w 4413843"/>
              <a:gd name="connsiteY4" fmla="*/ 3440828 h 3440828"/>
              <a:gd name="connsiteX5" fmla="*/ 571162 w 4413843"/>
              <a:gd name="connsiteY5" fmla="*/ 3440828 h 3440828"/>
              <a:gd name="connsiteX6" fmla="*/ 0 w 4413843"/>
              <a:gd name="connsiteY6" fmla="*/ 2869666 h 3440828"/>
              <a:gd name="connsiteX7" fmla="*/ 0 w 4413843"/>
              <a:gd name="connsiteY7" fmla="*/ 585084 h 3440828"/>
              <a:gd name="connsiteX8" fmla="*/ 500677 w 4413843"/>
              <a:gd name="connsiteY8" fmla="*/ 587 h 3440828"/>
              <a:gd name="connsiteX0" fmla="*/ 3842681 w 4413843"/>
              <a:gd name="connsiteY0" fmla="*/ 13922 h 3440828"/>
              <a:gd name="connsiteX1" fmla="*/ 4413843 w 4413843"/>
              <a:gd name="connsiteY1" fmla="*/ 585084 h 3440828"/>
              <a:gd name="connsiteX2" fmla="*/ 4413843 w 4413843"/>
              <a:gd name="connsiteY2" fmla="*/ 2869666 h 3440828"/>
              <a:gd name="connsiteX3" fmla="*/ 3842681 w 4413843"/>
              <a:gd name="connsiteY3" fmla="*/ 3440828 h 3440828"/>
              <a:gd name="connsiteX4" fmla="*/ 571162 w 4413843"/>
              <a:gd name="connsiteY4" fmla="*/ 3440828 h 3440828"/>
              <a:gd name="connsiteX5" fmla="*/ 0 w 4413843"/>
              <a:gd name="connsiteY5" fmla="*/ 2869666 h 3440828"/>
              <a:gd name="connsiteX6" fmla="*/ 0 w 4413843"/>
              <a:gd name="connsiteY6" fmla="*/ 585084 h 3440828"/>
              <a:gd name="connsiteX7" fmla="*/ 500677 w 4413843"/>
              <a:gd name="connsiteY7" fmla="*/ 587 h 3440828"/>
              <a:gd name="connsiteX0" fmla="*/ 4018894 w 4413843"/>
              <a:gd name="connsiteY0" fmla="*/ 0 h 3460243"/>
              <a:gd name="connsiteX1" fmla="*/ 4413843 w 4413843"/>
              <a:gd name="connsiteY1" fmla="*/ 604499 h 3460243"/>
              <a:gd name="connsiteX2" fmla="*/ 4413843 w 4413843"/>
              <a:gd name="connsiteY2" fmla="*/ 2889081 h 3460243"/>
              <a:gd name="connsiteX3" fmla="*/ 3842681 w 4413843"/>
              <a:gd name="connsiteY3" fmla="*/ 3460243 h 3460243"/>
              <a:gd name="connsiteX4" fmla="*/ 571162 w 4413843"/>
              <a:gd name="connsiteY4" fmla="*/ 3460243 h 3460243"/>
              <a:gd name="connsiteX5" fmla="*/ 0 w 4413843"/>
              <a:gd name="connsiteY5" fmla="*/ 2889081 h 3460243"/>
              <a:gd name="connsiteX6" fmla="*/ 0 w 4413843"/>
              <a:gd name="connsiteY6" fmla="*/ 604499 h 3460243"/>
              <a:gd name="connsiteX7" fmla="*/ 500677 w 4413843"/>
              <a:gd name="connsiteY7" fmla="*/ 20002 h 3460243"/>
              <a:gd name="connsiteX0" fmla="*/ 4018894 w 4413843"/>
              <a:gd name="connsiteY0" fmla="*/ 0 h 3460243"/>
              <a:gd name="connsiteX1" fmla="*/ 4413843 w 4413843"/>
              <a:gd name="connsiteY1" fmla="*/ 604499 h 3460243"/>
              <a:gd name="connsiteX2" fmla="*/ 4413843 w 4413843"/>
              <a:gd name="connsiteY2" fmla="*/ 2889081 h 3460243"/>
              <a:gd name="connsiteX3" fmla="*/ 3842681 w 4413843"/>
              <a:gd name="connsiteY3" fmla="*/ 3460243 h 3460243"/>
              <a:gd name="connsiteX4" fmla="*/ 571162 w 4413843"/>
              <a:gd name="connsiteY4" fmla="*/ 3460243 h 3460243"/>
              <a:gd name="connsiteX5" fmla="*/ 0 w 4413843"/>
              <a:gd name="connsiteY5" fmla="*/ 2889081 h 3460243"/>
              <a:gd name="connsiteX6" fmla="*/ 0 w 4413843"/>
              <a:gd name="connsiteY6" fmla="*/ 604499 h 3460243"/>
              <a:gd name="connsiteX7" fmla="*/ 500677 w 4413843"/>
              <a:gd name="connsiteY7" fmla="*/ 20002 h 3460243"/>
              <a:gd name="connsiteX0" fmla="*/ 4018894 w 4413843"/>
              <a:gd name="connsiteY0" fmla="*/ 4352 h 3464595"/>
              <a:gd name="connsiteX1" fmla="*/ 4413843 w 4413843"/>
              <a:gd name="connsiteY1" fmla="*/ 608851 h 3464595"/>
              <a:gd name="connsiteX2" fmla="*/ 4413843 w 4413843"/>
              <a:gd name="connsiteY2" fmla="*/ 2893433 h 3464595"/>
              <a:gd name="connsiteX3" fmla="*/ 3842681 w 4413843"/>
              <a:gd name="connsiteY3" fmla="*/ 3464595 h 3464595"/>
              <a:gd name="connsiteX4" fmla="*/ 571162 w 4413843"/>
              <a:gd name="connsiteY4" fmla="*/ 3464595 h 3464595"/>
              <a:gd name="connsiteX5" fmla="*/ 0 w 4413843"/>
              <a:gd name="connsiteY5" fmla="*/ 2893433 h 3464595"/>
              <a:gd name="connsiteX6" fmla="*/ 0 w 4413843"/>
              <a:gd name="connsiteY6" fmla="*/ 608851 h 3464595"/>
              <a:gd name="connsiteX7" fmla="*/ 472102 w 4413843"/>
              <a:gd name="connsiteY7" fmla="*/ 542 h 3464595"/>
              <a:gd name="connsiteX0" fmla="*/ 4018894 w 4413843"/>
              <a:gd name="connsiteY0" fmla="*/ 3810 h 3464053"/>
              <a:gd name="connsiteX1" fmla="*/ 4413843 w 4413843"/>
              <a:gd name="connsiteY1" fmla="*/ 608309 h 3464053"/>
              <a:gd name="connsiteX2" fmla="*/ 4413843 w 4413843"/>
              <a:gd name="connsiteY2" fmla="*/ 2892891 h 3464053"/>
              <a:gd name="connsiteX3" fmla="*/ 3842681 w 4413843"/>
              <a:gd name="connsiteY3" fmla="*/ 3464053 h 3464053"/>
              <a:gd name="connsiteX4" fmla="*/ 571162 w 4413843"/>
              <a:gd name="connsiteY4" fmla="*/ 3464053 h 3464053"/>
              <a:gd name="connsiteX5" fmla="*/ 0 w 4413843"/>
              <a:gd name="connsiteY5" fmla="*/ 2892891 h 3464053"/>
              <a:gd name="connsiteX6" fmla="*/ 0 w 4413843"/>
              <a:gd name="connsiteY6" fmla="*/ 608309 h 3464053"/>
              <a:gd name="connsiteX7" fmla="*/ 472102 w 4413843"/>
              <a:gd name="connsiteY7" fmla="*/ 0 h 3464053"/>
              <a:gd name="connsiteX0" fmla="*/ 4042445 w 4437394"/>
              <a:gd name="connsiteY0" fmla="*/ 0 h 3460243"/>
              <a:gd name="connsiteX1" fmla="*/ 4437394 w 4437394"/>
              <a:gd name="connsiteY1" fmla="*/ 604499 h 3460243"/>
              <a:gd name="connsiteX2" fmla="*/ 4437394 w 4437394"/>
              <a:gd name="connsiteY2" fmla="*/ 2889081 h 3460243"/>
              <a:gd name="connsiteX3" fmla="*/ 3866232 w 4437394"/>
              <a:gd name="connsiteY3" fmla="*/ 3460243 h 3460243"/>
              <a:gd name="connsiteX4" fmla="*/ 594713 w 4437394"/>
              <a:gd name="connsiteY4" fmla="*/ 3460243 h 3460243"/>
              <a:gd name="connsiteX5" fmla="*/ 23551 w 4437394"/>
              <a:gd name="connsiteY5" fmla="*/ 2889081 h 3460243"/>
              <a:gd name="connsiteX6" fmla="*/ 23551 w 4437394"/>
              <a:gd name="connsiteY6" fmla="*/ 604499 h 3460243"/>
              <a:gd name="connsiteX7" fmla="*/ 305153 w 4437394"/>
              <a:gd name="connsiteY7" fmla="*/ 39053 h 3460243"/>
              <a:gd name="connsiteX0" fmla="*/ 4018894 w 4413843"/>
              <a:gd name="connsiteY0" fmla="*/ 0 h 3460243"/>
              <a:gd name="connsiteX1" fmla="*/ 4413843 w 4413843"/>
              <a:gd name="connsiteY1" fmla="*/ 604499 h 3460243"/>
              <a:gd name="connsiteX2" fmla="*/ 4413843 w 4413843"/>
              <a:gd name="connsiteY2" fmla="*/ 2889081 h 3460243"/>
              <a:gd name="connsiteX3" fmla="*/ 3842681 w 4413843"/>
              <a:gd name="connsiteY3" fmla="*/ 3460243 h 3460243"/>
              <a:gd name="connsiteX4" fmla="*/ 571162 w 4413843"/>
              <a:gd name="connsiteY4" fmla="*/ 3460243 h 3460243"/>
              <a:gd name="connsiteX5" fmla="*/ 0 w 4413843"/>
              <a:gd name="connsiteY5" fmla="*/ 2889081 h 3460243"/>
              <a:gd name="connsiteX6" fmla="*/ 0 w 4413843"/>
              <a:gd name="connsiteY6" fmla="*/ 604499 h 3460243"/>
              <a:gd name="connsiteX7" fmla="*/ 281602 w 4413843"/>
              <a:gd name="connsiteY7" fmla="*/ 39053 h 3460243"/>
              <a:gd name="connsiteX0" fmla="*/ 4018894 w 4413843"/>
              <a:gd name="connsiteY0" fmla="*/ 0 h 3460243"/>
              <a:gd name="connsiteX1" fmla="*/ 4413843 w 4413843"/>
              <a:gd name="connsiteY1" fmla="*/ 604499 h 3460243"/>
              <a:gd name="connsiteX2" fmla="*/ 4413843 w 4413843"/>
              <a:gd name="connsiteY2" fmla="*/ 2889081 h 3460243"/>
              <a:gd name="connsiteX3" fmla="*/ 3842681 w 4413843"/>
              <a:gd name="connsiteY3" fmla="*/ 3460243 h 3460243"/>
              <a:gd name="connsiteX4" fmla="*/ 571162 w 4413843"/>
              <a:gd name="connsiteY4" fmla="*/ 3460243 h 3460243"/>
              <a:gd name="connsiteX5" fmla="*/ 0 w 4413843"/>
              <a:gd name="connsiteY5" fmla="*/ 2889081 h 3460243"/>
              <a:gd name="connsiteX6" fmla="*/ 0 w 4413843"/>
              <a:gd name="connsiteY6" fmla="*/ 604499 h 3460243"/>
              <a:gd name="connsiteX7" fmla="*/ 281602 w 4413843"/>
              <a:gd name="connsiteY7" fmla="*/ 39053 h 3460243"/>
              <a:gd name="connsiteX0" fmla="*/ 4147482 w 4419551"/>
              <a:gd name="connsiteY0" fmla="*/ 0 h 3465005"/>
              <a:gd name="connsiteX1" fmla="*/ 4413843 w 4419551"/>
              <a:gd name="connsiteY1" fmla="*/ 609261 h 3465005"/>
              <a:gd name="connsiteX2" fmla="*/ 4413843 w 4419551"/>
              <a:gd name="connsiteY2" fmla="*/ 2893843 h 3465005"/>
              <a:gd name="connsiteX3" fmla="*/ 3842681 w 4419551"/>
              <a:gd name="connsiteY3" fmla="*/ 3465005 h 3465005"/>
              <a:gd name="connsiteX4" fmla="*/ 571162 w 4419551"/>
              <a:gd name="connsiteY4" fmla="*/ 3465005 h 3465005"/>
              <a:gd name="connsiteX5" fmla="*/ 0 w 4419551"/>
              <a:gd name="connsiteY5" fmla="*/ 2893843 h 3465005"/>
              <a:gd name="connsiteX6" fmla="*/ 0 w 4419551"/>
              <a:gd name="connsiteY6" fmla="*/ 609261 h 3465005"/>
              <a:gd name="connsiteX7" fmla="*/ 281602 w 4419551"/>
              <a:gd name="connsiteY7" fmla="*/ 43815 h 3465005"/>
              <a:gd name="connsiteX0" fmla="*/ 4147482 w 4414163"/>
              <a:gd name="connsiteY0" fmla="*/ 0 h 3465005"/>
              <a:gd name="connsiteX1" fmla="*/ 4413843 w 4414163"/>
              <a:gd name="connsiteY1" fmla="*/ 609261 h 3465005"/>
              <a:gd name="connsiteX2" fmla="*/ 4413843 w 4414163"/>
              <a:gd name="connsiteY2" fmla="*/ 2893843 h 3465005"/>
              <a:gd name="connsiteX3" fmla="*/ 3842681 w 4414163"/>
              <a:gd name="connsiteY3" fmla="*/ 3465005 h 3465005"/>
              <a:gd name="connsiteX4" fmla="*/ 571162 w 4414163"/>
              <a:gd name="connsiteY4" fmla="*/ 3465005 h 3465005"/>
              <a:gd name="connsiteX5" fmla="*/ 0 w 4414163"/>
              <a:gd name="connsiteY5" fmla="*/ 2893843 h 3465005"/>
              <a:gd name="connsiteX6" fmla="*/ 0 w 4414163"/>
              <a:gd name="connsiteY6" fmla="*/ 609261 h 3465005"/>
              <a:gd name="connsiteX7" fmla="*/ 281602 w 4414163"/>
              <a:gd name="connsiteY7" fmla="*/ 43815 h 3465005"/>
              <a:gd name="connsiteX0" fmla="*/ 4147482 w 4413843"/>
              <a:gd name="connsiteY0" fmla="*/ 0 h 3465005"/>
              <a:gd name="connsiteX1" fmla="*/ 4413843 w 4413843"/>
              <a:gd name="connsiteY1" fmla="*/ 609261 h 3465005"/>
              <a:gd name="connsiteX2" fmla="*/ 4413843 w 4413843"/>
              <a:gd name="connsiteY2" fmla="*/ 2893843 h 3465005"/>
              <a:gd name="connsiteX3" fmla="*/ 3842681 w 4413843"/>
              <a:gd name="connsiteY3" fmla="*/ 3465005 h 3465005"/>
              <a:gd name="connsiteX4" fmla="*/ 571162 w 4413843"/>
              <a:gd name="connsiteY4" fmla="*/ 3465005 h 3465005"/>
              <a:gd name="connsiteX5" fmla="*/ 0 w 4413843"/>
              <a:gd name="connsiteY5" fmla="*/ 2893843 h 3465005"/>
              <a:gd name="connsiteX6" fmla="*/ 0 w 4413843"/>
              <a:gd name="connsiteY6" fmla="*/ 609261 h 3465005"/>
              <a:gd name="connsiteX7" fmla="*/ 281602 w 4413843"/>
              <a:gd name="connsiteY7" fmla="*/ 43815 h 346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3843" h="3465005">
                <a:moveTo>
                  <a:pt x="4147482" y="0"/>
                </a:moveTo>
                <a:cubicBezTo>
                  <a:pt x="4386726" y="85725"/>
                  <a:pt x="4413843" y="293817"/>
                  <a:pt x="4413843" y="609261"/>
                </a:cubicBezTo>
                <a:lnTo>
                  <a:pt x="4413843" y="2893843"/>
                </a:lnTo>
                <a:cubicBezTo>
                  <a:pt x="4413843" y="3209287"/>
                  <a:pt x="4158125" y="3465005"/>
                  <a:pt x="3842681" y="3465005"/>
                </a:cubicBezTo>
                <a:lnTo>
                  <a:pt x="571162" y="3465005"/>
                </a:lnTo>
                <a:cubicBezTo>
                  <a:pt x="255718" y="3465005"/>
                  <a:pt x="0" y="3209287"/>
                  <a:pt x="0" y="2893843"/>
                </a:cubicBezTo>
                <a:lnTo>
                  <a:pt x="0" y="609261"/>
                </a:lnTo>
                <a:cubicBezTo>
                  <a:pt x="0" y="293817"/>
                  <a:pt x="12831" y="104776"/>
                  <a:pt x="281602" y="43815"/>
                </a:cubicBezTo>
              </a:path>
            </a:pathLst>
          </a:custGeom>
          <a:noFill/>
          <a:ln w="19050">
            <a:solidFill>
              <a:srgbClr val="A9936E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41BE66B5-664E-446C-8332-F9B08181FB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cxnSp>
        <p:nvCxnSpPr>
          <p:cNvPr id="33" name="Düz Bağlayıcı 32">
            <a:extLst>
              <a:ext uri="{FF2B5EF4-FFF2-40B4-BE49-F238E27FC236}">
                <a16:creationId xmlns:a16="http://schemas.microsoft.com/office/drawing/2014/main" id="{5576394B-7668-42BD-8AB6-3048A20ACC17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Dikdörtgen 35">
            <a:extLst>
              <a:ext uri="{FF2B5EF4-FFF2-40B4-BE49-F238E27FC236}">
                <a16:creationId xmlns:a16="http://schemas.microsoft.com/office/drawing/2014/main" id="{8511C0E3-E2EA-4A18-8765-771853B4F0C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54BC490C-AD5C-4432-AB4E-CBA55DAFB43A}"/>
              </a:ext>
            </a:extLst>
          </p:cNvPr>
          <p:cNvSpPr/>
          <p:nvPr/>
        </p:nvSpPr>
        <p:spPr>
          <a:xfrm>
            <a:off x="1637022" y="825914"/>
            <a:ext cx="103437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kern="500" spc="-100" dirty="0">
                <a:solidFill>
                  <a:srgbClr val="00205C"/>
                </a:solidFill>
                <a:latin typeface="Gotham Bold" pitchFamily="50" charset="0"/>
              </a:rPr>
              <a:t>EĞİTİM VE ÖĞRETİMİN NİTELİĞİNE İLİŞKİN GÖSTERGELER</a:t>
            </a:r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0898BC63-FD3C-AA10-29A5-C4F9C71A2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431029"/>
              </p:ext>
            </p:extLst>
          </p:nvPr>
        </p:nvGraphicFramePr>
        <p:xfrm>
          <a:off x="3579416" y="2430295"/>
          <a:ext cx="3618236" cy="311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8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D90F82E9-CA0A-4161-8FAA-702CDEC29B83}"/>
              </a:ext>
            </a:extLst>
          </p:cNvPr>
          <p:cNvSpPr/>
          <p:nvPr/>
        </p:nvSpPr>
        <p:spPr>
          <a:xfrm>
            <a:off x="4474819" y="6267868"/>
            <a:ext cx="399805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GELİŞİM MİMARLIK MÜHENDİSLİK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57C9C797-1D55-493A-AF93-0DC81812E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18" y="1657495"/>
            <a:ext cx="4689476" cy="202206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2759D8D2-2C05-40AB-A6CC-708E7EC47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67" y="3732464"/>
            <a:ext cx="4689476" cy="2136795"/>
          </a:xfrm>
          <a:prstGeom prst="rect">
            <a:avLst/>
          </a:prstGeom>
        </p:spPr>
      </p:pic>
      <p:sp>
        <p:nvSpPr>
          <p:cNvPr id="27" name="Metin kutusu 26">
            <a:extLst>
              <a:ext uri="{FF2B5EF4-FFF2-40B4-BE49-F238E27FC236}">
                <a16:creationId xmlns:a16="http://schemas.microsoft.com/office/drawing/2014/main" id="{D315D655-D3DB-49BC-94D3-4BC725104019}"/>
              </a:ext>
            </a:extLst>
          </p:cNvPr>
          <p:cNvSpPr txBox="1"/>
          <p:nvPr/>
        </p:nvSpPr>
        <p:spPr>
          <a:xfrm>
            <a:off x="4812944" y="1905004"/>
            <a:ext cx="1860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Mezuniyet </a:t>
            </a: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Oranı*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2A0B1261-D9F5-40B4-9FC8-26C3820B9590}"/>
              </a:ext>
            </a:extLst>
          </p:cNvPr>
          <p:cNvSpPr txBox="1"/>
          <p:nvPr/>
        </p:nvSpPr>
        <p:spPr>
          <a:xfrm>
            <a:off x="4477792" y="4126839"/>
            <a:ext cx="260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Öğrencilerin Başarı Oranı**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E0AA470D-F034-4798-B8C4-40380B72ADB0}"/>
              </a:ext>
            </a:extLst>
          </p:cNvPr>
          <p:cNvGrpSpPr/>
          <p:nvPr/>
        </p:nvGrpSpPr>
        <p:grpSpPr>
          <a:xfrm>
            <a:off x="909416" y="6055885"/>
            <a:ext cx="2734101" cy="441541"/>
            <a:chOff x="909416" y="6055885"/>
            <a:chExt cx="2734101" cy="441541"/>
          </a:xfrm>
        </p:grpSpPr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EBCE64C8-0840-425B-9034-B244F275429C}"/>
                </a:ext>
              </a:extLst>
            </p:cNvPr>
            <p:cNvSpPr txBox="1"/>
            <p:nvPr/>
          </p:nvSpPr>
          <p:spPr>
            <a:xfrm>
              <a:off x="909416" y="6081928"/>
              <a:ext cx="3000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**</a:t>
              </a:r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C8284F3E-6B2F-4D59-A2FE-95C4622780A3}"/>
                </a:ext>
              </a:extLst>
            </p:cNvPr>
            <p:cNvSpPr txBox="1"/>
            <p:nvPr/>
          </p:nvSpPr>
          <p:spPr>
            <a:xfrm>
              <a:off x="1184189" y="6055885"/>
              <a:ext cx="245932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Öğrenim süresinde mezun olanlar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Öğrencilerin ders başarı oranı</a:t>
              </a:r>
            </a:p>
          </p:txBody>
        </p:sp>
      </p:grpSp>
      <p:pic>
        <p:nvPicPr>
          <p:cNvPr id="37" name="Resim 36">
            <a:extLst>
              <a:ext uri="{FF2B5EF4-FFF2-40B4-BE49-F238E27FC236}">
                <a16:creationId xmlns:a16="http://schemas.microsoft.com/office/drawing/2014/main" id="{5DB8931D-12EF-48BF-ABA6-F10CB7050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cxnSp>
        <p:nvCxnSpPr>
          <p:cNvPr id="42" name="Düz Bağlayıcı 41">
            <a:extLst>
              <a:ext uri="{FF2B5EF4-FFF2-40B4-BE49-F238E27FC236}">
                <a16:creationId xmlns:a16="http://schemas.microsoft.com/office/drawing/2014/main" id="{519E725F-8BE1-477E-A3C1-2CEA649B8DB9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Dikdörtgen 43">
            <a:extLst>
              <a:ext uri="{FF2B5EF4-FFF2-40B4-BE49-F238E27FC236}">
                <a16:creationId xmlns:a16="http://schemas.microsoft.com/office/drawing/2014/main" id="{8B561A91-CE94-4A0B-9BA1-1C8528A98F16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BAA352C2-79E3-45D8-A7FF-98187AB5906F}"/>
              </a:ext>
            </a:extLst>
          </p:cNvPr>
          <p:cNvSpPr/>
          <p:nvPr/>
        </p:nvSpPr>
        <p:spPr>
          <a:xfrm>
            <a:off x="1637022" y="825914"/>
            <a:ext cx="64267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BAŞARI DÜZEYİ VE MEMNUNİYET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6E32874-EC10-458A-DBBE-0DC0FFCCA6A1}"/>
              </a:ext>
            </a:extLst>
          </p:cNvPr>
          <p:cNvSpPr txBox="1"/>
          <p:nvPr/>
        </p:nvSpPr>
        <p:spPr>
          <a:xfrm>
            <a:off x="5383139" y="2692196"/>
            <a:ext cx="92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1"/>
              <a:t>%62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812237D-308B-631E-B4E4-DC29D3397DCB}"/>
              </a:ext>
            </a:extLst>
          </p:cNvPr>
          <p:cNvSpPr txBox="1"/>
          <p:nvPr/>
        </p:nvSpPr>
        <p:spPr>
          <a:xfrm>
            <a:off x="5383138" y="4947257"/>
            <a:ext cx="92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1"/>
              <a:t>%62</a:t>
            </a:r>
          </a:p>
        </p:txBody>
      </p:sp>
      <p:pic>
        <p:nvPicPr>
          <p:cNvPr id="24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ikdörtgen 24">
            <a:extLst>
              <a:ext uri="{FF2B5EF4-FFF2-40B4-BE49-F238E27FC236}">
                <a16:creationId xmlns:a16="http://schemas.microsoft.com/office/drawing/2014/main" id="{D90F82E9-CA0A-4161-8FAA-702CDEC29B83}"/>
              </a:ext>
            </a:extLst>
          </p:cNvPr>
          <p:cNvSpPr/>
          <p:nvPr/>
        </p:nvSpPr>
        <p:spPr>
          <a:xfrm>
            <a:off x="4474819" y="6281936"/>
            <a:ext cx="399805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GELİŞİM MİMARLIK MÜHENDİSLİK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EF2DA47-A641-441F-9C19-ED9EAE9A8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60" y="3155327"/>
            <a:ext cx="2262914" cy="22629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E617826-B327-4DE4-93CD-81A9549B5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0" y="1724158"/>
            <a:ext cx="3117577" cy="201489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7E30ECD-1D43-4855-BAF4-C797706CC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0" y="4286784"/>
            <a:ext cx="3312748" cy="190016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417AC5DC-190F-4BA4-89A3-2334C4158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1724158"/>
            <a:ext cx="3312748" cy="201489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E83D9DD5-C866-480A-94C4-5FD66924E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4286784"/>
            <a:ext cx="3312748" cy="1900169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553D9BC6-8A31-4B98-8B47-A40A129D199E}"/>
              </a:ext>
            </a:extLst>
          </p:cNvPr>
          <p:cNvSpPr txBox="1"/>
          <p:nvPr/>
        </p:nvSpPr>
        <p:spPr>
          <a:xfrm>
            <a:off x="2111828" y="2499219"/>
            <a:ext cx="261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810E9A5-CBD4-4EDB-B54A-1061BFD60203}"/>
              </a:ext>
            </a:extLst>
          </p:cNvPr>
          <p:cNvSpPr txBox="1"/>
          <p:nvPr/>
        </p:nvSpPr>
        <p:spPr>
          <a:xfrm>
            <a:off x="3104803" y="5570168"/>
            <a:ext cx="601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>
                <a:solidFill>
                  <a:schemeClr val="bg1"/>
                </a:solidFill>
                <a:latin typeface="Gotham Book" panose="02000604040000020004" pitchFamily="50" charset="0"/>
              </a:rPr>
              <a:t>2023</a:t>
            </a:r>
            <a:endParaRPr lang="tr-TR" sz="16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34085EE1-545D-4472-B087-A71442900D00}"/>
              </a:ext>
            </a:extLst>
          </p:cNvPr>
          <p:cNvSpPr txBox="1"/>
          <p:nvPr/>
        </p:nvSpPr>
        <p:spPr>
          <a:xfrm>
            <a:off x="3261096" y="58474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5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9585CA75-75B0-4DE0-98B0-7404F8E8E7AC}"/>
              </a:ext>
            </a:extLst>
          </p:cNvPr>
          <p:cNvSpPr txBox="1"/>
          <p:nvPr/>
        </p:nvSpPr>
        <p:spPr>
          <a:xfrm>
            <a:off x="8638077" y="3117816"/>
            <a:ext cx="601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>
                <a:solidFill>
                  <a:schemeClr val="bg1"/>
                </a:solidFill>
                <a:latin typeface="Gotham Book" panose="02000604040000020004" pitchFamily="50" charset="0"/>
              </a:rPr>
              <a:t>2023</a:t>
            </a:r>
            <a:endParaRPr lang="tr-TR" sz="16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57A1471F-E297-445A-A7CB-F901C65C4999}"/>
              </a:ext>
            </a:extLst>
          </p:cNvPr>
          <p:cNvSpPr txBox="1"/>
          <p:nvPr/>
        </p:nvSpPr>
        <p:spPr>
          <a:xfrm>
            <a:off x="8794370" y="339513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1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F9308DAA-6590-410F-A6B1-48CA68675B59}"/>
              </a:ext>
            </a:extLst>
          </p:cNvPr>
          <p:cNvSpPr txBox="1"/>
          <p:nvPr/>
        </p:nvSpPr>
        <p:spPr>
          <a:xfrm>
            <a:off x="8638076" y="5587470"/>
            <a:ext cx="601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>
                <a:solidFill>
                  <a:schemeClr val="bg1"/>
                </a:solidFill>
                <a:latin typeface="Gotham Book" panose="02000604040000020004" pitchFamily="50" charset="0"/>
              </a:rPr>
              <a:t>2023</a:t>
            </a:r>
            <a:endParaRPr lang="tr-TR" sz="16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4A0B5B5F-BD00-40FD-BCE4-265A15559D76}"/>
              </a:ext>
            </a:extLst>
          </p:cNvPr>
          <p:cNvSpPr txBox="1"/>
          <p:nvPr/>
        </p:nvSpPr>
        <p:spPr>
          <a:xfrm>
            <a:off x="8782348" y="5864786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2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79A3DF6C-53D4-417A-86A3-B2E0BC0CBB50}"/>
              </a:ext>
            </a:extLst>
          </p:cNvPr>
          <p:cNvSpPr txBox="1"/>
          <p:nvPr/>
        </p:nvSpPr>
        <p:spPr>
          <a:xfrm>
            <a:off x="2098604" y="4904672"/>
            <a:ext cx="262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EAAF69D7-1101-40E1-9CFD-7824572F7830}"/>
              </a:ext>
            </a:extLst>
          </p:cNvPr>
          <p:cNvSpPr txBox="1"/>
          <p:nvPr/>
        </p:nvSpPr>
        <p:spPr>
          <a:xfrm>
            <a:off x="7505697" y="2499218"/>
            <a:ext cx="288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4B8C4C08-BEFC-4EBC-A4FA-F443C8A46588}"/>
              </a:ext>
            </a:extLst>
          </p:cNvPr>
          <p:cNvSpPr txBox="1"/>
          <p:nvPr/>
        </p:nvSpPr>
        <p:spPr>
          <a:xfrm>
            <a:off x="7487997" y="4917506"/>
            <a:ext cx="2894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pic>
        <p:nvPicPr>
          <p:cNvPr id="70" name="Resim 69">
            <a:extLst>
              <a:ext uri="{FF2B5EF4-FFF2-40B4-BE49-F238E27FC236}">
                <a16:creationId xmlns:a16="http://schemas.microsoft.com/office/drawing/2014/main" id="{4C95E000-4DF4-4259-9777-468EC69FB9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cxnSp>
        <p:nvCxnSpPr>
          <p:cNvPr id="75" name="Düz Bağlayıcı 74">
            <a:extLst>
              <a:ext uri="{FF2B5EF4-FFF2-40B4-BE49-F238E27FC236}">
                <a16:creationId xmlns:a16="http://schemas.microsoft.com/office/drawing/2014/main" id="{7080A68F-F54D-4C88-83B8-F1E8B0B350EA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Dikdörtgen 77">
            <a:extLst>
              <a:ext uri="{FF2B5EF4-FFF2-40B4-BE49-F238E27FC236}">
                <a16:creationId xmlns:a16="http://schemas.microsoft.com/office/drawing/2014/main" id="{D7B3289D-F364-4C78-957E-D7F973355781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79" name="Dikdörtgen 78">
            <a:extLst>
              <a:ext uri="{FF2B5EF4-FFF2-40B4-BE49-F238E27FC236}">
                <a16:creationId xmlns:a16="http://schemas.microsoft.com/office/drawing/2014/main" id="{AC4E417C-B90C-4AF0-83F7-51D63A530D20}"/>
              </a:ext>
            </a:extLst>
          </p:cNvPr>
          <p:cNvSpPr/>
          <p:nvPr/>
        </p:nvSpPr>
        <p:spPr>
          <a:xfrm>
            <a:off x="1637022" y="825914"/>
            <a:ext cx="44410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ULUSLARARASILAŞMA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E14C740-0756-E9E6-058A-72ED17B1EA12}"/>
              </a:ext>
            </a:extLst>
          </p:cNvPr>
          <p:cNvSpPr txBox="1"/>
          <p:nvPr/>
        </p:nvSpPr>
        <p:spPr>
          <a:xfrm>
            <a:off x="2876395" y="3114887"/>
            <a:ext cx="82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>
                <a:solidFill>
                  <a:schemeClr val="bg1"/>
                </a:solidFill>
                <a:latin typeface="Gotham Book" panose="02000604040000020004" pitchFamily="50" charset="0"/>
              </a:rPr>
              <a:t>2023</a:t>
            </a:r>
            <a:endParaRPr lang="tr-TR" sz="16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EE7AF5D-254A-40B0-8F90-633C33FEDF53}"/>
              </a:ext>
            </a:extLst>
          </p:cNvPr>
          <p:cNvSpPr txBox="1"/>
          <p:nvPr/>
        </p:nvSpPr>
        <p:spPr>
          <a:xfrm>
            <a:off x="2500002" y="3423280"/>
            <a:ext cx="157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3</a:t>
            </a:r>
          </a:p>
        </p:txBody>
      </p:sp>
      <p:pic>
        <p:nvPicPr>
          <p:cNvPr id="30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ikdörtgen 30">
            <a:extLst>
              <a:ext uri="{FF2B5EF4-FFF2-40B4-BE49-F238E27FC236}">
                <a16:creationId xmlns:a16="http://schemas.microsoft.com/office/drawing/2014/main" id="{D90F82E9-CA0A-4161-8FAA-702CDEC29B83}"/>
              </a:ext>
            </a:extLst>
          </p:cNvPr>
          <p:cNvSpPr/>
          <p:nvPr/>
        </p:nvSpPr>
        <p:spPr>
          <a:xfrm>
            <a:off x="4474819" y="6310072"/>
            <a:ext cx="399805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GELİŞİM MİMARLIK MÜHENDİSLİK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/>
      <p:bldP spid="42" grpId="0"/>
      <p:bldP spid="47" grpId="0"/>
      <p:bldP spid="52" grpId="0"/>
      <p:bldP spid="57" grpId="0"/>
      <p:bldP spid="62" grpId="0"/>
      <p:bldP spid="65" grpId="0"/>
      <p:bldP spid="66" grpId="0"/>
      <p:bldP spid="67" grpId="0"/>
      <p:bldP spid="79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9274BDF-451E-45CB-9979-4745F424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0" y="2160601"/>
            <a:ext cx="1520136" cy="24379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A491FF1-B46A-4D78-A241-3ACE8AB8B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55" y="1809282"/>
            <a:ext cx="1068397" cy="98952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A7A73CA-71F8-4760-8286-FDA39AF5A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15" y="1878790"/>
            <a:ext cx="1276341" cy="86762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BDEDB938-168F-42E7-B831-09A810DA4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78" y="512646"/>
            <a:ext cx="4698249" cy="241103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7CEFDE1-61FF-42C3-989E-CB92AB8ABE95}"/>
              </a:ext>
            </a:extLst>
          </p:cNvPr>
          <p:cNvSpPr txBox="1"/>
          <p:nvPr/>
        </p:nvSpPr>
        <p:spPr>
          <a:xfrm>
            <a:off x="475122" y="2993888"/>
            <a:ext cx="6298519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Warsaw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University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of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Technology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-Polonya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University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of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Evora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- Portekiz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Universitatea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Nationala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de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Stiinta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si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Tehnologie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Politehnica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Bucuresti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– Romanya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Transport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and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Telecommunication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Institute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– Letonya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Institute of Polytechnic Science and Aeronautics (IPSA)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– Fransa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Roma Tre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University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– İtalya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Kielce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University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of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Technology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– Polonya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Technische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Universitat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Dresden - Almanya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118D005D-978E-441D-98EB-DF2E98496B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B419682A-9205-41EE-B304-000E0214558F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Dikdörtgen 17">
            <a:extLst>
              <a:ext uri="{FF2B5EF4-FFF2-40B4-BE49-F238E27FC236}">
                <a16:creationId xmlns:a16="http://schemas.microsoft.com/office/drawing/2014/main" id="{9A60D4CE-6C8F-41CC-9732-32A5BB5494FB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EĞİTİM VE ÖĞRETİM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5327C03F-B9E0-43A7-B24F-977171B33870}"/>
              </a:ext>
            </a:extLst>
          </p:cNvPr>
          <p:cNvSpPr/>
          <p:nvPr/>
        </p:nvSpPr>
        <p:spPr>
          <a:xfrm>
            <a:off x="1637022" y="825914"/>
            <a:ext cx="55226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Gotham Bold" pitchFamily="50" charset="0"/>
                <a:ea typeface="+mn-ea"/>
                <a:cs typeface="+mn-cs"/>
              </a:rPr>
              <a:t>ANLAŞMALI ÜNİVERSİTELER</a:t>
            </a:r>
          </a:p>
        </p:txBody>
      </p:sp>
      <p:pic>
        <p:nvPicPr>
          <p:cNvPr id="19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Dikdörtgen 29">
            <a:extLst>
              <a:ext uri="{FF2B5EF4-FFF2-40B4-BE49-F238E27FC236}">
                <a16:creationId xmlns:a16="http://schemas.microsoft.com/office/drawing/2014/main" id="{D90F82E9-CA0A-4161-8FAA-702CDEC29B83}"/>
              </a:ext>
            </a:extLst>
          </p:cNvPr>
          <p:cNvSpPr/>
          <p:nvPr/>
        </p:nvSpPr>
        <p:spPr>
          <a:xfrm>
            <a:off x="4474819" y="6310072"/>
            <a:ext cx="399805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GELİŞİM MİMARLIK MÜHENDİSLİK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>
            <a:extLst>
              <a:ext uri="{FF2B5EF4-FFF2-40B4-BE49-F238E27FC236}">
                <a16:creationId xmlns:a16="http://schemas.microsoft.com/office/drawing/2014/main" id="{756D838B-91D0-4244-B94F-54181A131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6" y="1866475"/>
            <a:ext cx="3122352" cy="490655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83861B0-D63A-49FD-ACD5-7DB18734D728}"/>
              </a:ext>
            </a:extLst>
          </p:cNvPr>
          <p:cNvSpPr txBox="1"/>
          <p:nvPr/>
        </p:nvSpPr>
        <p:spPr>
          <a:xfrm>
            <a:off x="3284858" y="1789475"/>
            <a:ext cx="5832174" cy="1408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Yayın Faaliyetlerinin Nitelik ve Nicelik Olarak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SCI, SSCI, A&amp;HCI makale sayısı                           :</a:t>
            </a:r>
          </a:p>
          <a:p>
            <a:pPr>
              <a:lnSpc>
                <a:spcPct val="150000"/>
              </a:lnSpc>
            </a:pP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SCI, SSCI, A&amp;HCI dergilerde yapılan atıf sayısı  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06CAD1D-B802-4AE1-915A-596B608302A7}"/>
              </a:ext>
            </a:extLst>
          </p:cNvPr>
          <p:cNvSpPr txBox="1"/>
          <p:nvPr/>
        </p:nvSpPr>
        <p:spPr>
          <a:xfrm>
            <a:off x="3337829" y="3393453"/>
            <a:ext cx="3774944" cy="1039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Proje Başvuru Sayısının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proje başvuru sayısı  :</a:t>
            </a:r>
          </a:p>
          <a:p>
            <a:pPr>
              <a:lnSpc>
                <a:spcPct val="150000"/>
              </a:lnSpc>
            </a:pP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094920D-11D2-4DA7-BF56-494BC5C286D3}"/>
              </a:ext>
            </a:extLst>
          </p:cNvPr>
          <p:cNvSpPr txBox="1"/>
          <p:nvPr/>
        </p:nvSpPr>
        <p:spPr>
          <a:xfrm>
            <a:off x="3522847" y="5007390"/>
            <a:ext cx="4336252" cy="1039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Girişimcilik ve Yenilikçilik Faaliyetlerinin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Patent Model başvurusu sayısı                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Faydalı Model ve Tasarım başvurusu sayısı  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FE0BEB7-16FF-4652-B23A-0E6BC710BE1B}"/>
              </a:ext>
            </a:extLst>
          </p:cNvPr>
          <p:cNvSpPr txBox="1"/>
          <p:nvPr/>
        </p:nvSpPr>
        <p:spPr>
          <a:xfrm>
            <a:off x="10503149" y="2085539"/>
            <a:ext cx="44435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1.2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27D1281-B9AD-4E06-B7FE-40751A7FC080}"/>
              </a:ext>
            </a:extLst>
          </p:cNvPr>
          <p:cNvSpPr txBox="1"/>
          <p:nvPr/>
        </p:nvSpPr>
        <p:spPr>
          <a:xfrm>
            <a:off x="10503149" y="2882553"/>
            <a:ext cx="49725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573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A8D8746-3D83-4030-841E-D3DDC4742898}"/>
              </a:ext>
            </a:extLst>
          </p:cNvPr>
          <p:cNvSpPr txBox="1"/>
          <p:nvPr/>
        </p:nvSpPr>
        <p:spPr>
          <a:xfrm>
            <a:off x="8044117" y="3724257"/>
            <a:ext cx="44435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3.4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29F5734-73FC-4713-8B53-9ECCFE831C76}"/>
              </a:ext>
            </a:extLst>
          </p:cNvPr>
          <p:cNvSpPr txBox="1"/>
          <p:nvPr/>
        </p:nvSpPr>
        <p:spPr>
          <a:xfrm>
            <a:off x="8044117" y="5337035"/>
            <a:ext cx="2888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1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6E08676B-6211-4FA1-9C74-74FAEAAE00EF}"/>
              </a:ext>
            </a:extLst>
          </p:cNvPr>
          <p:cNvSpPr txBox="1"/>
          <p:nvPr/>
        </p:nvSpPr>
        <p:spPr>
          <a:xfrm>
            <a:off x="8044117" y="5730750"/>
            <a:ext cx="2888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2</a:t>
            </a: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50107A97-2E50-45C0-A86A-AC6F0DA1A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0"/>
            <a:ext cx="1192985" cy="1336404"/>
          </a:xfrm>
          <a:prstGeom prst="rect">
            <a:avLst/>
          </a:prstGeom>
        </p:spPr>
      </p:pic>
      <p:cxnSp>
        <p:nvCxnSpPr>
          <p:cNvPr id="33" name="Düz Bağlayıcı 32">
            <a:extLst>
              <a:ext uri="{FF2B5EF4-FFF2-40B4-BE49-F238E27FC236}">
                <a16:creationId xmlns:a16="http://schemas.microsoft.com/office/drawing/2014/main" id="{C0CEF5A5-AF92-4A17-A5D1-4322E194D707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Dikdörtgen 34">
            <a:extLst>
              <a:ext uri="{FF2B5EF4-FFF2-40B4-BE49-F238E27FC236}">
                <a16:creationId xmlns:a16="http://schemas.microsoft.com/office/drawing/2014/main" id="{3BC2FDDE-8989-4702-87F5-D64C336B67A6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510A232C-59EC-4A79-8502-822ACE96B480}"/>
              </a:ext>
            </a:extLst>
          </p:cNvPr>
          <p:cNvSpPr/>
          <p:nvPr/>
        </p:nvSpPr>
        <p:spPr>
          <a:xfrm>
            <a:off x="1637022" y="825914"/>
            <a:ext cx="30877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2024 </a:t>
            </a: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HEDEFLERİ</a:t>
            </a:r>
          </a:p>
        </p:txBody>
      </p:sp>
      <p:pic>
        <p:nvPicPr>
          <p:cNvPr id="23" name="Picture 2" descr="https://panel.gelisim.edu.tr/assets/2022/resimler/kim/gelisim-universitesi-logo-3-13_eae5f5a0aace480eb50391612ec32407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5" y="107895"/>
            <a:ext cx="1197547" cy="11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ikdörtgen 23">
            <a:extLst>
              <a:ext uri="{FF2B5EF4-FFF2-40B4-BE49-F238E27FC236}">
                <a16:creationId xmlns:a16="http://schemas.microsoft.com/office/drawing/2014/main" id="{D90F82E9-CA0A-4161-8FAA-702CDEC29B83}"/>
              </a:ext>
            </a:extLst>
          </p:cNvPr>
          <p:cNvSpPr/>
          <p:nvPr/>
        </p:nvSpPr>
        <p:spPr>
          <a:xfrm>
            <a:off x="4474819" y="6281936"/>
            <a:ext cx="399805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GELİŞİM MİMARLIK MÜHENDİSLİK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UÇAK </a:t>
            </a:r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MÜHENDİSLİĞİ 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4" grpId="0" animBg="1"/>
      <p:bldP spid="20" grpId="0" animBg="1"/>
      <p:bldP spid="21" grpId="0" animBg="1"/>
      <p:bldP spid="25" grpId="0" animBg="1"/>
      <p:bldP spid="26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eması">
  <a:themeElements>
    <a:clrScheme name="Özel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5C"/>
      </a:accent1>
      <a:accent2>
        <a:srgbClr val="A9936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522</Words>
  <Application>Microsoft Office PowerPoint</Application>
  <PresentationFormat>Geniş ekran</PresentationFormat>
  <Paragraphs>187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Gotham Bold</vt:lpstr>
      <vt:lpstr>Gotham Book</vt:lpstr>
      <vt:lpstr>Gotham Medium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Erhan Öztürk</dc:creator>
  <cp:lastModifiedBy>oyalcin</cp:lastModifiedBy>
  <cp:revision>132</cp:revision>
  <dcterms:created xsi:type="dcterms:W3CDTF">2020-01-02T08:04:05Z</dcterms:created>
  <dcterms:modified xsi:type="dcterms:W3CDTF">2024-04-24T07:43:44Z</dcterms:modified>
</cp:coreProperties>
</file>