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7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36E"/>
    <a:srgbClr val="99A6BE"/>
    <a:srgbClr val="00205C"/>
    <a:srgbClr val="2029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3066" autoAdjust="0"/>
  </p:normalViewPr>
  <p:slideViewPr>
    <p:cSldViewPr snapToGrid="0">
      <p:cViewPr varScale="1">
        <p:scale>
          <a:sx n="68" d="100"/>
          <a:sy n="68" d="100"/>
        </p:scale>
        <p:origin x="80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Ders Sayısı</c:v>
                </c:pt>
              </c:strCache>
            </c:strRef>
          </c:tx>
          <c:spPr>
            <a:solidFill>
              <a:srgbClr val="00205C"/>
            </a:solidFill>
          </c:spPr>
          <c:dPt>
            <c:idx val="0"/>
            <c:bubble3D val="0"/>
            <c:spPr>
              <a:solidFill>
                <a:srgbClr val="99A6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04-47A5-BD7C-4B5D58233CC7}"/>
              </c:ext>
            </c:extLst>
          </c:dPt>
          <c:dPt>
            <c:idx val="1"/>
            <c:bubble3D val="0"/>
            <c:spPr>
              <a:solidFill>
                <a:srgbClr val="0020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04-47A5-BD7C-4B5D58233CC7}"/>
              </c:ext>
            </c:extLst>
          </c:dPt>
          <c:dPt>
            <c:idx val="2"/>
            <c:bubble3D val="0"/>
            <c:spPr>
              <a:solidFill>
                <a:srgbClr val="0020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04-47A5-BD7C-4B5D58233CC7}"/>
              </c:ext>
            </c:extLst>
          </c:dPt>
          <c:dPt>
            <c:idx val="3"/>
            <c:bubble3D val="0"/>
            <c:spPr>
              <a:solidFill>
                <a:srgbClr val="0020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04-47A5-BD7C-4B5D58233CC7}"/>
              </c:ext>
            </c:extLst>
          </c:dPt>
          <c:dLbls>
            <c:dLbl>
              <c:idx val="0"/>
              <c:layout>
                <c:manualLayout>
                  <c:x val="-0.28384484148117434"/>
                  <c:y val="-0.138752410815104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91828036-43B5-4FFD-820A-32690F72DC39}" type="CATEGORYNAME">
                      <a:rPr lang="en-US"/>
                      <a:pPr algn="ctr">
                        <a:defRPr sz="18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41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12497702454956"/>
                      <c:h val="0.188540040578171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04-47A5-BD7C-4B5D58233CC7}"/>
                </c:ext>
              </c:extLst>
            </c:dLbl>
            <c:dLbl>
              <c:idx val="1"/>
              <c:layout>
                <c:manualLayout>
                  <c:x val="0.20972203239656331"/>
                  <c:y val="0.15240368146970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800"/>
                      <a:pPr algn="ctr">
                        <a:defRPr sz="18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800" baseline="0" dirty="0"/>
                      <a:t>;</a:t>
                    </a:r>
                  </a:p>
                  <a:p>
                    <a:pPr algn="ctr">
                      <a:defRPr sz="18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r>
                      <a:rPr lang="en-US" sz="1800" baseline="0" dirty="0" smtClean="0"/>
                      <a:t>11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02907395974232"/>
                      <c:h val="0.306071494445083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04-47A5-BD7C-4B5D58233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Zorunlu</c:v>
                </c:pt>
                <c:pt idx="1">
                  <c:v>Seçmeli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04-47A5-BD7C-4B5D58233CC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Çok Dusuk</c:v>
                </c:pt>
                <c:pt idx="1">
                  <c:v>Dusuk</c:v>
                </c:pt>
                <c:pt idx="2">
                  <c:v>Orta</c:v>
                </c:pt>
                <c:pt idx="3">
                  <c:v>Iyi</c:v>
                </c:pt>
                <c:pt idx="4">
                  <c:v>Çok Iyi</c:v>
                </c:pt>
              </c:strCache>
            </c:strRef>
          </c:cat>
          <c:val>
            <c:numRef>
              <c:f>Sayfa1!$B$2:$B$6</c:f>
              <c:numCache>
                <c:formatCode>0.0%</c:formatCode>
                <c:ptCount val="5"/>
                <c:pt idx="0">
                  <c:v>7.0999999999999994E-2</c:v>
                </c:pt>
                <c:pt idx="1">
                  <c:v>0.14299999999999999</c:v>
                </c:pt>
                <c:pt idx="2">
                  <c:v>0.32100000000000001</c:v>
                </c:pt>
                <c:pt idx="3">
                  <c:v>0.32100000000000001</c:v>
                </c:pt>
                <c:pt idx="4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8-4919-9A31-CC495F2D86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687883632"/>
        <c:axId val="-687892336"/>
      </c:barChart>
      <c:catAx>
        <c:axId val="-68788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-687892336"/>
        <c:crosses val="autoZero"/>
        <c:auto val="1"/>
        <c:lblAlgn val="ctr"/>
        <c:lblOffset val="100"/>
        <c:noMultiLvlLbl val="0"/>
      </c:catAx>
      <c:valAx>
        <c:axId val="-6878923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68788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Sayfa1!$A$2:$A$6</c:f>
              <c:strCache>
                <c:ptCount val="5"/>
                <c:pt idx="0">
                  <c:v>Cok Dusuk</c:v>
                </c:pt>
                <c:pt idx="1">
                  <c:v>Dusuk</c:v>
                </c:pt>
                <c:pt idx="2">
                  <c:v>Orta</c:v>
                </c:pt>
                <c:pt idx="3">
                  <c:v>Iyi</c:v>
                </c:pt>
                <c:pt idx="4">
                  <c:v>Cok Iyi</c:v>
                </c:pt>
              </c:strCache>
            </c:strRef>
          </c:cat>
          <c:val>
            <c:numRef>
              <c:f>Sayfa1!$B$2:$B$6</c:f>
              <c:numCache>
                <c:formatCode>0.0%</c:formatCode>
                <c:ptCount val="5"/>
                <c:pt idx="0">
                  <c:v>0</c:v>
                </c:pt>
                <c:pt idx="1">
                  <c:v>0.06</c:v>
                </c:pt>
                <c:pt idx="2">
                  <c:v>0.19</c:v>
                </c:pt>
                <c:pt idx="3">
                  <c:v>0.39300000000000002</c:v>
                </c:pt>
                <c:pt idx="4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B-48B4-8416-1EE73F4C3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687887440"/>
        <c:axId val="-687882544"/>
      </c:barChart>
      <c:catAx>
        <c:axId val="-68788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-687882544"/>
        <c:crosses val="autoZero"/>
        <c:auto val="1"/>
        <c:lblAlgn val="ctr"/>
        <c:lblOffset val="100"/>
        <c:noMultiLvlLbl val="0"/>
      </c:catAx>
      <c:valAx>
        <c:axId val="-6878825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-68788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EE-4A73-B5F3-2A5AA1BDC72F}"/>
              </c:ext>
            </c:extLst>
          </c:dPt>
          <c:dPt>
            <c:idx val="1"/>
            <c:bubble3D val="0"/>
            <c:spPr>
              <a:solidFill>
                <a:srgbClr val="99A6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EE-4A73-B5F3-2A5AA1BDC7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EE-4A73-B5F3-2A5AA1BDC7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EE-4A73-B5F3-2A5AA1BDC72F}"/>
              </c:ext>
            </c:extLst>
          </c:dPt>
          <c:dLbls>
            <c:dLbl>
              <c:idx val="0"/>
              <c:layout>
                <c:manualLayout>
                  <c:x val="-0.24493998105409009"/>
                  <c:y val="7.5822183547781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EE-4A73-B5F3-2A5AA1BDC72F}"/>
                </c:ext>
              </c:extLst>
            </c:dLbl>
            <c:dLbl>
              <c:idx val="1"/>
              <c:layout>
                <c:manualLayout>
                  <c:x val="0.26359062695880442"/>
                  <c:y val="-2.71582619380736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EE-4A73-B5F3-2A5AA1BDC7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Yerel</c:v>
                </c:pt>
                <c:pt idx="1">
                  <c:v>AKTS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138</c:v>
                </c:pt>
                <c:pt idx="1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EE-4A73-B5F3-2A5AA1BDC72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Dağılımı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1-4995-99D7-8AD5052D9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51-4995-99D7-8AD5052D92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51-4995-99D7-8AD5052D92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51-4995-99D7-8AD5052D9217}"/>
              </c:ext>
            </c:extLst>
          </c:dPt>
          <c:dLbls>
            <c:dLbl>
              <c:idx val="0"/>
              <c:layout>
                <c:manualLayout>
                  <c:x val="-0.180853555657145"/>
                  <c:y val="-7.34982895343150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51-4995-99D7-8AD5052D9217}"/>
                </c:ext>
              </c:extLst>
            </c:dLbl>
            <c:dLbl>
              <c:idx val="1"/>
              <c:layout>
                <c:manualLayout>
                  <c:x val="0.17003294326124146"/>
                  <c:y val="-7.72450544951861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51-4995-99D7-8AD5052D9217}"/>
                </c:ext>
              </c:extLst>
            </c:dLbl>
            <c:dLbl>
              <c:idx val="2"/>
              <c:layout>
                <c:manualLayout>
                  <c:x val="0.13137221172289956"/>
                  <c:y val="0.171539174901944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51-4995-99D7-8AD5052D9217}"/>
                </c:ext>
              </c:extLst>
            </c:dLbl>
            <c:dLbl>
              <c:idx val="3"/>
              <c:layout>
                <c:manualLayout>
                  <c:x val="2.126065707431787E-2"/>
                  <c:y val="7.812165610867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51-4995-99D7-8AD5052D9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8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Zorunlu Dersler (%78)</c:v>
                </c:pt>
                <c:pt idx="1">
                  <c:v>Bölüm Seçmeli Dersler (%12)</c:v>
                </c:pt>
                <c:pt idx="2">
                  <c:v>Bölüm Dışı Seçmeli Dersleri (%4)</c:v>
                </c:pt>
                <c:pt idx="3">
                  <c:v>Sosyal Seçmeli Dersler (%5)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0.78</c:v>
                </c:pt>
                <c:pt idx="1">
                  <c:v>0.12</c:v>
                </c:pt>
                <c:pt idx="2">
                  <c:v>0.04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51-4995-99D7-8AD5052D92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75509348062757"/>
          <c:y val="1.4744130657341956E-2"/>
          <c:w val="0.73063581908069919"/>
          <c:h val="0.2384414228966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Lisans Programına Kayıt Yaptıran Öğrenci İstatistikleri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2A-4C0B-B9A4-7597D80F5F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2A-4C0B-B9A4-7597D80F5F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2A-4C0B-B9A4-7597D80F5F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2A-4C0B-B9A4-7597D80F5F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2A-4C0B-B9A4-7597D80F5F3D}"/>
              </c:ext>
            </c:extLst>
          </c:dPt>
          <c:dLbls>
            <c:dLbl>
              <c:idx val="0"/>
              <c:layout>
                <c:manualLayout>
                  <c:x val="-0.13598029798180911"/>
                  <c:y val="-0.24919664375613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2A-4C0B-B9A4-7597D80F5F3D}"/>
                </c:ext>
              </c:extLst>
            </c:dLbl>
            <c:dLbl>
              <c:idx val="1"/>
              <c:layout>
                <c:manualLayout>
                  <c:x val="7.8693827977474706E-2"/>
                  <c:y val="-5.15127935452072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17571985832368E-2"/>
                      <c:h val="9.22097083208819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22A-4C0B-B9A4-7597D80F5F3D}"/>
                </c:ext>
              </c:extLst>
            </c:dLbl>
            <c:dLbl>
              <c:idx val="2"/>
              <c:layout>
                <c:manualLayout>
                  <c:x val="4.8558200348182215E-2"/>
                  <c:y val="1.44031684059781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2A-4C0B-B9A4-7597D80F5F3D}"/>
                </c:ext>
              </c:extLst>
            </c:dLbl>
            <c:dLbl>
              <c:idx val="3"/>
              <c:layout>
                <c:manualLayout>
                  <c:x val="4.2827694666787375E-2"/>
                  <c:y val="0.10690006688167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856830292013201E-2"/>
                      <c:h val="7.2083758620555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22A-4C0B-B9A4-7597D80F5F3D}"/>
                </c:ext>
              </c:extLst>
            </c:dLbl>
            <c:dLbl>
              <c:idx val="4"/>
              <c:layout>
                <c:manualLayout>
                  <c:x val="2.4484756813227475E-2"/>
                  <c:y val="0.11435892559834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717089529937979E-2"/>
                      <c:h val="8.4405768641163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22A-4C0B-B9A4-7597D80F5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Sayfa1!$A$2:$A$6</c:f>
              <c:strCache>
                <c:ptCount val="5"/>
                <c:pt idx="0">
                  <c:v>YKS ile Yerleştirilen</c:v>
                </c:pt>
                <c:pt idx="1">
                  <c:v>Merkezi Yerleştirme ile Yatay Geçiş</c:v>
                </c:pt>
                <c:pt idx="2">
                  <c:v>Dikey Geçiş</c:v>
                </c:pt>
                <c:pt idx="3">
                  <c:v>Çift Anadal</c:v>
                </c:pt>
                <c:pt idx="4">
                  <c:v>Yabancı Uyruklu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25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2A-4C0B-B9A4-7597D80F5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790905602240672E-3"/>
          <c:y val="0.46013005056875284"/>
          <c:w val="0.43337437920456467"/>
          <c:h val="0.3584734678987383"/>
        </c:manualLayout>
      </c:layout>
      <c:overlay val="0"/>
      <c:spPr>
        <a:noFill/>
        <a:ln>
          <a:noFill/>
        </a:ln>
        <a:effectLst>
          <a:glow>
            <a:schemeClr val="accent1"/>
          </a:glow>
          <a:softEdge rad="1257300"/>
        </a:effectLst>
      </c:spPr>
      <c:txPr>
        <a:bodyPr rot="0" spcFirstLastPara="1" vertOverflow="ellipsis" vert="horz" wrap="square" anchor="t" anchorCtr="0"/>
        <a:lstStyle/>
        <a:p>
          <a:pPr>
            <a:defRPr sz="1000" b="0" i="0" u="none" strike="noStrike" kern="1200" baseline="0">
              <a:ln>
                <a:noFill/>
              </a:ln>
              <a:solidFill>
                <a:schemeClr val="bg1"/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Toplam Öğrenci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5-4193-9A5B-5F264B7675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35-4193-9A5B-5F264B7675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35-4193-9A5B-5F264B7675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35-4193-9A5B-5F264B76757A}"/>
              </c:ext>
            </c:extLst>
          </c:dPt>
          <c:dLbls>
            <c:dLbl>
              <c:idx val="0"/>
              <c:layout>
                <c:manualLayout>
                  <c:x val="-0.2634551110328972"/>
                  <c:y val="-0.176190238662293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E4C9507A-7722-4AD5-9554-8A13694B830F}" type="CATEGORYNAME">
                      <a:rPr lang="en-US" sz="1600"/>
                      <a:pPr>
                        <a:defRPr sz="16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600" baseline="0" dirty="0"/>
                      <a:t>; 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fld id="{9C60D8D6-88CF-4E1C-BE5F-A95B31ADD5E3}" type="VALUE">
                      <a:rPr lang="en-US" sz="1600" baseline="0" smtClean="0"/>
                      <a:pPr>
                        <a:defRPr sz="16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[DEĞER]</a:t>
                    </a:fld>
                    <a:r>
                      <a:rPr lang="en-US" sz="1600" baseline="0" dirty="0"/>
                      <a:t> </a:t>
                    </a:r>
                    <a:r>
                      <a:rPr lang="en-US" sz="1600" baseline="0" dirty="0" err="1"/>
                      <a:t>Öğrenci</a:t>
                    </a:r>
                    <a:endParaRPr lang="en-US" sz="1600" baseline="0" dirty="0"/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11266140615108"/>
                      <c:h val="0.25790519583026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35-4193-9A5B-5F264B76757A}"/>
                </c:ext>
              </c:extLst>
            </c:dLbl>
            <c:dLbl>
              <c:idx val="1"/>
              <c:layout>
                <c:manualLayout>
                  <c:x val="0.20118441421346944"/>
                  <c:y val="0.172920031787252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400"/>
                      <a:pPr>
                        <a:defRPr sz="14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400" dirty="0"/>
                      <a:t>;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fld id="{981B3106-4989-46CC-A144-1DCEBE6758C1}" type="VALUE">
                      <a:rPr lang="en-US" sz="1400" smtClean="0"/>
                      <a:pPr>
                        <a:defRPr sz="14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[DEĞER]</a:t>
                    </a:fld>
                    <a:r>
                      <a:rPr lang="en-US" sz="1400" dirty="0"/>
                      <a:t> </a:t>
                    </a:r>
                    <a:r>
                      <a:rPr lang="en-US" sz="1400" dirty="0" err="1"/>
                      <a:t>Öğrenci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0621633212838"/>
                      <c:h val="0.2742400590227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C35-4193-9A5B-5F264B7675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Lisans</c:v>
                </c:pt>
                <c:pt idx="1">
                  <c:v>Lisansüstü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182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35-4193-9A5B-5F264B76757A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2735376007775E-2"/>
          <c:y val="0.13223730745048726"/>
          <c:w val="0.92903452924798446"/>
          <c:h val="0.7787900817353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Öğrenci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215</c:v>
                </c:pt>
                <c:pt idx="1">
                  <c:v>186</c:v>
                </c:pt>
                <c:pt idx="2">
                  <c:v>187</c:v>
                </c:pt>
                <c:pt idx="3">
                  <c:v>184</c:v>
                </c:pt>
                <c:pt idx="4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A-47B5-93CF-B33E76CFA9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687886352"/>
        <c:axId val="-687881456"/>
      </c:barChart>
      <c:catAx>
        <c:axId val="-68788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-687881456"/>
        <c:crosses val="autoZero"/>
        <c:auto val="1"/>
        <c:lblAlgn val="ctr"/>
        <c:lblOffset val="100"/>
        <c:noMultiLvlLbl val="0"/>
      </c:catAx>
      <c:valAx>
        <c:axId val="-687881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8788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1E-2"/>
          <c:w val="0.43031058181273296"/>
          <c:h val="7.9721335120626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Toplam Öğrenci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55-416C-9E8B-E74E99B977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55-416C-9E8B-E74E99B977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55-416C-9E8B-E74E99B977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55-416C-9E8B-E74E99B977F4}"/>
              </c:ext>
            </c:extLst>
          </c:dPt>
          <c:dLbls>
            <c:dLbl>
              <c:idx val="0"/>
              <c:layout>
                <c:manualLayout>
                  <c:x val="-0.2634551110328972"/>
                  <c:y val="-0.176190238662293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E4C9507A-7722-4AD5-9554-8A13694B830F}" type="CATEGORYNAME">
                      <a:rPr lang="en-US" sz="1600"/>
                      <a:pPr>
                        <a:defRPr sz="16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600" baseline="0" dirty="0"/>
                      <a:t>; 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fld id="{9C60D8D6-88CF-4E1C-BE5F-A95B31ADD5E3}" type="VALUE">
                      <a:rPr lang="en-US" sz="1600" baseline="0" smtClean="0"/>
                      <a:pPr>
                        <a:defRPr sz="16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[DEĞER]</a:t>
                    </a:fld>
                    <a:r>
                      <a:rPr lang="en-US" sz="1600" baseline="0" dirty="0"/>
                      <a:t> </a:t>
                    </a:r>
                    <a:r>
                      <a:rPr lang="en-US" sz="1600" baseline="0" dirty="0" err="1"/>
                      <a:t>Öğrenci</a:t>
                    </a:r>
                    <a:endParaRPr lang="en-US" sz="1600" baseline="0" dirty="0"/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11266140615108"/>
                      <c:h val="0.25790519583026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F55-416C-9E8B-E74E99B977F4}"/>
                </c:ext>
              </c:extLst>
            </c:dLbl>
            <c:dLbl>
              <c:idx val="1"/>
              <c:layout>
                <c:manualLayout>
                  <c:x val="0.20118441421346944"/>
                  <c:y val="0.172920031787252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400"/>
                      <a:pPr>
                        <a:defRPr sz="14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400" dirty="0"/>
                      <a:t>;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fld id="{981B3106-4989-46CC-A144-1DCEBE6758C1}" type="VALUE">
                      <a:rPr lang="en-US" sz="1400" smtClean="0"/>
                      <a:pPr>
                        <a:defRPr sz="14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[DEĞER]</a:t>
                    </a:fld>
                    <a:r>
                      <a:rPr lang="en-US" sz="1400" dirty="0"/>
                      <a:t> </a:t>
                    </a:r>
                    <a:r>
                      <a:rPr lang="en-US" sz="1400" dirty="0" err="1"/>
                      <a:t>Öğrenci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0621633212838"/>
                      <c:h val="0.2742400590227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F55-416C-9E8B-E74E99B97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Kız</c:v>
                </c:pt>
                <c:pt idx="1">
                  <c:v>Erkek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94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55-416C-9E8B-E74E99B977F4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Sayfa1!$B$2:$B$6</c:f>
              <c:numCache>
                <c:formatCode>0</c:formatCode>
                <c:ptCount val="5"/>
                <c:pt idx="0">
                  <c:v>60</c:v>
                </c:pt>
                <c:pt idx="1">
                  <c:v>47</c:v>
                </c:pt>
                <c:pt idx="2">
                  <c:v>45</c:v>
                </c:pt>
                <c:pt idx="3">
                  <c:v>45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B-4518-A914-FA00E793D2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687884176"/>
        <c:axId val="-687894512"/>
      </c:barChart>
      <c:catAx>
        <c:axId val="-68788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-687894512"/>
        <c:crosses val="autoZero"/>
        <c:auto val="1"/>
        <c:lblAlgn val="ctr"/>
        <c:lblOffset val="100"/>
        <c:noMultiLvlLbl val="0"/>
      </c:catAx>
      <c:valAx>
        <c:axId val="-68789451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-68788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0.86</c:v>
                </c:pt>
                <c:pt idx="1">
                  <c:v>0.92</c:v>
                </c:pt>
                <c:pt idx="2">
                  <c:v>0.9</c:v>
                </c:pt>
                <c:pt idx="3">
                  <c:v>0.76</c:v>
                </c:pt>
                <c:pt idx="4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6-4E81-9131-8E9C59EE9E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687893424"/>
        <c:axId val="-687883088"/>
      </c:barChart>
      <c:catAx>
        <c:axId val="-68789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-687883088"/>
        <c:crosses val="autoZero"/>
        <c:auto val="1"/>
        <c:lblAlgn val="ctr"/>
        <c:lblOffset val="100"/>
        <c:noMultiLvlLbl val="0"/>
      </c:catAx>
      <c:valAx>
        <c:axId val="-687883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6878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2150-1D56-43CC-94D2-951E40D07900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FA05-73F6-4779-A9B5-37315C01C5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FA05-73F6-4779-A9B5-37315C01C50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14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FA05-73F6-4779-A9B5-37315C01C50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11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FA05-73F6-4779-A9B5-37315C01C50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44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63A45B-AA25-4F43-A43F-3DA4790F6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8FD181-51C0-468A-A979-633E5B371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96E7A0-AC46-4AE8-B1F7-AF620981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1329B0-F812-4E92-BDD0-72C92ED8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BDEDDE-E2B8-4589-9E1F-43874CA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2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646EB5-B004-4BD6-ACEA-8AC7F2A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C53F943-0745-49F4-A2F3-42FFC1BD3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F704912-B4D2-4149-806D-7641F72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6FF7BE-BDC2-4D43-B4CB-13432738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0FF163-E35D-4CA7-8FC8-895244E9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8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72DCBD8-2821-4803-8F2C-8862D03A8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6C728F-0F2D-4788-889E-453680725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4B9924-6B42-4E10-8418-8463D2EA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B25CAA-09FD-470E-A773-71BC950E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67259B-2D69-4F12-B8B9-95CE50DF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0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8050A1-6DDF-4680-B982-24E5460D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3DD8FB-9339-4F45-BAA0-28AC41CB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6FCFDD-E1E9-467D-9590-762FCAE8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6B5A05-311F-483E-A5F6-42B003DD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A432D8-030C-453E-9CF3-717C36B2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8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AAAF458-B23C-41DD-8C1F-A7A32C03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327E95-29C5-490F-8B3D-55153DCFB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6AF6D6-E5C2-48DC-84CE-E11C7F06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BFF6CB-3304-4F91-BACB-B112D501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7EC7AA5-D04F-4C88-B59B-1AB55A4D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08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0093B5A-99FA-4FBA-9D1E-715D10F8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24D3F-F75C-4C4F-8FBA-8DB443034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EF819FC-4677-433C-92DF-18EF949B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0CF2EF-43CD-46D0-A332-BB097F2B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C2F5E9-0031-4B9E-B7A5-4D7E7B29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D3C2C1-891B-497C-8F5A-E46FC6C0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53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235ADF-CFE5-49C9-AFED-170F2613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131A73-0EE9-4D5B-8EC2-4793B2DE2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EB0F6E4-D3B6-4DE7-8F7C-7BB24BD5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0A9D2D7-FE1E-4700-8AF5-5912DA3A1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393E6E6-FB1B-4DE6-A726-93D579116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DA3F975-71E6-4FD5-BCA2-061AC52A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C8493F7-1D2C-4776-BD2E-431BCD53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758BC2-E15D-4163-8A9D-421F091C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8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950092-15F4-4FC2-8DD4-0CBD3334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A87E95-D971-4A7F-86BE-915611A9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D347C28-C551-4D3E-8CEA-3B16BE00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98E1D37-EDFC-42B0-A228-8E421D42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7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CE2D71E-52BA-40CE-B801-F27E9EC0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6737C3E-E534-42A5-86E9-CBEDA6B1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9D59E19-DD1E-4337-AACF-10DFD8A1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68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32ABA4-09F3-48AA-A242-866B8DA6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5D6BA1-A7F4-48ED-9310-EEBD08FB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771F42D-01CD-42D9-B08D-3AC6E7E1F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887E55-630C-4539-A8EB-EF1ECE9E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6599F85-C113-48FF-B775-860C20BB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E0EF4A-30A8-4658-A2D5-5A9A9380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37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F5D5B6-98B5-4084-B263-84167CAF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6014F2C-AC3B-4CE5-ABEB-FD485F5F3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8F9B293-BD2C-43DE-9B5A-765874A6C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2A1427-948C-4F2E-BF1E-F6D3C07F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FB47569-F913-4904-B29A-8AF38F3E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11507DF-EA58-436C-AB7E-E35B3178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50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8709A5A-A964-45FE-A4A6-E72EE0D4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504995-F403-4611-A27C-75214F5A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7DCFDD-0912-4874-A02D-E73CF3213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CC38-3708-4330-8555-583D7737F8EF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2ED890-B7FB-4213-9248-86D50923C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0B3ED5-9415-4B75-9308-192D025CE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6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4.xml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hart" Target="../charts/chart10.xml"/><Relationship Id="rId5" Type="http://schemas.openxmlformats.org/officeDocument/2006/relationships/image" Target="../media/image14.png"/><Relationship Id="rId10" Type="http://schemas.openxmlformats.org/officeDocument/2006/relationships/chart" Target="../charts/chart9.xml"/><Relationship Id="rId4" Type="http://schemas.microsoft.com/office/2007/relationships/hdphoto" Target="../media/hdphoto1.wdp"/><Relationship Id="rId9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98E6B821-CBFC-4E7A-8195-CC78B50C2468}"/>
              </a:ext>
            </a:extLst>
          </p:cNvPr>
          <p:cNvSpPr/>
          <p:nvPr/>
        </p:nvSpPr>
        <p:spPr>
          <a:xfrm>
            <a:off x="6527707" y="5993586"/>
            <a:ext cx="5692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Bold" pitchFamily="50" charset="0"/>
              </a:rPr>
              <a:t>https://mmf.gelisim.edu.tr/tr/akademik-bolum-endustri-muhendisligi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A03322C-F8B3-4CC5-A3F5-5F6719937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93" y="6322989"/>
            <a:ext cx="349384" cy="3493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06" y="246762"/>
            <a:ext cx="2050687" cy="205068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99275" cy="6858001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7E2ABF82-E9A0-4361-854E-86A61DA13D01}"/>
              </a:ext>
            </a:extLst>
          </p:cNvPr>
          <p:cNvSpPr/>
          <p:nvPr/>
        </p:nvSpPr>
        <p:spPr>
          <a:xfrm>
            <a:off x="6527707" y="2626852"/>
            <a:ext cx="57887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1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İSTANBUL GELİŞİM ÜNİVERSİTESİ</a:t>
            </a:r>
          </a:p>
          <a:p>
            <a:pPr algn="ctr"/>
            <a:r>
              <a:rPr lang="tr-TR" sz="21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MÜHENDİSLİK VE MİMARLIK </a:t>
            </a:r>
            <a:r>
              <a:rPr lang="tr-TR" sz="21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FAKÜLTESİ</a:t>
            </a:r>
          </a:p>
          <a:p>
            <a:pPr algn="ctr"/>
            <a:endParaRPr lang="tr-TR" sz="21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2100" dirty="0" smtClean="0">
                <a:solidFill>
                  <a:srgbClr val="00205C"/>
                </a:solidFill>
                <a:latin typeface="Gotham Bold" pitchFamily="50" charset="0"/>
              </a:rPr>
              <a:t>ENDÜSTRİ MÜHENDİSLİĞİ BÖLÜMÜ</a:t>
            </a:r>
            <a:endParaRPr lang="tr-TR" sz="21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19164"/>
            <a:ext cx="6806322" cy="6838836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756D838B-91D0-4244-B94F-54181A131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6" y="1866475"/>
            <a:ext cx="3122352" cy="490655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83861B0-D63A-49FD-ACD5-7DB18734D728}"/>
              </a:ext>
            </a:extLst>
          </p:cNvPr>
          <p:cNvSpPr txBox="1"/>
          <p:nvPr/>
        </p:nvSpPr>
        <p:spPr>
          <a:xfrm>
            <a:off x="3284858" y="1789475"/>
            <a:ext cx="74671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Yayın Faaliyetlerinin Nitelik ve Nicelik Olarak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Elemanı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başına SCI, SSCI, A&amp;HCI makale sayısı                      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: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Uluslararası makalelerin Q1 ve Q2 oranı                                               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  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Öğretim Elemanı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başına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atıf sayısı (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Scopus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)		                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06CAD1D-B802-4AE1-915A-596B608302A7}"/>
              </a:ext>
            </a:extLst>
          </p:cNvPr>
          <p:cNvSpPr txBox="1"/>
          <p:nvPr/>
        </p:nvSpPr>
        <p:spPr>
          <a:xfrm>
            <a:off x="3337829" y="3393453"/>
            <a:ext cx="44614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Proje Başvuru Sayısının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Elemanı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başına proje 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sayısı 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Disiplinlerarası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proje başvuru sayısı              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B094920D-11D2-4DA7-BF56-494BC5C286D3}"/>
              </a:ext>
            </a:extLst>
          </p:cNvPr>
          <p:cNvSpPr txBox="1"/>
          <p:nvPr/>
        </p:nvSpPr>
        <p:spPr>
          <a:xfrm>
            <a:off x="3390800" y="4629070"/>
            <a:ext cx="44178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Girişimcilik ve Yenilikçilik Faaliyetlerinin Artırılması</a:t>
            </a:r>
          </a:p>
          <a:p>
            <a:pPr>
              <a:lnSpc>
                <a:spcPct val="150000"/>
              </a:lnSpc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TEKNOPARK’larda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yürütülen proje sayısı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Patent Model başvurusu sayısı                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Faydalı Model ve Tasarım başvurusu sayısı  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FE0BEB7-16FF-4652-B23A-0E6BC710BE1B}"/>
              </a:ext>
            </a:extLst>
          </p:cNvPr>
          <p:cNvSpPr txBox="1"/>
          <p:nvPr/>
        </p:nvSpPr>
        <p:spPr>
          <a:xfrm>
            <a:off x="10503149" y="2085539"/>
            <a:ext cx="298480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1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F16BABC-1F15-49F2-8424-9B9A7E55A984}"/>
              </a:ext>
            </a:extLst>
          </p:cNvPr>
          <p:cNvSpPr txBox="1"/>
          <p:nvPr/>
        </p:nvSpPr>
        <p:spPr>
          <a:xfrm>
            <a:off x="10503149" y="2488838"/>
            <a:ext cx="595035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%50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27D1281-B9AD-4E06-B7FE-40751A7FC080}"/>
              </a:ext>
            </a:extLst>
          </p:cNvPr>
          <p:cNvSpPr txBox="1"/>
          <p:nvPr/>
        </p:nvSpPr>
        <p:spPr>
          <a:xfrm>
            <a:off x="10503149" y="2882553"/>
            <a:ext cx="298480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5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A8D8746-3D83-4030-841E-D3DDC4742898}"/>
              </a:ext>
            </a:extLst>
          </p:cNvPr>
          <p:cNvSpPr txBox="1"/>
          <p:nvPr/>
        </p:nvSpPr>
        <p:spPr>
          <a:xfrm>
            <a:off x="8044117" y="3724257"/>
            <a:ext cx="58381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0,25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71C269D0-04C3-4D23-ADB1-91DCA4746B1D}"/>
              </a:ext>
            </a:extLst>
          </p:cNvPr>
          <p:cNvSpPr txBox="1"/>
          <p:nvPr/>
        </p:nvSpPr>
        <p:spPr>
          <a:xfrm>
            <a:off x="8044117" y="4127556"/>
            <a:ext cx="58381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0,25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23FFE710-A56C-42F8-A58A-AA2EF2542E8A}"/>
              </a:ext>
            </a:extLst>
          </p:cNvPr>
          <p:cNvSpPr txBox="1"/>
          <p:nvPr/>
        </p:nvSpPr>
        <p:spPr>
          <a:xfrm>
            <a:off x="8044117" y="4933736"/>
            <a:ext cx="58381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0,25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29F5734-73FC-4713-8B53-9ECCFE831C76}"/>
              </a:ext>
            </a:extLst>
          </p:cNvPr>
          <p:cNvSpPr txBox="1"/>
          <p:nvPr/>
        </p:nvSpPr>
        <p:spPr>
          <a:xfrm>
            <a:off x="8044117" y="5337035"/>
            <a:ext cx="58381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0,25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6E08676B-6211-4FA1-9C74-74FAEAAE00EF}"/>
              </a:ext>
            </a:extLst>
          </p:cNvPr>
          <p:cNvSpPr txBox="1"/>
          <p:nvPr/>
        </p:nvSpPr>
        <p:spPr>
          <a:xfrm>
            <a:off x="8044117" y="5730750"/>
            <a:ext cx="58381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 smtClean="0">
                <a:latin typeface="Gotham Medium" panose="02000604030000020004" pitchFamily="50" charset="0"/>
              </a:rPr>
              <a:t>0,25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3BC2FDDE-8989-4702-87F5-D64C336B67A6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510A232C-59EC-4A79-8502-822ACE96B480}"/>
              </a:ext>
            </a:extLst>
          </p:cNvPr>
          <p:cNvSpPr/>
          <p:nvPr/>
        </p:nvSpPr>
        <p:spPr>
          <a:xfrm>
            <a:off x="1637022" y="825914"/>
            <a:ext cx="30877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2024 </a:t>
            </a: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HEDEFLERİ</a:t>
            </a:r>
          </a:p>
        </p:txBody>
      </p:sp>
      <p:grpSp>
        <p:nvGrpSpPr>
          <p:cNvPr id="41" name="Grup 40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0020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Dikdörtgen 42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44" name="Resim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4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esim 3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19164"/>
            <a:ext cx="6806322" cy="683883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7CEFDE1-61FF-42C3-989E-CB92AB8ABE95}"/>
              </a:ext>
            </a:extLst>
          </p:cNvPr>
          <p:cNvSpPr txBox="1"/>
          <p:nvPr/>
        </p:nvSpPr>
        <p:spPr>
          <a:xfrm>
            <a:off x="204556" y="1914477"/>
            <a:ext cx="1154548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buClr>
                <a:srgbClr val="A9936E"/>
              </a:buClr>
            </a:pPr>
            <a:r>
              <a:rPr lang="tr-TR" sz="1600" b="1" dirty="0">
                <a:solidFill>
                  <a:srgbClr val="00205C"/>
                </a:solidFill>
                <a:latin typeface="Gotham Medium" panose="02000604030000020004" pitchFamily="50" charset="0"/>
              </a:rPr>
              <a:t>"Gelişime Açık Ol" sloganı ile öğrencilerinin gelişimine verdiği öneme vurgu yapan İstanbul Gelişim Üniversitesi, öğrencilerine sunduğu avantajları "dört farkındalık" başlığında birleştirdi.</a:t>
            </a:r>
          </a:p>
          <a:p>
            <a:pPr marL="285750" indent="-285750" algn="just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İstanbul Gelişim Üniversitesi, Türkçe programlarda eğitim gören lisans ve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önlisans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öğrencilerini yabancı dillerini geliştirmelerine teşvik ediyor. Öğrenciler, gittikleri yabancı dil kurslarının bitiminde YDS ve YÖKDİL sınavlarına girerek en az 70 puan almış oldukları takdirde, kursa ödedikleri ücret İGÜ tarafından karşılanıyor.</a:t>
            </a:r>
          </a:p>
          <a:p>
            <a:pPr marL="285750" indent="-285750" algn="just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Yurt dışına dil eğitimi için kendi imkanları ile gidecek olan öğrencilerin gidiş – dönüş uçak biletleri İGÜ tarafından karşılanıyor.</a:t>
            </a:r>
          </a:p>
          <a:p>
            <a:pPr marL="285750" indent="-285750" algn="just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İstanbul Gelişim Üniversitesi “Benim Bir Fikrim Var” programı ile öğrencilerin hayata geçirmek istedikleri projelere tam destek veriyor.</a:t>
            </a:r>
          </a:p>
          <a:p>
            <a:pPr marL="285750" indent="-285750" algn="just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İGÜ, mezun öğrencilerini kendi iş yerlerini kurmaya teşvik ediyor. Kendi işini kuran mezun öğrencilerinin ofis mobilyaları üniversite tarafından karşılanıyor.</a:t>
            </a:r>
          </a:p>
          <a:p>
            <a:pPr algn="just">
              <a:spcBef>
                <a:spcPts val="600"/>
              </a:spcBef>
              <a:buClr>
                <a:srgbClr val="A9936E"/>
              </a:buClr>
            </a:pP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9A60D4CE-6C8F-41CC-9732-32A5BB5494FB}"/>
              </a:ext>
            </a:extLst>
          </p:cNvPr>
          <p:cNvSpPr/>
          <p:nvPr/>
        </p:nvSpPr>
        <p:spPr>
          <a:xfrm>
            <a:off x="1620386" y="455167"/>
            <a:ext cx="59330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İGÜ’LÜ OLMANIN AVANTAJLARI</a:t>
            </a:r>
            <a:endParaRPr lang="tr-TR" sz="2800" dirty="0">
              <a:solidFill>
                <a:srgbClr val="00205C"/>
              </a:solidFill>
              <a:latin typeface="Gotham Book" panose="02000604040000020004" pitchFamily="50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5327C03F-B9E0-43A7-B24F-977171B33870}"/>
              </a:ext>
            </a:extLst>
          </p:cNvPr>
          <p:cNvSpPr/>
          <p:nvPr/>
        </p:nvSpPr>
        <p:spPr>
          <a:xfrm>
            <a:off x="1620386" y="875245"/>
            <a:ext cx="36471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DÖRT FARKINDALIK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35" name="Düz Bağlayıcı 34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0020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Dikdörtgen 35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37" name="Resim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  <p:pic>
        <p:nvPicPr>
          <p:cNvPr id="1026" name="Picture 2" descr="https://gelisim.edu.tr/Areas/Iguweb/assets/img/logollar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7" y="5041630"/>
            <a:ext cx="10287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19164"/>
            <a:ext cx="6806322" cy="6838836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AC7396D2-208F-42AF-BCB6-726A38EEB510}"/>
              </a:ext>
            </a:extLst>
          </p:cNvPr>
          <p:cNvSpPr/>
          <p:nvPr/>
        </p:nvSpPr>
        <p:spPr>
          <a:xfrm>
            <a:off x="1620386" y="472585"/>
            <a:ext cx="22862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SAYILARLA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EDB52F9F-09A7-4444-8E70-860ADEA117D9}"/>
              </a:ext>
            </a:extLst>
          </p:cNvPr>
          <p:cNvGrpSpPr/>
          <p:nvPr/>
        </p:nvGrpSpPr>
        <p:grpSpPr>
          <a:xfrm>
            <a:off x="475122" y="1891883"/>
            <a:ext cx="1426921" cy="945762"/>
            <a:chOff x="655700" y="2074765"/>
            <a:chExt cx="1426921" cy="945762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id="{D96EBCA9-0BEA-423F-A65E-63BBA96D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65710575-513D-4B43-96BA-9250BED1C9EA}"/>
                </a:ext>
              </a:extLst>
            </p:cNvPr>
            <p:cNvSpPr/>
            <p:nvPr/>
          </p:nvSpPr>
          <p:spPr>
            <a:xfrm>
              <a:off x="694201" y="2260292"/>
              <a:ext cx="12997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KURULUŞ YILI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AA508C96-1EA4-47CC-8567-D9C45E7AEFE9}"/>
                </a:ext>
              </a:extLst>
            </p:cNvPr>
            <p:cNvSpPr txBox="1"/>
            <p:nvPr/>
          </p:nvSpPr>
          <p:spPr>
            <a:xfrm>
              <a:off x="838271" y="2497307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2011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id="{380F0300-42F6-4147-9AD2-91DE5A975EC3}"/>
              </a:ext>
            </a:extLst>
          </p:cNvPr>
          <p:cNvGrpSpPr/>
          <p:nvPr/>
        </p:nvGrpSpPr>
        <p:grpSpPr>
          <a:xfrm>
            <a:off x="475121" y="2995231"/>
            <a:ext cx="1426921" cy="945762"/>
            <a:chOff x="655700" y="2074765"/>
            <a:chExt cx="1426921" cy="945762"/>
          </a:xfrm>
        </p:grpSpPr>
        <p:pic>
          <p:nvPicPr>
            <p:cNvPr id="19" name="Resim 18">
              <a:extLst>
                <a:ext uri="{FF2B5EF4-FFF2-40B4-BE49-F238E27FC236}">
                  <a16:creationId xmlns:a16="http://schemas.microsoft.com/office/drawing/2014/main" id="{6F3E8AAF-C2FE-42BC-8842-1A77C2AE9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3091FD82-627D-4B07-A3B2-CFC27D5BBB22}"/>
                </a:ext>
              </a:extLst>
            </p:cNvPr>
            <p:cNvSpPr/>
            <p:nvPr/>
          </p:nvSpPr>
          <p:spPr>
            <a:xfrm>
              <a:off x="719032" y="2104432"/>
              <a:ext cx="1066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79EC0843-E673-46D2-9C0B-ED8E421EB094}"/>
                </a:ext>
              </a:extLst>
            </p:cNvPr>
            <p:cNvSpPr txBox="1"/>
            <p:nvPr/>
          </p:nvSpPr>
          <p:spPr>
            <a:xfrm>
              <a:off x="1138833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1</a:t>
              </a: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id="{4EDB7872-590B-4715-9335-366530E12D8A}"/>
              </a:ext>
            </a:extLst>
          </p:cNvPr>
          <p:cNvGrpSpPr/>
          <p:nvPr/>
        </p:nvGrpSpPr>
        <p:grpSpPr>
          <a:xfrm>
            <a:off x="480986" y="4092146"/>
            <a:ext cx="1522292" cy="945762"/>
            <a:chOff x="655700" y="2074765"/>
            <a:chExt cx="1522292" cy="945762"/>
          </a:xfrm>
        </p:grpSpPr>
        <p:pic>
          <p:nvPicPr>
            <p:cNvPr id="23" name="Resim 22">
              <a:extLst>
                <a:ext uri="{FF2B5EF4-FFF2-40B4-BE49-F238E27FC236}">
                  <a16:creationId xmlns:a16="http://schemas.microsoft.com/office/drawing/2014/main" id="{703CCF8E-098D-449F-963E-8A536C57E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4" name="Dikdörtgen 23">
              <a:extLst>
                <a:ext uri="{FF2B5EF4-FFF2-40B4-BE49-F238E27FC236}">
                  <a16:creationId xmlns:a16="http://schemas.microsoft.com/office/drawing/2014/main" id="{B0C9D427-E65B-4590-B965-6B35161E021C}"/>
                </a:ext>
              </a:extLst>
            </p:cNvPr>
            <p:cNvSpPr/>
            <p:nvPr/>
          </p:nvSpPr>
          <p:spPr>
            <a:xfrm>
              <a:off x="713167" y="2115321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id="{D7380354-43CD-4EC2-8F7E-6A2CB23A928F}"/>
                </a:ext>
              </a:extLst>
            </p:cNvPr>
            <p:cNvSpPr txBox="1"/>
            <p:nvPr/>
          </p:nvSpPr>
          <p:spPr>
            <a:xfrm>
              <a:off x="1138832" y="2497307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26" name="Grup 25">
            <a:extLst>
              <a:ext uri="{FF2B5EF4-FFF2-40B4-BE49-F238E27FC236}">
                <a16:creationId xmlns:a16="http://schemas.microsoft.com/office/drawing/2014/main" id="{075925A7-D1C3-4F00-A7F8-D154EF37AF96}"/>
              </a:ext>
            </a:extLst>
          </p:cNvPr>
          <p:cNvGrpSpPr/>
          <p:nvPr/>
        </p:nvGrpSpPr>
        <p:grpSpPr>
          <a:xfrm>
            <a:off x="475120" y="5195494"/>
            <a:ext cx="1426921" cy="945762"/>
            <a:chOff x="655700" y="2074765"/>
            <a:chExt cx="1426921" cy="945762"/>
          </a:xfrm>
        </p:grpSpPr>
        <p:pic>
          <p:nvPicPr>
            <p:cNvPr id="27" name="Resim 26">
              <a:extLst>
                <a:ext uri="{FF2B5EF4-FFF2-40B4-BE49-F238E27FC236}">
                  <a16:creationId xmlns:a16="http://schemas.microsoft.com/office/drawing/2014/main" id="{3FD377D7-4CBD-4011-95A3-2D843346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8" name="Dikdörtgen 27">
              <a:extLst>
                <a:ext uri="{FF2B5EF4-FFF2-40B4-BE49-F238E27FC236}">
                  <a16:creationId xmlns:a16="http://schemas.microsoft.com/office/drawing/2014/main" id="{EECF172E-1A11-483E-A4E4-2D9B35A96152}"/>
                </a:ext>
              </a:extLst>
            </p:cNvPr>
            <p:cNvSpPr/>
            <p:nvPr/>
          </p:nvSpPr>
          <p:spPr>
            <a:xfrm>
              <a:off x="734648" y="2079211"/>
              <a:ext cx="1066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9" name="Metin kutusu 28">
              <a:extLst>
                <a:ext uri="{FF2B5EF4-FFF2-40B4-BE49-F238E27FC236}">
                  <a16:creationId xmlns:a16="http://schemas.microsoft.com/office/drawing/2014/main" id="{B26B277F-FB3C-4CD9-96C0-4C02EF8F7F08}"/>
                </a:ext>
              </a:extLst>
            </p:cNvPr>
            <p:cNvSpPr txBox="1"/>
            <p:nvPr/>
          </p:nvSpPr>
          <p:spPr>
            <a:xfrm>
              <a:off x="1138833" y="2497307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0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30" name="Grup 29">
            <a:extLst>
              <a:ext uri="{FF2B5EF4-FFF2-40B4-BE49-F238E27FC236}">
                <a16:creationId xmlns:a16="http://schemas.microsoft.com/office/drawing/2014/main" id="{71D06E7A-F292-4B04-B4A4-9EC74C68359F}"/>
              </a:ext>
            </a:extLst>
          </p:cNvPr>
          <p:cNvGrpSpPr/>
          <p:nvPr/>
        </p:nvGrpSpPr>
        <p:grpSpPr>
          <a:xfrm>
            <a:off x="2760099" y="1891883"/>
            <a:ext cx="1426921" cy="945762"/>
            <a:chOff x="655700" y="2074765"/>
            <a:chExt cx="1426921" cy="945762"/>
          </a:xfrm>
        </p:grpSpPr>
        <p:pic>
          <p:nvPicPr>
            <p:cNvPr id="31" name="Resim 30">
              <a:extLst>
                <a:ext uri="{FF2B5EF4-FFF2-40B4-BE49-F238E27FC236}">
                  <a16:creationId xmlns:a16="http://schemas.microsoft.com/office/drawing/2014/main" id="{1A7D026B-636F-453E-8BDA-6D7543E4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32" name="Dikdörtgen 31">
              <a:extLst>
                <a:ext uri="{FF2B5EF4-FFF2-40B4-BE49-F238E27FC236}">
                  <a16:creationId xmlns:a16="http://schemas.microsoft.com/office/drawing/2014/main" id="{289101CA-C9A5-4805-86AB-4C659D56226A}"/>
                </a:ext>
              </a:extLst>
            </p:cNvPr>
            <p:cNvSpPr/>
            <p:nvPr/>
          </p:nvSpPr>
          <p:spPr>
            <a:xfrm>
              <a:off x="749173" y="2115321"/>
              <a:ext cx="1085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33" name="Metin kutusu 32">
              <a:extLst>
                <a:ext uri="{FF2B5EF4-FFF2-40B4-BE49-F238E27FC236}">
                  <a16:creationId xmlns:a16="http://schemas.microsoft.com/office/drawing/2014/main" id="{BCBBE23A-D41C-4260-AB69-088DC07FF756}"/>
                </a:ext>
              </a:extLst>
            </p:cNvPr>
            <p:cNvSpPr txBox="1"/>
            <p:nvPr/>
          </p:nvSpPr>
          <p:spPr>
            <a:xfrm>
              <a:off x="938456" y="2497307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182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34" name="Grup 33">
            <a:extLst>
              <a:ext uri="{FF2B5EF4-FFF2-40B4-BE49-F238E27FC236}">
                <a16:creationId xmlns:a16="http://schemas.microsoft.com/office/drawing/2014/main" id="{9D2FBA3B-14B3-4410-B2C2-8631A021204A}"/>
              </a:ext>
            </a:extLst>
          </p:cNvPr>
          <p:cNvGrpSpPr/>
          <p:nvPr/>
        </p:nvGrpSpPr>
        <p:grpSpPr>
          <a:xfrm>
            <a:off x="2760098" y="2995231"/>
            <a:ext cx="1528157" cy="945762"/>
            <a:chOff x="655700" y="2074765"/>
            <a:chExt cx="1528157" cy="945762"/>
          </a:xfrm>
        </p:grpSpPr>
        <p:pic>
          <p:nvPicPr>
            <p:cNvPr id="35" name="Resim 34">
              <a:extLst>
                <a:ext uri="{FF2B5EF4-FFF2-40B4-BE49-F238E27FC236}">
                  <a16:creationId xmlns:a16="http://schemas.microsoft.com/office/drawing/2014/main" id="{535436ED-75ED-4FBE-81AD-CE6851C26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36" name="Dikdörtgen 35">
              <a:extLst>
                <a:ext uri="{FF2B5EF4-FFF2-40B4-BE49-F238E27FC236}">
                  <a16:creationId xmlns:a16="http://schemas.microsoft.com/office/drawing/2014/main" id="{CF3AD7D3-D7CF-453F-82DC-35EEB331BF6D}"/>
                </a:ext>
              </a:extLst>
            </p:cNvPr>
            <p:cNvSpPr/>
            <p:nvPr/>
          </p:nvSpPr>
          <p:spPr>
            <a:xfrm>
              <a:off x="719032" y="2104432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BEC966D2-F58C-439B-9FD4-78F3B20BB2B9}"/>
                </a:ext>
              </a:extLst>
            </p:cNvPr>
            <p:cNvSpPr txBox="1"/>
            <p:nvPr/>
          </p:nvSpPr>
          <p:spPr>
            <a:xfrm>
              <a:off x="1038647" y="2497307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15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38" name="Grup 37">
            <a:extLst>
              <a:ext uri="{FF2B5EF4-FFF2-40B4-BE49-F238E27FC236}">
                <a16:creationId xmlns:a16="http://schemas.microsoft.com/office/drawing/2014/main" id="{A47B4DE5-ACB2-480F-BE2F-925C41EDA22D}"/>
              </a:ext>
            </a:extLst>
          </p:cNvPr>
          <p:cNvGrpSpPr/>
          <p:nvPr/>
        </p:nvGrpSpPr>
        <p:grpSpPr>
          <a:xfrm>
            <a:off x="2765963" y="4092146"/>
            <a:ext cx="1426921" cy="945762"/>
            <a:chOff x="655700" y="2074765"/>
            <a:chExt cx="1426921" cy="945762"/>
          </a:xfrm>
        </p:grpSpPr>
        <p:pic>
          <p:nvPicPr>
            <p:cNvPr id="39" name="Resim 38">
              <a:extLst>
                <a:ext uri="{FF2B5EF4-FFF2-40B4-BE49-F238E27FC236}">
                  <a16:creationId xmlns:a16="http://schemas.microsoft.com/office/drawing/2014/main" id="{FB27556B-14D0-4574-A143-BB8FD037A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0" name="Dikdörtgen 39">
              <a:extLst>
                <a:ext uri="{FF2B5EF4-FFF2-40B4-BE49-F238E27FC236}">
                  <a16:creationId xmlns:a16="http://schemas.microsoft.com/office/drawing/2014/main" id="{3C211B71-6131-4778-856A-C553E31A0B22}"/>
                </a:ext>
              </a:extLst>
            </p:cNvPr>
            <p:cNvSpPr/>
            <p:nvPr/>
          </p:nvSpPr>
          <p:spPr>
            <a:xfrm>
              <a:off x="713167" y="2115321"/>
              <a:ext cx="1085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id="{3C149D2A-D353-49C6-ADF4-81F5515587F6}"/>
                </a:ext>
              </a:extLst>
            </p:cNvPr>
            <p:cNvSpPr txBox="1"/>
            <p:nvPr/>
          </p:nvSpPr>
          <p:spPr>
            <a:xfrm>
              <a:off x="1138832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0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42" name="Grup 41">
            <a:extLst>
              <a:ext uri="{FF2B5EF4-FFF2-40B4-BE49-F238E27FC236}">
                <a16:creationId xmlns:a16="http://schemas.microsoft.com/office/drawing/2014/main" id="{94E10D3C-16FC-4563-9B30-ABF56CB80425}"/>
              </a:ext>
            </a:extLst>
          </p:cNvPr>
          <p:cNvGrpSpPr/>
          <p:nvPr/>
        </p:nvGrpSpPr>
        <p:grpSpPr>
          <a:xfrm>
            <a:off x="2760097" y="5195494"/>
            <a:ext cx="1820963" cy="945762"/>
            <a:chOff x="655700" y="2074765"/>
            <a:chExt cx="1820963" cy="945762"/>
          </a:xfrm>
        </p:grpSpPr>
        <p:pic>
          <p:nvPicPr>
            <p:cNvPr id="43" name="Resim 42">
              <a:extLst>
                <a:ext uri="{FF2B5EF4-FFF2-40B4-BE49-F238E27FC236}">
                  <a16:creationId xmlns:a16="http://schemas.microsoft.com/office/drawing/2014/main" id="{415063B2-0A4A-4057-8EB4-665C4FD5F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4" name="Dikdörtgen 43">
              <a:extLst>
                <a:ext uri="{FF2B5EF4-FFF2-40B4-BE49-F238E27FC236}">
                  <a16:creationId xmlns:a16="http://schemas.microsoft.com/office/drawing/2014/main" id="{DC206C24-06E5-4CFE-BF9A-6C568F1A6633}"/>
                </a:ext>
              </a:extLst>
            </p:cNvPr>
            <p:cNvSpPr/>
            <p:nvPr/>
          </p:nvSpPr>
          <p:spPr>
            <a:xfrm>
              <a:off x="734648" y="2079211"/>
              <a:ext cx="17420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YABANCI UYRUKLU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</a:t>
              </a:r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id="{F1AFF0E3-706F-4B3E-9158-46B39AF2A53F}"/>
                </a:ext>
              </a:extLst>
            </p:cNvPr>
            <p:cNvSpPr txBox="1"/>
            <p:nvPr/>
          </p:nvSpPr>
          <p:spPr>
            <a:xfrm>
              <a:off x="1038646" y="2497307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10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46" name="Grup 45">
            <a:extLst>
              <a:ext uri="{FF2B5EF4-FFF2-40B4-BE49-F238E27FC236}">
                <a16:creationId xmlns:a16="http://schemas.microsoft.com/office/drawing/2014/main" id="{444FCA52-1F57-4746-B3F7-81BC9993D53B}"/>
              </a:ext>
            </a:extLst>
          </p:cNvPr>
          <p:cNvGrpSpPr/>
          <p:nvPr/>
        </p:nvGrpSpPr>
        <p:grpSpPr>
          <a:xfrm>
            <a:off x="5046926" y="1891883"/>
            <a:ext cx="1552955" cy="945762"/>
            <a:chOff x="655700" y="2074765"/>
            <a:chExt cx="1552955" cy="945762"/>
          </a:xfrm>
        </p:grpSpPr>
        <p:pic>
          <p:nvPicPr>
            <p:cNvPr id="47" name="Resim 46">
              <a:extLst>
                <a:ext uri="{FF2B5EF4-FFF2-40B4-BE49-F238E27FC236}">
                  <a16:creationId xmlns:a16="http://schemas.microsoft.com/office/drawing/2014/main" id="{955C2D49-8571-4BC9-BB6E-D317182DC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8" name="Dikdörtgen 47">
              <a:extLst>
                <a:ext uri="{FF2B5EF4-FFF2-40B4-BE49-F238E27FC236}">
                  <a16:creationId xmlns:a16="http://schemas.microsoft.com/office/drawing/2014/main" id="{F223872F-9DDB-44F2-ACE9-7862A8F19397}"/>
                </a:ext>
              </a:extLst>
            </p:cNvPr>
            <p:cNvSpPr/>
            <p:nvPr/>
          </p:nvSpPr>
          <p:spPr>
            <a:xfrm>
              <a:off x="694201" y="2260292"/>
              <a:ext cx="15144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 MEZUNU</a:t>
              </a:r>
            </a:p>
          </p:txBody>
        </p:sp>
        <p:sp>
          <p:nvSpPr>
            <p:cNvPr id="49" name="Metin kutusu 48">
              <a:extLst>
                <a:ext uri="{FF2B5EF4-FFF2-40B4-BE49-F238E27FC236}">
                  <a16:creationId xmlns:a16="http://schemas.microsoft.com/office/drawing/2014/main" id="{B62F86E6-C577-4DD7-8EEF-962715D108C3}"/>
                </a:ext>
              </a:extLst>
            </p:cNvPr>
            <p:cNvSpPr txBox="1"/>
            <p:nvPr/>
          </p:nvSpPr>
          <p:spPr>
            <a:xfrm>
              <a:off x="938460" y="2497307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345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id="{43B0487A-54AC-4D2C-AE69-E3660EA4A88D}"/>
              </a:ext>
            </a:extLst>
          </p:cNvPr>
          <p:cNvGrpSpPr/>
          <p:nvPr/>
        </p:nvGrpSpPr>
        <p:grpSpPr>
          <a:xfrm>
            <a:off x="5046925" y="2995231"/>
            <a:ext cx="1528157" cy="945762"/>
            <a:chOff x="655700" y="2074765"/>
            <a:chExt cx="1528157" cy="945762"/>
          </a:xfrm>
        </p:grpSpPr>
        <p:pic>
          <p:nvPicPr>
            <p:cNvPr id="51" name="Resim 50">
              <a:extLst>
                <a:ext uri="{FF2B5EF4-FFF2-40B4-BE49-F238E27FC236}">
                  <a16:creationId xmlns:a16="http://schemas.microsoft.com/office/drawing/2014/main" id="{16A61274-CAB9-41F2-9118-DAFE82585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52" name="Dikdörtgen 51">
              <a:extLst>
                <a:ext uri="{FF2B5EF4-FFF2-40B4-BE49-F238E27FC236}">
                  <a16:creationId xmlns:a16="http://schemas.microsoft.com/office/drawing/2014/main" id="{54509F23-12E2-4C5A-B4D0-5F9C6945BAFA}"/>
                </a:ext>
              </a:extLst>
            </p:cNvPr>
            <p:cNvSpPr/>
            <p:nvPr/>
          </p:nvSpPr>
          <p:spPr>
            <a:xfrm>
              <a:off x="719032" y="2104432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MEZUNU</a:t>
              </a:r>
            </a:p>
          </p:txBody>
        </p:sp>
        <p:sp>
          <p:nvSpPr>
            <p:cNvPr id="53" name="Metin kutusu 52">
              <a:extLst>
                <a:ext uri="{FF2B5EF4-FFF2-40B4-BE49-F238E27FC236}">
                  <a16:creationId xmlns:a16="http://schemas.microsoft.com/office/drawing/2014/main" id="{A912F766-979C-4056-B850-5616CAE54A37}"/>
                </a:ext>
              </a:extLst>
            </p:cNvPr>
            <p:cNvSpPr txBox="1"/>
            <p:nvPr/>
          </p:nvSpPr>
          <p:spPr>
            <a:xfrm>
              <a:off x="1138833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0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id="{E2A0E467-7F4C-4C91-8FBA-22ACFAF3AA3E}"/>
              </a:ext>
            </a:extLst>
          </p:cNvPr>
          <p:cNvGrpSpPr/>
          <p:nvPr/>
        </p:nvGrpSpPr>
        <p:grpSpPr>
          <a:xfrm>
            <a:off x="5052790" y="4092146"/>
            <a:ext cx="1426921" cy="945762"/>
            <a:chOff x="655700" y="2074765"/>
            <a:chExt cx="1426921" cy="945762"/>
          </a:xfrm>
        </p:grpSpPr>
        <p:pic>
          <p:nvPicPr>
            <p:cNvPr id="55" name="Resim 54">
              <a:extLst>
                <a:ext uri="{FF2B5EF4-FFF2-40B4-BE49-F238E27FC236}">
                  <a16:creationId xmlns:a16="http://schemas.microsoft.com/office/drawing/2014/main" id="{689C4391-D7CD-4C27-9317-2EBE6042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56" name="Dikdörtgen 55">
              <a:extLst>
                <a:ext uri="{FF2B5EF4-FFF2-40B4-BE49-F238E27FC236}">
                  <a16:creationId xmlns:a16="http://schemas.microsoft.com/office/drawing/2014/main" id="{E95933AC-396B-4D4B-AF60-0B7BE4C698DC}"/>
                </a:ext>
              </a:extLst>
            </p:cNvPr>
            <p:cNvSpPr/>
            <p:nvPr/>
          </p:nvSpPr>
          <p:spPr>
            <a:xfrm>
              <a:off x="713167" y="2115321"/>
              <a:ext cx="1005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MEZUNU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927B3392-4A69-4461-BD2D-5F6D5107F232}"/>
                </a:ext>
              </a:extLst>
            </p:cNvPr>
            <p:cNvSpPr txBox="1"/>
            <p:nvPr/>
          </p:nvSpPr>
          <p:spPr>
            <a:xfrm>
              <a:off x="1138834" y="2497307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0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62" name="Grup 61">
            <a:extLst>
              <a:ext uri="{FF2B5EF4-FFF2-40B4-BE49-F238E27FC236}">
                <a16:creationId xmlns:a16="http://schemas.microsoft.com/office/drawing/2014/main" id="{D57F5761-BFD7-442F-8FBB-67DFB875FBA2}"/>
              </a:ext>
            </a:extLst>
          </p:cNvPr>
          <p:cNvGrpSpPr/>
          <p:nvPr/>
        </p:nvGrpSpPr>
        <p:grpSpPr>
          <a:xfrm>
            <a:off x="7333751" y="1891883"/>
            <a:ext cx="1426921" cy="945762"/>
            <a:chOff x="655700" y="2074765"/>
            <a:chExt cx="1426921" cy="945762"/>
          </a:xfrm>
        </p:grpSpPr>
        <p:pic>
          <p:nvPicPr>
            <p:cNvPr id="63" name="Resim 62">
              <a:extLst>
                <a:ext uri="{FF2B5EF4-FFF2-40B4-BE49-F238E27FC236}">
                  <a16:creationId xmlns:a16="http://schemas.microsoft.com/office/drawing/2014/main" id="{747BBDB8-D22F-47D0-A55F-C0206860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4" name="Dikdörtgen 63">
              <a:extLst>
                <a:ext uri="{FF2B5EF4-FFF2-40B4-BE49-F238E27FC236}">
                  <a16:creationId xmlns:a16="http://schemas.microsoft.com/office/drawing/2014/main" id="{A600CFA7-BBF2-4AF3-BD1C-3646EBCB2540}"/>
                </a:ext>
              </a:extLst>
            </p:cNvPr>
            <p:cNvSpPr/>
            <p:nvPr/>
          </p:nvSpPr>
          <p:spPr>
            <a:xfrm>
              <a:off x="719031" y="2095370"/>
              <a:ext cx="1122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ANABİLİM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DALI SAYISI</a:t>
              </a:r>
            </a:p>
          </p:txBody>
        </p:sp>
        <p:sp>
          <p:nvSpPr>
            <p:cNvPr id="65" name="Metin kutusu 64">
              <a:extLst>
                <a:ext uri="{FF2B5EF4-FFF2-40B4-BE49-F238E27FC236}">
                  <a16:creationId xmlns:a16="http://schemas.microsoft.com/office/drawing/2014/main" id="{F2FAC496-26BC-4F48-AAAE-DAAF243DB6DA}"/>
                </a:ext>
              </a:extLst>
            </p:cNvPr>
            <p:cNvSpPr txBox="1"/>
            <p:nvPr/>
          </p:nvSpPr>
          <p:spPr>
            <a:xfrm>
              <a:off x="1138832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id="{B18DE61B-85F6-4F81-B0FE-44D41A9D1C76}"/>
              </a:ext>
            </a:extLst>
          </p:cNvPr>
          <p:cNvGrpSpPr/>
          <p:nvPr/>
        </p:nvGrpSpPr>
        <p:grpSpPr>
          <a:xfrm>
            <a:off x="7333750" y="2995231"/>
            <a:ext cx="1426921" cy="945762"/>
            <a:chOff x="655700" y="2074765"/>
            <a:chExt cx="1426921" cy="945762"/>
          </a:xfrm>
        </p:grpSpPr>
        <p:pic>
          <p:nvPicPr>
            <p:cNvPr id="67" name="Resim 66">
              <a:extLst>
                <a:ext uri="{FF2B5EF4-FFF2-40B4-BE49-F238E27FC236}">
                  <a16:creationId xmlns:a16="http://schemas.microsoft.com/office/drawing/2014/main" id="{BBB1DFAA-EEE3-4C38-A451-869FFAC9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id="{574A2932-908D-4010-A888-124AED6EE459}"/>
                </a:ext>
              </a:extLst>
            </p:cNvPr>
            <p:cNvSpPr/>
            <p:nvPr/>
          </p:nvSpPr>
          <p:spPr>
            <a:xfrm>
              <a:off x="719032" y="2104432"/>
              <a:ext cx="12218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ÜYESİ SAYISI</a:t>
              </a:r>
            </a:p>
          </p:txBody>
        </p:sp>
        <p:sp>
          <p:nvSpPr>
            <p:cNvPr id="69" name="Metin kutusu 68">
              <a:extLst>
                <a:ext uri="{FF2B5EF4-FFF2-40B4-BE49-F238E27FC236}">
                  <a16:creationId xmlns:a16="http://schemas.microsoft.com/office/drawing/2014/main" id="{FFCD208B-7729-4915-AA7B-B3049031C526}"/>
                </a:ext>
              </a:extLst>
            </p:cNvPr>
            <p:cNvSpPr txBox="1"/>
            <p:nvPr/>
          </p:nvSpPr>
          <p:spPr>
            <a:xfrm>
              <a:off x="1138833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9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70" name="Grup 69">
            <a:extLst>
              <a:ext uri="{FF2B5EF4-FFF2-40B4-BE49-F238E27FC236}">
                <a16:creationId xmlns:a16="http://schemas.microsoft.com/office/drawing/2014/main" id="{AB802204-43FB-473C-BF62-EDA61ED7E46A}"/>
              </a:ext>
            </a:extLst>
          </p:cNvPr>
          <p:cNvGrpSpPr/>
          <p:nvPr/>
        </p:nvGrpSpPr>
        <p:grpSpPr>
          <a:xfrm>
            <a:off x="7339615" y="4092146"/>
            <a:ext cx="1675218" cy="945762"/>
            <a:chOff x="655700" y="2074765"/>
            <a:chExt cx="1675218" cy="945762"/>
          </a:xfrm>
        </p:grpSpPr>
        <p:pic>
          <p:nvPicPr>
            <p:cNvPr id="71" name="Resim 70">
              <a:extLst>
                <a:ext uri="{FF2B5EF4-FFF2-40B4-BE49-F238E27FC236}">
                  <a16:creationId xmlns:a16="http://schemas.microsoft.com/office/drawing/2014/main" id="{C894A209-F563-4396-B912-E4B44200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id="{73A2CCF9-407C-4ED2-B44E-3E5BA1CD0D91}"/>
                </a:ext>
              </a:extLst>
            </p:cNvPr>
            <p:cNvSpPr/>
            <p:nvPr/>
          </p:nvSpPr>
          <p:spPr>
            <a:xfrm>
              <a:off x="713167" y="2115321"/>
              <a:ext cx="1617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ARAŞTIRMA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73" name="Metin kutusu 72">
              <a:extLst>
                <a:ext uri="{FF2B5EF4-FFF2-40B4-BE49-F238E27FC236}">
                  <a16:creationId xmlns:a16="http://schemas.microsoft.com/office/drawing/2014/main" id="{D724133B-64E1-4884-8904-3D14018F8AA9}"/>
                </a:ext>
              </a:extLst>
            </p:cNvPr>
            <p:cNvSpPr txBox="1"/>
            <p:nvPr/>
          </p:nvSpPr>
          <p:spPr>
            <a:xfrm>
              <a:off x="1138831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74" name="Grup 73">
            <a:extLst>
              <a:ext uri="{FF2B5EF4-FFF2-40B4-BE49-F238E27FC236}">
                <a16:creationId xmlns:a16="http://schemas.microsoft.com/office/drawing/2014/main" id="{723BB442-246C-4061-B82A-4E6613250F21}"/>
              </a:ext>
            </a:extLst>
          </p:cNvPr>
          <p:cNvGrpSpPr/>
          <p:nvPr/>
        </p:nvGrpSpPr>
        <p:grpSpPr>
          <a:xfrm>
            <a:off x="9551941" y="4096880"/>
            <a:ext cx="1696699" cy="945762"/>
            <a:chOff x="655700" y="2074765"/>
            <a:chExt cx="1696699" cy="945762"/>
          </a:xfrm>
        </p:grpSpPr>
        <p:pic>
          <p:nvPicPr>
            <p:cNvPr id="75" name="Resim 74">
              <a:extLst>
                <a:ext uri="{FF2B5EF4-FFF2-40B4-BE49-F238E27FC236}">
                  <a16:creationId xmlns:a16="http://schemas.microsoft.com/office/drawing/2014/main" id="{5716D8DF-FAD0-48A8-B2B4-1F8A3FF5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76" name="Dikdörtgen 75">
              <a:extLst>
                <a:ext uri="{FF2B5EF4-FFF2-40B4-BE49-F238E27FC236}">
                  <a16:creationId xmlns:a16="http://schemas.microsoft.com/office/drawing/2014/main" id="{D09D9D5E-0865-466A-8388-23A372969088}"/>
                </a:ext>
              </a:extLst>
            </p:cNvPr>
            <p:cNvSpPr/>
            <p:nvPr/>
          </p:nvSpPr>
          <p:spPr>
            <a:xfrm>
              <a:off x="734648" y="2079211"/>
              <a:ext cx="1617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77" name="Metin kutusu 76">
              <a:extLst>
                <a:ext uri="{FF2B5EF4-FFF2-40B4-BE49-F238E27FC236}">
                  <a16:creationId xmlns:a16="http://schemas.microsoft.com/office/drawing/2014/main" id="{C91AC723-1FBB-4FCF-B925-6D618AF85A1D}"/>
                </a:ext>
              </a:extLst>
            </p:cNvPr>
            <p:cNvSpPr txBox="1"/>
            <p:nvPr/>
          </p:nvSpPr>
          <p:spPr>
            <a:xfrm>
              <a:off x="1138833" y="2497307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0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78" name="Grup 77">
            <a:extLst>
              <a:ext uri="{FF2B5EF4-FFF2-40B4-BE49-F238E27FC236}">
                <a16:creationId xmlns:a16="http://schemas.microsoft.com/office/drawing/2014/main" id="{EA32F6F8-2CFA-4CB8-9533-F33DFDB950C7}"/>
              </a:ext>
            </a:extLst>
          </p:cNvPr>
          <p:cNvGrpSpPr/>
          <p:nvPr/>
        </p:nvGrpSpPr>
        <p:grpSpPr>
          <a:xfrm>
            <a:off x="9520337" y="1891883"/>
            <a:ext cx="1473910" cy="945762"/>
            <a:chOff x="655700" y="2074765"/>
            <a:chExt cx="1473910" cy="945762"/>
          </a:xfrm>
        </p:grpSpPr>
        <p:pic>
          <p:nvPicPr>
            <p:cNvPr id="79" name="Resim 78">
              <a:extLst>
                <a:ext uri="{FF2B5EF4-FFF2-40B4-BE49-F238E27FC236}">
                  <a16:creationId xmlns:a16="http://schemas.microsoft.com/office/drawing/2014/main" id="{B31AECBA-03CF-4726-8C84-0357E2E8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id="{384E8F67-62C6-4E8C-BF47-B41874DF1297}"/>
                </a:ext>
              </a:extLst>
            </p:cNvPr>
            <p:cNvSpPr/>
            <p:nvPr/>
          </p:nvSpPr>
          <p:spPr>
            <a:xfrm>
              <a:off x="719031" y="2095370"/>
              <a:ext cx="14105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SAYISI</a:t>
              </a:r>
            </a:p>
          </p:txBody>
        </p:sp>
        <p:sp>
          <p:nvSpPr>
            <p:cNvPr id="81" name="Metin kutusu 80">
              <a:extLst>
                <a:ext uri="{FF2B5EF4-FFF2-40B4-BE49-F238E27FC236}">
                  <a16:creationId xmlns:a16="http://schemas.microsoft.com/office/drawing/2014/main" id="{BA14D147-D497-481B-9F70-15E52484B20A}"/>
                </a:ext>
              </a:extLst>
            </p:cNvPr>
            <p:cNvSpPr txBox="1"/>
            <p:nvPr/>
          </p:nvSpPr>
          <p:spPr>
            <a:xfrm>
              <a:off x="1138832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82" name="Grup 81">
            <a:extLst>
              <a:ext uri="{FF2B5EF4-FFF2-40B4-BE49-F238E27FC236}">
                <a16:creationId xmlns:a16="http://schemas.microsoft.com/office/drawing/2014/main" id="{94E26D20-7900-48F2-B7C2-9FF2E23A94F8}"/>
              </a:ext>
            </a:extLst>
          </p:cNvPr>
          <p:cNvGrpSpPr/>
          <p:nvPr/>
        </p:nvGrpSpPr>
        <p:grpSpPr>
          <a:xfrm>
            <a:off x="9520336" y="2995231"/>
            <a:ext cx="1473911" cy="945762"/>
            <a:chOff x="655700" y="2074765"/>
            <a:chExt cx="1473911" cy="945762"/>
          </a:xfrm>
        </p:grpSpPr>
        <p:pic>
          <p:nvPicPr>
            <p:cNvPr id="83" name="Resim 82">
              <a:extLst>
                <a:ext uri="{FF2B5EF4-FFF2-40B4-BE49-F238E27FC236}">
                  <a16:creationId xmlns:a16="http://schemas.microsoft.com/office/drawing/2014/main" id="{8AE856A6-5379-4AA1-8148-7F8563CD3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84" name="Dikdörtgen 83">
              <a:extLst>
                <a:ext uri="{FF2B5EF4-FFF2-40B4-BE49-F238E27FC236}">
                  <a16:creationId xmlns:a16="http://schemas.microsoft.com/office/drawing/2014/main" id="{465E1713-6EBD-4363-82F4-8313C1C8B09E}"/>
                </a:ext>
              </a:extLst>
            </p:cNvPr>
            <p:cNvSpPr/>
            <p:nvPr/>
          </p:nvSpPr>
          <p:spPr>
            <a:xfrm>
              <a:off x="719032" y="2104432"/>
              <a:ext cx="14105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ALANI</a:t>
              </a:r>
            </a:p>
          </p:txBody>
        </p:sp>
        <p:sp>
          <p:nvSpPr>
            <p:cNvPr id="85" name="Metin kutusu 84">
              <a:extLst>
                <a:ext uri="{FF2B5EF4-FFF2-40B4-BE49-F238E27FC236}">
                  <a16:creationId xmlns:a16="http://schemas.microsoft.com/office/drawing/2014/main" id="{5AF755C8-E78D-415A-AC14-E7F999AC032A}"/>
                </a:ext>
              </a:extLst>
            </p:cNvPr>
            <p:cNvSpPr txBox="1"/>
            <p:nvPr/>
          </p:nvSpPr>
          <p:spPr>
            <a:xfrm>
              <a:off x="807812" y="2497307"/>
              <a:ext cx="10470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100</a:t>
              </a:r>
              <a:r>
                <a:rPr lang="tr-TR" dirty="0" smtClean="0">
                  <a:solidFill>
                    <a:schemeClr val="bg1"/>
                  </a:solidFill>
                </a:rPr>
                <a:t>m²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14" name="Düz Bağlayıcı 13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20294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Dikdörtgen 93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95" name="Dikdörtgen 94">
            <a:extLst>
              <a:ext uri="{FF2B5EF4-FFF2-40B4-BE49-F238E27FC236}">
                <a16:creationId xmlns:a16="http://schemas.microsoft.com/office/drawing/2014/main" id="{5DFC6D8B-07D6-448E-8F3C-3436579B9EB2}"/>
              </a:ext>
            </a:extLst>
          </p:cNvPr>
          <p:cNvSpPr/>
          <p:nvPr/>
        </p:nvSpPr>
        <p:spPr>
          <a:xfrm>
            <a:off x="1637022" y="825914"/>
            <a:ext cx="423224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ENDÜSTRİ MÜHENDİSLİĞİ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Resim 60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19164"/>
            <a:ext cx="6806322" cy="6838836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953E6765-F2CE-457F-A5E3-8A3B3BBD7893}"/>
              </a:ext>
            </a:extLst>
          </p:cNvPr>
          <p:cNvSpPr/>
          <p:nvPr/>
        </p:nvSpPr>
        <p:spPr>
          <a:xfrm>
            <a:off x="522841" y="1944376"/>
            <a:ext cx="466506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5"/>
              </a:buBlip>
            </a:pP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 başarısının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5"/>
              </a:buBlip>
            </a:pP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Akreditasyonda sürekliliğin sağlanması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5"/>
              </a:buBlip>
            </a:pPr>
            <a:r>
              <a:rPr lang="tr-TR" sz="14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Erasmus</a:t>
            </a: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hareketliliğinde başarının artırılması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E2D3D95C-3D8C-4E5E-BE7C-300BA9F62B9D}"/>
              </a:ext>
            </a:extLst>
          </p:cNvPr>
          <p:cNvSpPr/>
          <p:nvPr/>
        </p:nvSpPr>
        <p:spPr>
          <a:xfrm>
            <a:off x="6095999" y="1938726"/>
            <a:ext cx="48413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5"/>
              </a:buBlip>
            </a:pP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Program eğitim amaçları karşılanma oranının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5"/>
              </a:buBlip>
            </a:pP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Program çıktıları karşılanma oranının artırılması</a:t>
            </a:r>
          </a:p>
        </p:txBody>
      </p:sp>
      <p:grpSp>
        <p:nvGrpSpPr>
          <p:cNvPr id="28" name="Grup 27">
            <a:extLst>
              <a:ext uri="{FF2B5EF4-FFF2-40B4-BE49-F238E27FC236}">
                <a16:creationId xmlns:a16="http://schemas.microsoft.com/office/drawing/2014/main" id="{5BAC303A-5171-40F2-BD83-0296C5950F3C}"/>
              </a:ext>
            </a:extLst>
          </p:cNvPr>
          <p:cNvGrpSpPr/>
          <p:nvPr/>
        </p:nvGrpSpPr>
        <p:grpSpPr>
          <a:xfrm>
            <a:off x="92585" y="3172619"/>
            <a:ext cx="4243660" cy="3312073"/>
            <a:chOff x="92585" y="3172619"/>
            <a:chExt cx="4243660" cy="3312073"/>
          </a:xfrm>
        </p:grpSpPr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59775392-9874-4F15-98DE-4697F562A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26" name="Grafik 25">
              <a:extLst>
                <a:ext uri="{FF2B5EF4-FFF2-40B4-BE49-F238E27FC236}">
                  <a16:creationId xmlns:a16="http://schemas.microsoft.com/office/drawing/2014/main" id="{6CC5F4CC-664A-4800-A9DE-C8360CAEF5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78204840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4EA777D4-26A7-4279-BB8E-1C102A346D84}"/>
                </a:ext>
              </a:extLst>
            </p:cNvPr>
            <p:cNvSpPr txBox="1"/>
            <p:nvPr/>
          </p:nvSpPr>
          <p:spPr>
            <a:xfrm>
              <a:off x="1295734" y="3172619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DERS SAYISI</a:t>
              </a:r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id="{759BC828-41F5-4088-B48D-95198120A776}"/>
              </a:ext>
            </a:extLst>
          </p:cNvPr>
          <p:cNvGrpSpPr/>
          <p:nvPr/>
        </p:nvGrpSpPr>
        <p:grpSpPr>
          <a:xfrm>
            <a:off x="3974170" y="3155794"/>
            <a:ext cx="4243660" cy="3312073"/>
            <a:chOff x="92585" y="3172619"/>
            <a:chExt cx="4243660" cy="3312073"/>
          </a:xfrm>
        </p:grpSpPr>
        <p:pic>
          <p:nvPicPr>
            <p:cNvPr id="34" name="Resim 33">
              <a:extLst>
                <a:ext uri="{FF2B5EF4-FFF2-40B4-BE49-F238E27FC236}">
                  <a16:creationId xmlns:a16="http://schemas.microsoft.com/office/drawing/2014/main" id="{B4611984-E736-418A-87B3-31C87CF1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5" name="Grafik 34">
              <a:extLst>
                <a:ext uri="{FF2B5EF4-FFF2-40B4-BE49-F238E27FC236}">
                  <a16:creationId xmlns:a16="http://schemas.microsoft.com/office/drawing/2014/main" id="{9A3379BE-40A1-417B-8077-D9810C75A1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42220966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BEA30913-D5EC-4E91-9CA3-62167008E8CF}"/>
                </a:ext>
              </a:extLst>
            </p:cNvPr>
            <p:cNvSpPr txBox="1"/>
            <p:nvPr/>
          </p:nvSpPr>
          <p:spPr>
            <a:xfrm>
              <a:off x="1240431" y="3172619"/>
              <a:ext cx="1947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SAYISI</a:t>
              </a:r>
            </a:p>
          </p:txBody>
        </p:sp>
      </p:grpSp>
      <p:grpSp>
        <p:nvGrpSpPr>
          <p:cNvPr id="37" name="Grup 36">
            <a:extLst>
              <a:ext uri="{FF2B5EF4-FFF2-40B4-BE49-F238E27FC236}">
                <a16:creationId xmlns:a16="http://schemas.microsoft.com/office/drawing/2014/main" id="{1DF76786-B090-4BB7-B3DB-7EF4B969F18F}"/>
              </a:ext>
            </a:extLst>
          </p:cNvPr>
          <p:cNvGrpSpPr/>
          <p:nvPr/>
        </p:nvGrpSpPr>
        <p:grpSpPr>
          <a:xfrm>
            <a:off x="7855755" y="3159652"/>
            <a:ext cx="4243660" cy="3393048"/>
            <a:chOff x="92585" y="3172619"/>
            <a:chExt cx="4243660" cy="3393048"/>
          </a:xfrm>
        </p:grpSpPr>
        <p:pic>
          <p:nvPicPr>
            <p:cNvPr id="38" name="Resim 37">
              <a:extLst>
                <a:ext uri="{FF2B5EF4-FFF2-40B4-BE49-F238E27FC236}">
                  <a16:creationId xmlns:a16="http://schemas.microsoft.com/office/drawing/2014/main" id="{C9ED084D-5E5E-492E-8EA0-A1246AC3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9" name="Grafik 38">
              <a:extLst>
                <a:ext uri="{FF2B5EF4-FFF2-40B4-BE49-F238E27FC236}">
                  <a16:creationId xmlns:a16="http://schemas.microsoft.com/office/drawing/2014/main" id="{BD2416C6-5082-44BD-8235-FF32389090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2869868"/>
                </p:ext>
              </p:extLst>
            </p:nvPr>
          </p:nvGraphicFramePr>
          <p:xfrm>
            <a:off x="92585" y="3453649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id="{3CBF320B-C7C1-4E23-A489-CAA4490F6D33}"/>
                </a:ext>
              </a:extLst>
            </p:cNvPr>
            <p:cNvSpPr txBox="1"/>
            <p:nvPr/>
          </p:nvSpPr>
          <p:spPr>
            <a:xfrm>
              <a:off x="1052080" y="3172619"/>
              <a:ext cx="23246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DAĞILIMI</a:t>
              </a:r>
            </a:p>
          </p:txBody>
        </p:sp>
      </p:grpSp>
      <p:sp>
        <p:nvSpPr>
          <p:cNvPr id="29" name="Dikdörtgen 28">
            <a:extLst>
              <a:ext uri="{FF2B5EF4-FFF2-40B4-BE49-F238E27FC236}">
                <a16:creationId xmlns:a16="http://schemas.microsoft.com/office/drawing/2014/main" id="{F58E5596-1832-4881-AA1D-FFDA10B7546F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D2495ACB-7727-4FA3-BE7F-854B305DF984}"/>
              </a:ext>
            </a:extLst>
          </p:cNvPr>
          <p:cNvSpPr/>
          <p:nvPr/>
        </p:nvSpPr>
        <p:spPr>
          <a:xfrm>
            <a:off x="1637022" y="825914"/>
            <a:ext cx="49658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HEDEFLER VE MÜFREDAT</a:t>
            </a:r>
          </a:p>
        </p:txBody>
      </p:sp>
      <p:grpSp>
        <p:nvGrpSpPr>
          <p:cNvPr id="56" name="Grup 55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57" name="Düz Bağlayıcı 56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0020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Dikdörtgen 57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59" name="Resim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0" y="75718"/>
            <a:ext cx="36957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>
            <a:extLst>
              <a:ext uri="{FF2B5EF4-FFF2-40B4-BE49-F238E27FC236}">
                <a16:creationId xmlns:a16="http://schemas.microsoft.com/office/drawing/2014/main" id="{DF46C5C7-D5E6-4DFC-BA95-A9297237EEF9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35DC012C-6DD7-4CDE-8EE7-6EFB2AFB8E09}"/>
              </a:ext>
            </a:extLst>
          </p:cNvPr>
          <p:cNvSpPr/>
          <p:nvPr/>
        </p:nvSpPr>
        <p:spPr>
          <a:xfrm>
            <a:off x="1637022" y="825914"/>
            <a:ext cx="66222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AKREDİTASYON VE SERTİFİKALAR</a:t>
            </a:r>
          </a:p>
        </p:txBody>
      </p:sp>
      <p:grpSp>
        <p:nvGrpSpPr>
          <p:cNvPr id="30" name="Grup 29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31" name="Düz Bağlayıcı 30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0020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Dikdörtgen 31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33" name="Resi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58" y="1183640"/>
            <a:ext cx="6644975" cy="50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Resim 6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93" y="19164"/>
            <a:ext cx="6806322" cy="6838836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5F8DE37D-2EFF-4BFF-83D5-3B74E194D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17" y="1459233"/>
            <a:ext cx="4570148" cy="2203285"/>
          </a:xfrm>
          <a:prstGeom prst="rect">
            <a:avLst/>
          </a:prstGeom>
        </p:spPr>
      </p:pic>
      <p:graphicFrame>
        <p:nvGraphicFramePr>
          <p:cNvPr id="49" name="Grafik 48">
            <a:extLst>
              <a:ext uri="{FF2B5EF4-FFF2-40B4-BE49-F238E27FC236}">
                <a16:creationId xmlns:a16="http://schemas.microsoft.com/office/drawing/2014/main" id="{8FCEB751-7C1F-42A9-B2B1-A6CEADB18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588271"/>
              </p:ext>
            </p:extLst>
          </p:nvPr>
        </p:nvGraphicFramePr>
        <p:xfrm>
          <a:off x="6019533" y="922837"/>
          <a:ext cx="6240985" cy="309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33EA5804-88D1-4376-8599-9937B7515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1" y="1921298"/>
            <a:ext cx="3885082" cy="932159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3D90084-B605-44C2-AF29-84132D0FAE49}"/>
              </a:ext>
            </a:extLst>
          </p:cNvPr>
          <p:cNvSpPr/>
          <p:nvPr/>
        </p:nvSpPr>
        <p:spPr>
          <a:xfrm>
            <a:off x="665773" y="2028805"/>
            <a:ext cx="22926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Girişte </a:t>
            </a:r>
            <a:r>
              <a:rPr lang="tr-TR" sz="14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Başarı Sıralaması</a:t>
            </a:r>
            <a:endParaRPr lang="tr-TR" sz="1400" dirty="0">
              <a:solidFill>
                <a:schemeClr val="bg1"/>
              </a:solidFill>
              <a:latin typeface="Gotham Medium" panose="02000604030000020004" pitchFamily="50" charset="0"/>
            </a:endParaRP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</a:t>
            </a:r>
            <a:r>
              <a:rPr lang="tr-TR" sz="14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YKS-2023) - %100 Burslu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849029F2-F053-46F8-A4C0-658410B9E31B}"/>
              </a:ext>
            </a:extLst>
          </p:cNvPr>
          <p:cNvSpPr/>
          <p:nvPr/>
        </p:nvSpPr>
        <p:spPr>
          <a:xfrm>
            <a:off x="3505784" y="2218100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88.844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Medium" panose="02000604030000020004" pitchFamily="50" charset="0"/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B3FCDDB9-0420-4937-8AA5-E94FCA845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0" y="4429643"/>
            <a:ext cx="3839451" cy="932159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46A7591F-DB5D-474B-991A-3244C1D6AEB4}"/>
              </a:ext>
            </a:extLst>
          </p:cNvPr>
          <p:cNvSpPr/>
          <p:nvPr/>
        </p:nvSpPr>
        <p:spPr>
          <a:xfrm>
            <a:off x="653887" y="4622761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Doluluk Oranı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(</a:t>
            </a:r>
            <a:r>
              <a:rPr lang="tr-TR" sz="14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YKS-2023</a:t>
            </a:r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) %100 </a:t>
            </a:r>
            <a:r>
              <a:rPr lang="tr-TR" sz="14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Burslu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609400ED-1DB4-45FF-B6BA-3AD40A470754}"/>
              </a:ext>
            </a:extLst>
          </p:cNvPr>
          <p:cNvSpPr/>
          <p:nvPr/>
        </p:nvSpPr>
        <p:spPr>
          <a:xfrm>
            <a:off x="3619086" y="4726446"/>
            <a:ext cx="739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%100</a:t>
            </a: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id="{644D7E51-EAF6-428C-BDA5-20D0EDFD4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2" y="5550274"/>
            <a:ext cx="3839451" cy="932159"/>
          </a:xfrm>
          <a:prstGeom prst="rect">
            <a:avLst/>
          </a:prstGeom>
        </p:spPr>
      </p:pic>
      <p:sp>
        <p:nvSpPr>
          <p:cNvPr id="32" name="Dikdörtgen 31">
            <a:extLst>
              <a:ext uri="{FF2B5EF4-FFF2-40B4-BE49-F238E27FC236}">
                <a16:creationId xmlns:a16="http://schemas.microsoft.com/office/drawing/2014/main" id="{5742968A-1BE7-426C-92D7-F359B6D12768}"/>
              </a:ext>
            </a:extLst>
          </p:cNvPr>
          <p:cNvSpPr/>
          <p:nvPr/>
        </p:nvSpPr>
        <p:spPr>
          <a:xfrm>
            <a:off x="652835" y="5726844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Doluluk Oranı</a:t>
            </a: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(YKS-2023) </a:t>
            </a:r>
            <a:r>
              <a:rPr lang="tr-TR" sz="14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%50 </a:t>
            </a:r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Burslu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6DD3E3FE-5448-49D7-A3F3-9C21DB148B7E}"/>
              </a:ext>
            </a:extLst>
          </p:cNvPr>
          <p:cNvSpPr/>
          <p:nvPr/>
        </p:nvSpPr>
        <p:spPr>
          <a:xfrm>
            <a:off x="3690170" y="5830529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%50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Medium" panose="02000604030000020004" pitchFamily="50" charset="0"/>
            </a:endParaRPr>
          </a:p>
        </p:txBody>
      </p:sp>
      <p:pic>
        <p:nvPicPr>
          <p:cNvPr id="34" name="Resim 33">
            <a:extLst>
              <a:ext uri="{FF2B5EF4-FFF2-40B4-BE49-F238E27FC236}">
                <a16:creationId xmlns:a16="http://schemas.microsoft.com/office/drawing/2014/main" id="{5DED2287-CAA7-4662-935F-90BC23E29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17" y="5470323"/>
            <a:ext cx="3839451" cy="932159"/>
          </a:xfrm>
          <a:prstGeom prst="rect">
            <a:avLst/>
          </a:prstGeom>
        </p:spPr>
      </p:pic>
      <p:sp>
        <p:nvSpPr>
          <p:cNvPr id="35" name="Dikdörtgen 34">
            <a:extLst>
              <a:ext uri="{FF2B5EF4-FFF2-40B4-BE49-F238E27FC236}">
                <a16:creationId xmlns:a16="http://schemas.microsoft.com/office/drawing/2014/main" id="{1B07ECA7-780D-4652-8353-81E321538FE2}"/>
              </a:ext>
            </a:extLst>
          </p:cNvPr>
          <p:cNvSpPr/>
          <p:nvPr/>
        </p:nvSpPr>
        <p:spPr>
          <a:xfrm>
            <a:off x="6117276" y="5638558"/>
            <a:ext cx="2542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Öğrenci Sayısı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id="{5AD3B2A3-13F6-4D5C-93E1-7FB92428D42A}"/>
              </a:ext>
            </a:extLst>
          </p:cNvPr>
          <p:cNvSpPr/>
          <p:nvPr/>
        </p:nvSpPr>
        <p:spPr>
          <a:xfrm>
            <a:off x="9283662" y="5750212"/>
            <a:ext cx="412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30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Medium" panose="02000604030000020004" pitchFamily="50" charset="0"/>
            </a:endParaRP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id="{C8AD34B8-3D36-410D-B062-EAD1AA327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17" y="3729216"/>
            <a:ext cx="4654276" cy="1678361"/>
          </a:xfrm>
          <a:prstGeom prst="rect">
            <a:avLst/>
          </a:prstGeom>
        </p:spPr>
      </p:pic>
      <p:sp>
        <p:nvSpPr>
          <p:cNvPr id="42" name="Dikdörtgen 41">
            <a:extLst>
              <a:ext uri="{FF2B5EF4-FFF2-40B4-BE49-F238E27FC236}">
                <a16:creationId xmlns:a16="http://schemas.microsoft.com/office/drawing/2014/main" id="{0EC86914-D065-424E-B060-BCF42D64393A}"/>
              </a:ext>
            </a:extLst>
          </p:cNvPr>
          <p:cNvSpPr/>
          <p:nvPr/>
        </p:nvSpPr>
        <p:spPr>
          <a:xfrm>
            <a:off x="6031213" y="3897152"/>
            <a:ext cx="4682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Yapılabilen Lisans Programları: </a:t>
            </a: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rgbClr val="A9936E"/>
                </a:solidFill>
                <a:latin typeface="Gotham Medium" panose="02000604030000020004" pitchFamily="50" charset="0"/>
              </a:rPr>
              <a:t>A</a:t>
            </a:r>
            <a:r>
              <a:rPr lang="tr-TR" sz="1400" dirty="0" err="1" smtClean="0">
                <a:solidFill>
                  <a:srgbClr val="A9936E"/>
                </a:solidFill>
                <a:latin typeface="Gotham Medium" panose="02000604030000020004" pitchFamily="50" charset="0"/>
              </a:rPr>
              <a:t>nadal</a:t>
            </a:r>
            <a:r>
              <a:rPr lang="tr-TR" sz="14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 </a:t>
            </a:r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öğrencisi kabul edecek lisans/</a:t>
            </a:r>
            <a:r>
              <a:rPr lang="tr-TR" sz="1400" dirty="0" err="1">
                <a:solidFill>
                  <a:srgbClr val="A9936E"/>
                </a:solidFill>
                <a:latin typeface="Gotham Medium" panose="02000604030000020004" pitchFamily="50" charset="0"/>
              </a:rPr>
              <a:t>önlisans</a:t>
            </a:r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 programlarının Üniversite Senatosunca belirlenen kontenjanları ve kabul koşulları ilgili yarıyıl başlangıcından en az otuz gün önce üniversite web sayfasında ilan edilir.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4377837A-1852-4328-9DFE-85C5068224EB}"/>
              </a:ext>
            </a:extLst>
          </p:cNvPr>
          <p:cNvSpPr/>
          <p:nvPr/>
        </p:nvSpPr>
        <p:spPr>
          <a:xfrm>
            <a:off x="6228923" y="1550920"/>
            <a:ext cx="27382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Kayıt Yaptıran 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Öğrenci </a:t>
            </a:r>
            <a:r>
              <a:rPr lang="tr-TR" sz="14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İstatistikleri (YKS-2023)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id="{5ADEF1F9-EFB1-4490-B2A2-F6E51132490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id="{979FE855-BDEB-45D9-8E2B-5ED65A26C039}"/>
              </a:ext>
            </a:extLst>
          </p:cNvPr>
          <p:cNvSpPr/>
          <p:nvPr/>
        </p:nvSpPr>
        <p:spPr>
          <a:xfrm>
            <a:off x="1637022" y="825914"/>
            <a:ext cx="105629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500" kern="500" spc="-100" dirty="0">
                <a:solidFill>
                  <a:srgbClr val="00205C"/>
                </a:solidFill>
                <a:latin typeface="Gotham Bold" pitchFamily="50" charset="0"/>
              </a:rPr>
              <a:t>LİSANS PROGRAMLARINA KABUL EDİLEN ÖĞRENCİLERİN NİTELİĞİ</a:t>
            </a:r>
          </a:p>
        </p:txBody>
      </p:sp>
      <p:grpSp>
        <p:nvGrpSpPr>
          <p:cNvPr id="61" name="Grup 60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62" name="Düz Bağlayıcı 61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0020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Dikdörtgen 62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64" name="Resim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33EA5804-88D1-4376-8599-9937B7515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29" y="3034482"/>
            <a:ext cx="3885082" cy="932159"/>
          </a:xfrm>
          <a:prstGeom prst="rect">
            <a:avLst/>
          </a:prstGeom>
        </p:spPr>
      </p:pic>
      <p:sp>
        <p:nvSpPr>
          <p:cNvPr id="27" name="Dikdörtgen 26">
            <a:extLst>
              <a:ext uri="{FF2B5EF4-FFF2-40B4-BE49-F238E27FC236}">
                <a16:creationId xmlns:a16="http://schemas.microsoft.com/office/drawing/2014/main" id="{A3D90084-B605-44C2-AF29-84132D0FAE49}"/>
              </a:ext>
            </a:extLst>
          </p:cNvPr>
          <p:cNvSpPr/>
          <p:nvPr/>
        </p:nvSpPr>
        <p:spPr>
          <a:xfrm>
            <a:off x="649959" y="3123909"/>
            <a:ext cx="219322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Girişte </a:t>
            </a:r>
            <a:r>
              <a:rPr lang="tr-TR" sz="14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Başarı</a:t>
            </a:r>
            <a:r>
              <a:rPr lang="tr-TR" sz="1400" dirty="0" smtClean="0">
                <a:solidFill>
                  <a:schemeClr val="bg1"/>
                </a:solidFill>
                <a:latin typeface="Gotham Medium" panose="02000604030000020004" pitchFamily="50" charset="0"/>
              </a:rPr>
              <a:t> Sıralaması</a:t>
            </a:r>
            <a:endParaRPr lang="tr-TR" sz="1400" dirty="0">
              <a:solidFill>
                <a:schemeClr val="bg1"/>
              </a:solidFill>
              <a:latin typeface="Gotham Medium" panose="02000604030000020004" pitchFamily="50" charset="0"/>
            </a:endParaRP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</a:t>
            </a:r>
            <a:r>
              <a:rPr lang="tr-TR" sz="14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YKS-2023) - %50 Burslu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849029F2-F053-46F8-A4C0-658410B9E31B}"/>
              </a:ext>
            </a:extLst>
          </p:cNvPr>
          <p:cNvSpPr/>
          <p:nvPr/>
        </p:nvSpPr>
        <p:spPr>
          <a:xfrm>
            <a:off x="3459853" y="3323964"/>
            <a:ext cx="925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257.822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P spid="6" grpId="0"/>
      <p:bldP spid="22" grpId="0"/>
      <p:bldP spid="29" grpId="0"/>
      <p:bldP spid="30" grpId="0"/>
      <p:bldP spid="32" grpId="0"/>
      <p:bldP spid="33" grpId="0"/>
      <p:bldP spid="35" grpId="0"/>
      <p:bldP spid="36" grpId="0"/>
      <p:bldP spid="42" grpId="0"/>
      <p:bldP spid="45" grpId="0"/>
      <p:bldP spid="51" grpId="0"/>
      <p:bldP spid="27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19164"/>
            <a:ext cx="6806322" cy="6838836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id="{FBD89DE0-65EB-45CB-B4B2-E2957F78FA6A}"/>
              </a:ext>
            </a:extLst>
          </p:cNvPr>
          <p:cNvGrpSpPr/>
          <p:nvPr/>
        </p:nvGrpSpPr>
        <p:grpSpPr>
          <a:xfrm>
            <a:off x="-231329" y="2372431"/>
            <a:ext cx="4008986" cy="3229785"/>
            <a:chOff x="295062" y="3172619"/>
            <a:chExt cx="4008986" cy="3229785"/>
          </a:xfrm>
        </p:grpSpPr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134FFBD0-9E12-42EE-B8E8-2B4CC406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19" name="Grafik 18">
              <a:extLst>
                <a:ext uri="{FF2B5EF4-FFF2-40B4-BE49-F238E27FC236}">
                  <a16:creationId xmlns:a16="http://schemas.microsoft.com/office/drawing/2014/main" id="{4E27A411-71C6-4950-973B-93E4F27DAD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69133477"/>
                </p:ext>
              </p:extLst>
            </p:nvPr>
          </p:nvGraphicFramePr>
          <p:xfrm>
            <a:off x="295062" y="3428885"/>
            <a:ext cx="4008986" cy="29735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id="{AA3E9403-9FC9-4F02-BC44-E2EE638C2E7E}"/>
                </a:ext>
              </a:extLst>
            </p:cNvPr>
            <p:cNvSpPr txBox="1"/>
            <p:nvPr/>
          </p:nvSpPr>
          <p:spPr>
            <a:xfrm>
              <a:off x="963115" y="3172619"/>
              <a:ext cx="25026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solidFill>
                    <a:srgbClr val="00205C"/>
                  </a:solidFill>
                  <a:latin typeface="Gotham Bold" pitchFamily="50" charset="0"/>
                </a:rPr>
                <a:t>Toplam Öğrenci: </a:t>
              </a:r>
              <a:r>
                <a:rPr lang="tr-TR" sz="1600" dirty="0" smtClean="0">
                  <a:solidFill>
                    <a:srgbClr val="00205C"/>
                  </a:solidFill>
                  <a:latin typeface="Gotham Bold" pitchFamily="50" charset="0"/>
                </a:rPr>
                <a:t>197</a:t>
              </a:r>
              <a:endParaRPr lang="tr-TR" sz="16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grpSp>
        <p:nvGrpSpPr>
          <p:cNvPr id="28" name="Grup 27">
            <a:extLst>
              <a:ext uri="{FF2B5EF4-FFF2-40B4-BE49-F238E27FC236}">
                <a16:creationId xmlns:a16="http://schemas.microsoft.com/office/drawing/2014/main" id="{CEEDFEFC-2A40-4FE9-BBD5-B9EC1D0CCCAD}"/>
              </a:ext>
            </a:extLst>
          </p:cNvPr>
          <p:cNvGrpSpPr/>
          <p:nvPr/>
        </p:nvGrpSpPr>
        <p:grpSpPr>
          <a:xfrm>
            <a:off x="3498446" y="2258428"/>
            <a:ext cx="4152327" cy="3497834"/>
            <a:chOff x="3690841" y="2126995"/>
            <a:chExt cx="4413843" cy="3718130"/>
          </a:xfrm>
        </p:grpSpPr>
        <p:graphicFrame>
          <p:nvGraphicFramePr>
            <p:cNvPr id="6" name="Grafik 5">
              <a:extLst>
                <a:ext uri="{FF2B5EF4-FFF2-40B4-BE49-F238E27FC236}">
                  <a16:creationId xmlns:a16="http://schemas.microsoft.com/office/drawing/2014/main" id="{9A6E542F-D6F4-4F44-BFE7-79853A7A47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7033582"/>
                </p:ext>
              </p:extLst>
            </p:nvPr>
          </p:nvGraphicFramePr>
          <p:xfrm>
            <a:off x="3948450" y="2126995"/>
            <a:ext cx="3937126" cy="3672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5" name="Dikdörtgen: Köşeleri Yuvarlatılmış 24">
              <a:extLst>
                <a:ext uri="{FF2B5EF4-FFF2-40B4-BE49-F238E27FC236}">
                  <a16:creationId xmlns:a16="http://schemas.microsoft.com/office/drawing/2014/main" id="{105705A2-2F57-4D3E-88F3-F76CCC6236E1}"/>
                </a:ext>
              </a:extLst>
            </p:cNvPr>
            <p:cNvSpPr/>
            <p:nvPr/>
          </p:nvSpPr>
          <p:spPr>
            <a:xfrm>
              <a:off x="3690841" y="2380120"/>
              <a:ext cx="4413843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36" name="Dikdörtgen 35">
            <a:extLst>
              <a:ext uri="{FF2B5EF4-FFF2-40B4-BE49-F238E27FC236}">
                <a16:creationId xmlns:a16="http://schemas.microsoft.com/office/drawing/2014/main" id="{8511C0E3-E2EA-4A18-8765-771853B4F0C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54BC490C-AD5C-4432-AB4E-CBA55DAFB43A}"/>
              </a:ext>
            </a:extLst>
          </p:cNvPr>
          <p:cNvSpPr/>
          <p:nvPr/>
        </p:nvSpPr>
        <p:spPr>
          <a:xfrm>
            <a:off x="1637022" y="825914"/>
            <a:ext cx="103437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kern="500" spc="-100" dirty="0">
                <a:solidFill>
                  <a:srgbClr val="00205C"/>
                </a:solidFill>
                <a:latin typeface="Gotham Bold" pitchFamily="50" charset="0"/>
              </a:rPr>
              <a:t>EĞİTİM VE ÖĞRETİMİN NİTELİĞİNE İLİŞKİN GÖSTERGELER</a:t>
            </a:r>
          </a:p>
        </p:txBody>
      </p:sp>
      <p:grpSp>
        <p:nvGrpSpPr>
          <p:cNvPr id="41" name="Grup 40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0020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Dikdörtgen 42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44" name="Resim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  <p:grpSp>
        <p:nvGrpSpPr>
          <p:cNvPr id="21" name="Grup 20">
            <a:extLst>
              <a:ext uri="{FF2B5EF4-FFF2-40B4-BE49-F238E27FC236}">
                <a16:creationId xmlns:a16="http://schemas.microsoft.com/office/drawing/2014/main" id="{FBD89DE0-65EB-45CB-B4B2-E2957F78FA6A}"/>
              </a:ext>
            </a:extLst>
          </p:cNvPr>
          <p:cNvGrpSpPr/>
          <p:nvPr/>
        </p:nvGrpSpPr>
        <p:grpSpPr>
          <a:xfrm>
            <a:off x="7771412" y="2627468"/>
            <a:ext cx="4008986" cy="2984887"/>
            <a:chOff x="8145403" y="3275256"/>
            <a:chExt cx="4008986" cy="2984887"/>
          </a:xfrm>
        </p:grpSpPr>
        <p:pic>
          <p:nvPicPr>
            <p:cNvPr id="22" name="Resim 21">
              <a:extLst>
                <a:ext uri="{FF2B5EF4-FFF2-40B4-BE49-F238E27FC236}">
                  <a16:creationId xmlns:a16="http://schemas.microsoft.com/office/drawing/2014/main" id="{134FFBD0-9E12-42EE-B8E8-2B4CC406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478" y="3288251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23" name="Grafik 22">
              <a:extLst>
                <a:ext uri="{FF2B5EF4-FFF2-40B4-BE49-F238E27FC236}">
                  <a16:creationId xmlns:a16="http://schemas.microsoft.com/office/drawing/2014/main" id="{4E27A411-71C6-4950-973B-93E4F27DAD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55374273"/>
                </p:ext>
              </p:extLst>
            </p:nvPr>
          </p:nvGraphicFramePr>
          <p:xfrm>
            <a:off x="8145403" y="3275256"/>
            <a:ext cx="4008986" cy="29735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AA3E9403-9FC9-4F02-BC44-E2EE638C2E7E}"/>
              </a:ext>
            </a:extLst>
          </p:cNvPr>
          <p:cNvSpPr txBox="1"/>
          <p:nvPr/>
        </p:nvSpPr>
        <p:spPr>
          <a:xfrm>
            <a:off x="8632296" y="2249320"/>
            <a:ext cx="2379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Kız/Erkek Öğrenci </a:t>
            </a:r>
          </a:p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Dağılımı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Resim 5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19164"/>
            <a:ext cx="6806322" cy="683883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7C9C797-1D55-493A-AF93-0DC81812E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6" y="1657495"/>
            <a:ext cx="4689476" cy="202206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2759D8D2-2C05-40AB-A6CC-708E7EC47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6" y="3732464"/>
            <a:ext cx="4689476" cy="2136795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C7EFD417-C7BC-420A-915A-1592217B0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86" y="1648565"/>
            <a:ext cx="4689476" cy="2007727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5C22419E-0E8D-473C-AF57-B6ACCD171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54" y="3656292"/>
            <a:ext cx="4524139" cy="2268989"/>
          </a:xfrm>
          <a:prstGeom prst="rect">
            <a:avLst/>
          </a:prstGeom>
        </p:spPr>
      </p:pic>
      <p:sp>
        <p:nvSpPr>
          <p:cNvPr id="27" name="Metin kutusu 26">
            <a:extLst>
              <a:ext uri="{FF2B5EF4-FFF2-40B4-BE49-F238E27FC236}">
                <a16:creationId xmlns:a16="http://schemas.microsoft.com/office/drawing/2014/main" id="{D315D655-D3DB-49BC-94D3-4BC725104019}"/>
              </a:ext>
            </a:extLst>
          </p:cNvPr>
          <p:cNvSpPr txBox="1"/>
          <p:nvPr/>
        </p:nvSpPr>
        <p:spPr>
          <a:xfrm>
            <a:off x="2191389" y="1905004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Mezun Öğrenci Sayısı</a:t>
            </a:r>
            <a:r>
              <a:rPr lang="tr-TR" sz="14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*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2A0B1261-D9F5-40B4-9FC8-26C3820B9590}"/>
              </a:ext>
            </a:extLst>
          </p:cNvPr>
          <p:cNvSpPr txBox="1"/>
          <p:nvPr/>
        </p:nvSpPr>
        <p:spPr>
          <a:xfrm>
            <a:off x="2012494" y="4126839"/>
            <a:ext cx="260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Öğrencilerin Başarı Oranı**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594D8FFB-7DB1-4EF4-87E1-5F0F0DD538B1}"/>
              </a:ext>
            </a:extLst>
          </p:cNvPr>
          <p:cNvSpPr txBox="1"/>
          <p:nvPr/>
        </p:nvSpPr>
        <p:spPr>
          <a:xfrm>
            <a:off x="7040975" y="1898797"/>
            <a:ext cx="3228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Öğrencilerin Memnuniyet Oranı</a:t>
            </a:r>
            <a:r>
              <a:rPr lang="tr-TR" sz="1050" dirty="0">
                <a:solidFill>
                  <a:srgbClr val="00205C"/>
                </a:solidFill>
                <a:latin typeface="Gotham Medium" panose="02000604030000020004" pitchFamily="50" charset="0"/>
              </a:rPr>
              <a:t>***</a:t>
            </a:r>
            <a:endParaRPr lang="tr-TR" sz="14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60E55331-2855-48E2-B502-B96E4A25BD5D}"/>
              </a:ext>
            </a:extLst>
          </p:cNvPr>
          <p:cNvSpPr txBox="1"/>
          <p:nvPr/>
        </p:nvSpPr>
        <p:spPr>
          <a:xfrm>
            <a:off x="7355844" y="4019117"/>
            <a:ext cx="2598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Endüstri Mühendisliği Bölümü </a:t>
            </a:r>
          </a:p>
          <a:p>
            <a:pPr algn="ctr"/>
            <a:r>
              <a:rPr lang="tr-TR" sz="14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Memnuniyet Oranı</a:t>
            </a:r>
            <a:r>
              <a:rPr lang="tr-TR" sz="105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***</a:t>
            </a:r>
            <a:endParaRPr lang="tr-TR" sz="14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graphicFrame>
        <p:nvGraphicFramePr>
          <p:cNvPr id="31" name="Grafik 30">
            <a:extLst>
              <a:ext uri="{FF2B5EF4-FFF2-40B4-BE49-F238E27FC236}">
                <a16:creationId xmlns:a16="http://schemas.microsoft.com/office/drawing/2014/main" id="{BF27F581-AEC9-4D0C-BCFD-A41076048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327793"/>
              </p:ext>
            </p:extLst>
          </p:nvPr>
        </p:nvGraphicFramePr>
        <p:xfrm>
          <a:off x="1084492" y="2395682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2" name="Grafik 31">
            <a:extLst>
              <a:ext uri="{FF2B5EF4-FFF2-40B4-BE49-F238E27FC236}">
                <a16:creationId xmlns:a16="http://schemas.microsoft.com/office/drawing/2014/main" id="{0CC8538D-7826-4143-90BE-7A7B59DBC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618504"/>
              </p:ext>
            </p:extLst>
          </p:nvPr>
        </p:nvGraphicFramePr>
        <p:xfrm>
          <a:off x="1112147" y="4586889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3" name="Grafik 32">
            <a:extLst>
              <a:ext uri="{FF2B5EF4-FFF2-40B4-BE49-F238E27FC236}">
                <a16:creationId xmlns:a16="http://schemas.microsoft.com/office/drawing/2014/main" id="{032DACBF-D2A7-45DD-8CA1-67B69C0EB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736264"/>
              </p:ext>
            </p:extLst>
          </p:nvPr>
        </p:nvGraphicFramePr>
        <p:xfrm>
          <a:off x="6396154" y="2346395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4" name="Grafik 33">
            <a:extLst>
              <a:ext uri="{FF2B5EF4-FFF2-40B4-BE49-F238E27FC236}">
                <a16:creationId xmlns:a16="http://schemas.microsoft.com/office/drawing/2014/main" id="{29357A8A-4EA2-48D4-A74C-11DE6AC8C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410042"/>
              </p:ext>
            </p:extLst>
          </p:nvPr>
        </p:nvGraphicFramePr>
        <p:xfrm>
          <a:off x="6495748" y="4648771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3" name="Grup 2">
            <a:extLst>
              <a:ext uri="{FF2B5EF4-FFF2-40B4-BE49-F238E27FC236}">
                <a16:creationId xmlns:a16="http://schemas.microsoft.com/office/drawing/2014/main" id="{E0AA470D-F034-4798-B8C4-40380B72ADB0}"/>
              </a:ext>
            </a:extLst>
          </p:cNvPr>
          <p:cNvGrpSpPr/>
          <p:nvPr/>
        </p:nvGrpSpPr>
        <p:grpSpPr>
          <a:xfrm>
            <a:off x="909416" y="6055885"/>
            <a:ext cx="2301290" cy="441541"/>
            <a:chOff x="909416" y="6055885"/>
            <a:chExt cx="2301290" cy="441541"/>
          </a:xfrm>
        </p:grpSpPr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id="{EBCE64C8-0840-425B-9034-B244F275429C}"/>
                </a:ext>
              </a:extLst>
            </p:cNvPr>
            <p:cNvSpPr txBox="1"/>
            <p:nvPr/>
          </p:nvSpPr>
          <p:spPr>
            <a:xfrm>
              <a:off x="909416" y="6081928"/>
              <a:ext cx="3000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**</a:t>
              </a:r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id="{C8284F3E-6B2F-4D59-A2FE-95C4622780A3}"/>
                </a:ext>
              </a:extLst>
            </p:cNvPr>
            <p:cNvSpPr txBox="1"/>
            <p:nvPr/>
          </p:nvSpPr>
          <p:spPr>
            <a:xfrm>
              <a:off x="1184189" y="6055885"/>
              <a:ext cx="202651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 smtClean="0">
                  <a:solidFill>
                    <a:srgbClr val="A9936E"/>
                  </a:solidFill>
                  <a:latin typeface="Gotham Medium" panose="02000604030000020004" pitchFamily="50" charset="0"/>
                </a:rPr>
                <a:t>İlgili yılda mezun öğrenci sayısı</a:t>
              </a:r>
              <a:endParaRPr lang="tr-TR" sz="1050" dirty="0">
                <a:solidFill>
                  <a:srgbClr val="A9936E"/>
                </a:solidFill>
                <a:latin typeface="Gotham Medium" panose="02000604030000020004" pitchFamily="50" charset="0"/>
              </a:endParaRP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Öğrencilerin ders başarı oranı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9EF3C748-2FE6-437E-BAF5-9A85E94CCC33}"/>
              </a:ext>
            </a:extLst>
          </p:cNvPr>
          <p:cNvGrpSpPr/>
          <p:nvPr/>
        </p:nvGrpSpPr>
        <p:grpSpPr>
          <a:xfrm>
            <a:off x="8655230" y="6031715"/>
            <a:ext cx="2433780" cy="279959"/>
            <a:chOff x="8655230" y="6031715"/>
            <a:chExt cx="2433780" cy="279959"/>
          </a:xfrm>
        </p:grpSpPr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id="{17D1C7FC-7DA1-42CD-86D6-751FDD84C267}"/>
                </a:ext>
              </a:extLst>
            </p:cNvPr>
            <p:cNvSpPr txBox="1"/>
            <p:nvPr/>
          </p:nvSpPr>
          <p:spPr>
            <a:xfrm>
              <a:off x="8655230" y="6057758"/>
              <a:ext cx="34336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 smtClean="0">
                  <a:solidFill>
                    <a:srgbClr val="A9936E"/>
                  </a:solidFill>
                  <a:latin typeface="Gotham Medium" panose="02000604030000020004" pitchFamily="50" charset="0"/>
                </a:rPr>
                <a:t>***</a:t>
              </a:r>
              <a:endParaRPr lang="tr-TR" sz="1050" dirty="0">
                <a:solidFill>
                  <a:srgbClr val="A9936E"/>
                </a:solidFill>
                <a:latin typeface="Gotham Medium" panose="02000604030000020004" pitchFamily="50" charset="0"/>
              </a:endParaRP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CBA6F810-BFA8-40CD-B6BF-26189BF0EC21}"/>
                </a:ext>
              </a:extLst>
            </p:cNvPr>
            <p:cNvSpPr txBox="1"/>
            <p:nvPr/>
          </p:nvSpPr>
          <p:spPr>
            <a:xfrm>
              <a:off x="8987153" y="6031715"/>
              <a:ext cx="21018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 smtClean="0">
                  <a:solidFill>
                    <a:srgbClr val="A9936E"/>
                  </a:solidFill>
                  <a:latin typeface="Gotham Medium" panose="02000604030000020004" pitchFamily="50" charset="0"/>
                </a:rPr>
                <a:t>2023 yılı öğrenci </a:t>
              </a:r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anket </a:t>
              </a:r>
              <a:r>
                <a:rPr lang="tr-TR" sz="1050" dirty="0" smtClean="0">
                  <a:solidFill>
                    <a:srgbClr val="A9936E"/>
                  </a:solidFill>
                  <a:latin typeface="Gotham Medium" panose="02000604030000020004" pitchFamily="50" charset="0"/>
                </a:rPr>
                <a:t>sonuçları</a:t>
              </a:r>
              <a:endParaRPr lang="tr-TR" sz="1050" dirty="0">
                <a:solidFill>
                  <a:srgbClr val="A9936E"/>
                </a:solidFill>
                <a:latin typeface="Gotham Medium" panose="02000604030000020004" pitchFamily="50" charset="0"/>
              </a:endParaRPr>
            </a:p>
          </p:txBody>
        </p:sp>
      </p:grpSp>
      <p:sp>
        <p:nvSpPr>
          <p:cNvPr id="44" name="Dikdörtgen 43">
            <a:extLst>
              <a:ext uri="{FF2B5EF4-FFF2-40B4-BE49-F238E27FC236}">
                <a16:creationId xmlns:a16="http://schemas.microsoft.com/office/drawing/2014/main" id="{8B561A91-CE94-4A0B-9BA1-1C8528A98F16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id="{BAA352C2-79E3-45D8-A7FF-98187AB5906F}"/>
              </a:ext>
            </a:extLst>
          </p:cNvPr>
          <p:cNvSpPr/>
          <p:nvPr/>
        </p:nvSpPr>
        <p:spPr>
          <a:xfrm>
            <a:off x="1637022" y="825914"/>
            <a:ext cx="64267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BAŞARI DÜZEYİ VE MEMNUNİYET</a:t>
            </a:r>
          </a:p>
        </p:txBody>
      </p:sp>
      <p:grpSp>
        <p:nvGrpSpPr>
          <p:cNvPr id="50" name="Grup 49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51" name="Düz Bağlayıcı 50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0020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Dikdörtgen 51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53" name="Resim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Graphic spid="31" grpId="0">
        <p:bldAsOne/>
      </p:bldGraphic>
      <p:bldGraphic spid="32" grpId="0">
        <p:bldAsOne/>
      </p:bldGraphic>
      <p:bldGraphic spid="33" grpId="0">
        <p:bldAsOne/>
      </p:bldGraphic>
      <p:bldGraphic spid="34" grpId="0">
        <p:bldAsOne/>
      </p:bldGraphic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Resim 8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19164"/>
            <a:ext cx="6806322" cy="683883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EF2DA47-A641-441F-9C19-ED9EAE9A8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60" y="3155327"/>
            <a:ext cx="2262914" cy="22629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E617826-B327-4DE4-93CD-81A9549B5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0" y="1724158"/>
            <a:ext cx="3312748" cy="201489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7E30ECD-1D43-4855-BAF4-C797706CCF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0" y="4286784"/>
            <a:ext cx="3312748" cy="190016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417AC5DC-190F-4BA4-89A3-2334C41588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1724158"/>
            <a:ext cx="3312748" cy="201489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E83D9DD5-C866-480A-94C4-5FD66924E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4286784"/>
            <a:ext cx="3312748" cy="1900169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553D9BC6-8A31-4B98-8B47-A40A129D199E}"/>
              </a:ext>
            </a:extLst>
          </p:cNvPr>
          <p:cNvSpPr txBox="1"/>
          <p:nvPr/>
        </p:nvSpPr>
        <p:spPr>
          <a:xfrm>
            <a:off x="2111828" y="2499219"/>
            <a:ext cx="261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1816771" y="3078702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2019-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2020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FEC0B5ED-FD0E-4481-BA53-7C2FA34D234C}"/>
              </a:ext>
            </a:extLst>
          </p:cNvPr>
          <p:cNvSpPr txBox="1"/>
          <p:nvPr/>
        </p:nvSpPr>
        <p:spPr>
          <a:xfrm>
            <a:off x="1941001" y="3397583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35C46FA4-652B-4926-84BB-58C2C7454D66}"/>
              </a:ext>
            </a:extLst>
          </p:cNvPr>
          <p:cNvSpPr txBox="1"/>
          <p:nvPr/>
        </p:nvSpPr>
        <p:spPr>
          <a:xfrm>
            <a:off x="2610324" y="3387099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0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EC44476F-9E6E-4681-AA23-C4DDB483BC3E}"/>
              </a:ext>
            </a:extLst>
          </p:cNvPr>
          <p:cNvSpPr txBox="1"/>
          <p:nvPr/>
        </p:nvSpPr>
        <p:spPr>
          <a:xfrm>
            <a:off x="3266333" y="338866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51F421A6-1F5E-4D3B-A33F-B16BCEBAD0F1}"/>
              </a:ext>
            </a:extLst>
          </p:cNvPr>
          <p:cNvSpPr txBox="1"/>
          <p:nvPr/>
        </p:nvSpPr>
        <p:spPr>
          <a:xfrm>
            <a:off x="3933771" y="339758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D01FD87A-C324-4FF3-9F5F-7E6914813DDD}"/>
              </a:ext>
            </a:extLst>
          </p:cNvPr>
          <p:cNvSpPr txBox="1"/>
          <p:nvPr/>
        </p:nvSpPr>
        <p:spPr>
          <a:xfrm>
            <a:off x="4569714" y="3395050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443A49D4-C10A-4C50-A758-94F2008A48DB}"/>
              </a:ext>
            </a:extLst>
          </p:cNvPr>
          <p:cNvSpPr txBox="1"/>
          <p:nvPr/>
        </p:nvSpPr>
        <p:spPr>
          <a:xfrm>
            <a:off x="1936566" y="5856404"/>
            <a:ext cx="308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1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AC14ECD8-8242-4818-AF03-9141CF14F935}"/>
              </a:ext>
            </a:extLst>
          </p:cNvPr>
          <p:cNvSpPr txBox="1"/>
          <p:nvPr/>
        </p:nvSpPr>
        <p:spPr>
          <a:xfrm>
            <a:off x="2605889" y="5845920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0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34085EE1-545D-4472-B087-A71442900D00}"/>
              </a:ext>
            </a:extLst>
          </p:cNvPr>
          <p:cNvSpPr txBox="1"/>
          <p:nvPr/>
        </p:nvSpPr>
        <p:spPr>
          <a:xfrm>
            <a:off x="3251478" y="5847484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2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7DD048C4-E794-4313-A3DE-E60F6B042569}"/>
              </a:ext>
            </a:extLst>
          </p:cNvPr>
          <p:cNvSpPr txBox="1"/>
          <p:nvPr/>
        </p:nvSpPr>
        <p:spPr>
          <a:xfrm>
            <a:off x="3918916" y="5856404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3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E148A76E-0CDC-44BB-8B5E-8763A4A41400}"/>
              </a:ext>
            </a:extLst>
          </p:cNvPr>
          <p:cNvSpPr txBox="1"/>
          <p:nvPr/>
        </p:nvSpPr>
        <p:spPr>
          <a:xfrm>
            <a:off x="4565279" y="5853871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0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947B87AE-C015-4062-ABA1-B8F6420DE362}"/>
              </a:ext>
            </a:extLst>
          </p:cNvPr>
          <p:cNvSpPr txBox="1"/>
          <p:nvPr/>
        </p:nvSpPr>
        <p:spPr>
          <a:xfrm>
            <a:off x="7480260" y="340405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id="{AC5B9468-BF91-4FB7-85FA-51CA2BA4F6E8}"/>
              </a:ext>
            </a:extLst>
          </p:cNvPr>
          <p:cNvSpPr txBox="1"/>
          <p:nvPr/>
        </p:nvSpPr>
        <p:spPr>
          <a:xfrm>
            <a:off x="8149583" y="339356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57A1471F-E297-445A-A7CB-F901C65C4999}"/>
              </a:ext>
            </a:extLst>
          </p:cNvPr>
          <p:cNvSpPr txBox="1"/>
          <p:nvPr/>
        </p:nvSpPr>
        <p:spPr>
          <a:xfrm>
            <a:off x="8795172" y="339513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91F4A12A-8BBF-443B-BAFA-75A7465EA157}"/>
              </a:ext>
            </a:extLst>
          </p:cNvPr>
          <p:cNvSpPr txBox="1"/>
          <p:nvPr/>
        </p:nvSpPr>
        <p:spPr>
          <a:xfrm>
            <a:off x="9462610" y="340405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F96A6887-6345-4937-8FD8-EF5F7336503D}"/>
              </a:ext>
            </a:extLst>
          </p:cNvPr>
          <p:cNvSpPr txBox="1"/>
          <p:nvPr/>
        </p:nvSpPr>
        <p:spPr>
          <a:xfrm>
            <a:off x="10108973" y="340151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D6DC4FE9-F96B-4043-9416-7C0C7D193460}"/>
              </a:ext>
            </a:extLst>
          </p:cNvPr>
          <p:cNvSpPr txBox="1"/>
          <p:nvPr/>
        </p:nvSpPr>
        <p:spPr>
          <a:xfrm>
            <a:off x="7469840" y="587370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0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818ED66B-25F8-4BF4-BC5F-5E38952E493F}"/>
              </a:ext>
            </a:extLst>
          </p:cNvPr>
          <p:cNvSpPr txBox="1"/>
          <p:nvPr/>
        </p:nvSpPr>
        <p:spPr>
          <a:xfrm>
            <a:off x="8149583" y="586322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4A0B5B5F-BD00-40FD-BCE4-265A15559D76}"/>
              </a:ext>
            </a:extLst>
          </p:cNvPr>
          <p:cNvSpPr txBox="1"/>
          <p:nvPr/>
        </p:nvSpPr>
        <p:spPr>
          <a:xfrm>
            <a:off x="8784752" y="586478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0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28756DD8-A952-4021-9EAC-185E7067BFAA}"/>
              </a:ext>
            </a:extLst>
          </p:cNvPr>
          <p:cNvSpPr txBox="1"/>
          <p:nvPr/>
        </p:nvSpPr>
        <p:spPr>
          <a:xfrm>
            <a:off x="9452190" y="5873706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1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66D42BDA-6CE0-427D-AB3F-1F068DBC801F}"/>
              </a:ext>
            </a:extLst>
          </p:cNvPr>
          <p:cNvSpPr txBox="1"/>
          <p:nvPr/>
        </p:nvSpPr>
        <p:spPr>
          <a:xfrm>
            <a:off x="10098553" y="5871173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0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79A3DF6C-53D4-417A-86A3-B2E0BC0CBB50}"/>
              </a:ext>
            </a:extLst>
          </p:cNvPr>
          <p:cNvSpPr txBox="1"/>
          <p:nvPr/>
        </p:nvSpPr>
        <p:spPr>
          <a:xfrm>
            <a:off x="2098604" y="4904672"/>
            <a:ext cx="262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EAAF69D7-1101-40E1-9CFD-7824572F7830}"/>
              </a:ext>
            </a:extLst>
          </p:cNvPr>
          <p:cNvSpPr txBox="1"/>
          <p:nvPr/>
        </p:nvSpPr>
        <p:spPr>
          <a:xfrm>
            <a:off x="7505697" y="2499218"/>
            <a:ext cx="288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4B8C4C08-BEFC-4EBC-A4FA-F443C8A46588}"/>
              </a:ext>
            </a:extLst>
          </p:cNvPr>
          <p:cNvSpPr txBox="1"/>
          <p:nvPr/>
        </p:nvSpPr>
        <p:spPr>
          <a:xfrm>
            <a:off x="7487997" y="4917506"/>
            <a:ext cx="2894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sp>
        <p:nvSpPr>
          <p:cNvPr id="78" name="Dikdörtgen 77">
            <a:extLst>
              <a:ext uri="{FF2B5EF4-FFF2-40B4-BE49-F238E27FC236}">
                <a16:creationId xmlns:a16="http://schemas.microsoft.com/office/drawing/2014/main" id="{D7B3289D-F364-4C78-957E-D7F973355781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79" name="Dikdörtgen 78">
            <a:extLst>
              <a:ext uri="{FF2B5EF4-FFF2-40B4-BE49-F238E27FC236}">
                <a16:creationId xmlns:a16="http://schemas.microsoft.com/office/drawing/2014/main" id="{AC4E417C-B90C-4AF0-83F7-51D63A530D20}"/>
              </a:ext>
            </a:extLst>
          </p:cNvPr>
          <p:cNvSpPr/>
          <p:nvPr/>
        </p:nvSpPr>
        <p:spPr>
          <a:xfrm>
            <a:off x="1637022" y="825914"/>
            <a:ext cx="44410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ULUSLARARASILAŞMA</a:t>
            </a:r>
          </a:p>
        </p:txBody>
      </p:sp>
      <p:grpSp>
        <p:nvGrpSpPr>
          <p:cNvPr id="82" name="Grup 81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83" name="Düz Bağlayıcı 82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0020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Dikdörtgen 83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85" name="Resim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  <p:sp>
        <p:nvSpPr>
          <p:cNvPr id="87" name="Metin kutusu 86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2454564" y="3090357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2020-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2021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88" name="Metin kutusu 87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4407169" y="3090357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2023-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2024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89" name="Metin kutusu 88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3796813" y="3090357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2022-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2023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0" name="Metin kutusu 89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3146068" y="3078702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2021-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2022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1" name="Metin kutusu 90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7357576" y="3078702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2019-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2020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2" name="Metin kutusu 91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7995369" y="3090357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2020-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2021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3" name="Metin kutusu 92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9947974" y="3090357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2023-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2024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4" name="Metin kutusu 93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9337618" y="3090357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2022-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2023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5" name="Metin kutusu 94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8686873" y="3078702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2021-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2022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6" name="Metin kutusu 95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1843194" y="5527485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2019-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2020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7" name="Metin kutusu 96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2480987" y="553914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2020-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2021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8" name="Metin kutusu 97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4433592" y="553914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2023-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2024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99" name="Metin kutusu 98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3823236" y="553914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2022-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2023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100" name="Metin kutusu 99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3172491" y="5527485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2021-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2022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101" name="Metin kutusu 100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7388415" y="5527485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2019-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2020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102" name="Metin kutusu 101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8026208" y="553914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2020-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2021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103" name="Metin kutusu 102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9978813" y="553914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2023-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2024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104" name="Metin kutusu 103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9368457" y="553914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2022-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2023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  <p:sp>
        <p:nvSpPr>
          <p:cNvPr id="105" name="Metin kutusu 104">
            <a:extLst>
              <a:ext uri="{FF2B5EF4-FFF2-40B4-BE49-F238E27FC236}">
                <a16:creationId xmlns:a16="http://schemas.microsoft.com/office/drawing/2014/main" id="{2B484381-1030-4D66-89F1-C8DDCEE32466}"/>
              </a:ext>
            </a:extLst>
          </p:cNvPr>
          <p:cNvSpPr txBox="1"/>
          <p:nvPr/>
        </p:nvSpPr>
        <p:spPr>
          <a:xfrm>
            <a:off x="8717712" y="5527485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2021-</a:t>
            </a:r>
          </a:p>
          <a:p>
            <a:pPr algn="ctr"/>
            <a:r>
              <a:rPr lang="tr-TR" sz="1000" dirty="0" smtClean="0">
                <a:solidFill>
                  <a:schemeClr val="bg1"/>
                </a:solidFill>
                <a:latin typeface="Gotham Book" panose="02000604040000020004" pitchFamily="50" charset="0"/>
              </a:rPr>
              <a:t>2022</a:t>
            </a:r>
            <a:endParaRPr lang="tr-TR" sz="1100" dirty="0">
              <a:solidFill>
                <a:schemeClr val="bg1"/>
              </a:solidFill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50" grpId="0"/>
      <p:bldP spid="51" grpId="0"/>
      <p:bldP spid="52" grpId="0"/>
      <p:bldP spid="53" grpId="0"/>
      <p:bldP spid="54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9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Resim 3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19164"/>
            <a:ext cx="6806322" cy="683883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9274BDF-451E-45CB-9979-4745F424D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0" y="2160601"/>
            <a:ext cx="1520136" cy="243795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BDEDB938-168F-42E7-B831-09A810DA4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93" y="35089"/>
            <a:ext cx="4698249" cy="241103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7CEFDE1-61FF-42C3-989E-CB92AB8ABE95}"/>
              </a:ext>
            </a:extLst>
          </p:cNvPr>
          <p:cNvSpPr txBox="1"/>
          <p:nvPr/>
        </p:nvSpPr>
        <p:spPr>
          <a:xfrm>
            <a:off x="497235" y="2729934"/>
            <a:ext cx="4370107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Cracow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Technology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-Poland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Nova de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Lısboa-Portugal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Pitesti-Romania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Technical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Sofia-Bulgaria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Trento-Italy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Valencia-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Spain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Neues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Hören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GmbH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-Germany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West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Hungary-Hungary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Comenius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in Bratislava-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Slovakia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Klaipeda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University-Lithuania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8F3834B-BE56-41E1-8835-F799C2263EA5}"/>
              </a:ext>
            </a:extLst>
          </p:cNvPr>
          <p:cNvSpPr txBox="1"/>
          <p:nvPr/>
        </p:nvSpPr>
        <p:spPr>
          <a:xfrm>
            <a:off x="5888328" y="2782937"/>
            <a:ext cx="6462025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Haute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Ecole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Leonard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de Vinci-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Belgium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Zadar-Crotia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Masaryk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University-Czech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Republic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The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Economics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and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Culture-Latvia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Ljubljana-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Slovenia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Estonian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Entrepreneurship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Applied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Sciences-Estonia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National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Engineering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School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Tarbes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-France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State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Tetovo-Macedonia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College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Copanhagen-Denmark</a:t>
            </a:r>
            <a:endParaRPr lang="tr-TR" sz="1600" dirty="0" smtClean="0">
              <a:solidFill>
                <a:srgbClr val="00205C"/>
              </a:solidFill>
              <a:latin typeface="Gotham Medium" panose="02000604030000020004" pitchFamily="50" charset="0"/>
            </a:endParaRP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the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Peloponnese-Greece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9A60D4CE-6C8F-41CC-9732-32A5BB5494FB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5327C03F-B9E0-43A7-B24F-977171B33870}"/>
              </a:ext>
            </a:extLst>
          </p:cNvPr>
          <p:cNvSpPr/>
          <p:nvPr/>
        </p:nvSpPr>
        <p:spPr>
          <a:xfrm>
            <a:off x="1637022" y="825914"/>
            <a:ext cx="55226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ANLAŞMALI ÜNİVERSİTELER</a:t>
            </a:r>
          </a:p>
        </p:txBody>
      </p:sp>
      <p:grpSp>
        <p:nvGrpSpPr>
          <p:cNvPr id="34" name="Grup 33">
            <a:extLst>
              <a:ext uri="{FF2B5EF4-FFF2-40B4-BE49-F238E27FC236}">
                <a16:creationId xmlns:a16="http://schemas.microsoft.com/office/drawing/2014/main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35" name="Düz Bağlayıcı 34">
              <a:extLst>
                <a:ext uri="{FF2B5EF4-FFF2-40B4-BE49-F238E27FC236}">
                  <a16:creationId xmlns:a16="http://schemas.microsoft.com/office/drawing/2014/main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00205C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Dikdörtgen 35">
              <a:extLst>
                <a:ext uri="{FF2B5EF4-FFF2-40B4-BE49-F238E27FC236}">
                  <a16:creationId xmlns:a16="http://schemas.microsoft.com/office/drawing/2014/main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İSTANBUL GELİŞİM ÜNİVERSİTESİ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MÜHENDİSLİK VE MİMARLIK FAKÜLTESİ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ENDÜSTRİ MÜHENDİSLİĞİ 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pic>
        <p:nvPicPr>
          <p:cNvPr id="37" name="Resim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164"/>
            <a:ext cx="1475235" cy="1475235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906250" y="6013500"/>
            <a:ext cx="1100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205C"/>
                </a:solidFill>
                <a:latin typeface="Gotham Bold" pitchFamily="50" charset="0"/>
              </a:rPr>
              <a:t>https://dio.gelisim.edu.tr/tr/idari-erasmus-anlasmali-universiteler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5A03322C-F8B3-4CC5-A3F5-5F6719937F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6" y="6187963"/>
            <a:ext cx="349384" cy="3493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486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Teması">
  <a:themeElements>
    <a:clrScheme name="Özel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5C"/>
      </a:accent1>
      <a:accent2>
        <a:srgbClr val="A9936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808</Words>
  <Application>Microsoft Office PowerPoint</Application>
  <PresentationFormat>Geniş ekran</PresentationFormat>
  <Paragraphs>280</Paragraphs>
  <Slides>11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Gotham Bold</vt:lpstr>
      <vt:lpstr>Gotham Book</vt:lpstr>
      <vt:lpstr>Gotham Medium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Erhan Öztürk</dc:creator>
  <cp:lastModifiedBy>nyildiz</cp:lastModifiedBy>
  <cp:revision>166</cp:revision>
  <dcterms:created xsi:type="dcterms:W3CDTF">2020-01-02T08:04:05Z</dcterms:created>
  <dcterms:modified xsi:type="dcterms:W3CDTF">2024-04-30T12:59:50Z</dcterms:modified>
</cp:coreProperties>
</file>