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0" r:id="rId4"/>
    <p:sldId id="261" r:id="rId5"/>
    <p:sldId id="262" r:id="rId6"/>
    <p:sldId id="269" r:id="rId7"/>
    <p:sldId id="263" r:id="rId8"/>
    <p:sldId id="279" r:id="rId9"/>
    <p:sldId id="280" r:id="rId10"/>
    <p:sldId id="281" r:id="rId11"/>
    <p:sldId id="270" r:id="rId12"/>
    <p:sldId id="271" r:id="rId13"/>
    <p:sldId id="272" r:id="rId14"/>
    <p:sldId id="277" r:id="rId15"/>
    <p:sldId id="273" r:id="rId16"/>
    <p:sldId id="275" r:id="rId17"/>
    <p:sldId id="276" r:id="rId18"/>
    <p:sldId id="282" r:id="rId19"/>
    <p:sldId id="283" r:id="rId20"/>
    <p:sldId id="274" r:id="rId21"/>
    <p:sldId id="268" r:id="rId22"/>
  </p:sldIdLst>
  <p:sldSz cx="12217400" cy="6858000"/>
  <p:notesSz cx="122174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45"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6305" y="2125980"/>
            <a:ext cx="10384790" cy="1440180"/>
          </a:xfrm>
          <a:prstGeom prst="rect">
            <a:avLst/>
          </a:prstGeom>
        </p:spPr>
        <p:txBody>
          <a:bodyPr wrap="square" lIns="0" tIns="0" rIns="0" bIns="0">
            <a:spAutoFit/>
          </a:bodyPr>
          <a:lstStyle>
            <a:lvl1pPr>
              <a:defRPr sz="2250" b="1"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1832610" y="3840480"/>
            <a:ext cx="855218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5" dirty="0"/>
          </a:p>
        </p:txBody>
      </p:sp>
      <p:sp>
        <p:nvSpPr>
          <p:cNvPr id="5" name="Holder 5"/>
          <p:cNvSpPr>
            <a:spLocks noGrp="1"/>
          </p:cNvSpPr>
          <p:nvPr>
            <p:ph type="dt" sz="half" idx="6"/>
          </p:nvPr>
        </p:nvSpPr>
        <p:spPr/>
        <p:txBody>
          <a:bodyPr lIns="0" tIns="0" rIns="0" bIns="0"/>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5" dirty="0"/>
          </a:p>
        </p:txBody>
      </p:sp>
      <p:sp>
        <p:nvSpPr>
          <p:cNvPr id="5" name="Holder 5"/>
          <p:cNvSpPr>
            <a:spLocks noGrp="1"/>
          </p:cNvSpPr>
          <p:nvPr>
            <p:ph type="dt" sz="half" idx="6"/>
          </p:nvPr>
        </p:nvSpPr>
        <p:spPr/>
        <p:txBody>
          <a:bodyPr lIns="0" tIns="0" rIns="0" bIns="0"/>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610870" y="1577340"/>
            <a:ext cx="5314569"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91961" y="1577340"/>
            <a:ext cx="5314569"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5" dirty="0"/>
          </a:p>
        </p:txBody>
      </p:sp>
      <p:sp>
        <p:nvSpPr>
          <p:cNvPr id="6" name="Holder 6"/>
          <p:cNvSpPr>
            <a:spLocks noGrp="1"/>
          </p:cNvSpPr>
          <p:nvPr>
            <p:ph type="dt" sz="half" idx="6"/>
          </p:nvPr>
        </p:nvSpPr>
        <p:spPr/>
        <p:txBody>
          <a:bodyPr lIns="0" tIns="0" rIns="0" bIns="0"/>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0"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17274F"/>
                </a:solidFill>
                <a:latin typeface="Arial Narrow"/>
                <a:cs typeface="Arial Narrow"/>
              </a:defRPr>
            </a:lvl1pPr>
          </a:lstStyle>
          <a:p>
            <a:pPr marL="12700">
              <a:lnSpc>
                <a:spcPct val="100000"/>
              </a:lnSpc>
              <a:spcBef>
                <a:spcPts val="5"/>
              </a:spcBef>
            </a:pPr>
            <a:r>
              <a:rPr lang="tr-TR" spc="75"/>
              <a:t>igushmyo</a:t>
            </a:r>
            <a:endParaRPr spc="75" dirty="0"/>
          </a:p>
        </p:txBody>
      </p:sp>
      <p:sp>
        <p:nvSpPr>
          <p:cNvPr id="4" name="Holder 4"/>
          <p:cNvSpPr>
            <a:spLocks noGrp="1"/>
          </p:cNvSpPr>
          <p:nvPr>
            <p:ph type="dt" sz="half" idx="6"/>
          </p:nvPr>
        </p:nvSpPr>
        <p:spPr/>
        <p:txBody>
          <a:bodyPr lIns="0" tIns="0" rIns="0" bIns="0"/>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0"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35353" y="505896"/>
            <a:ext cx="1376451" cy="1376451"/>
          </a:xfrm>
          <a:prstGeom prst="rect">
            <a:avLst/>
          </a:prstGeom>
        </p:spPr>
      </p:pic>
      <p:pic>
        <p:nvPicPr>
          <p:cNvPr id="17" name="bg object 17"/>
          <p:cNvPicPr/>
          <p:nvPr/>
        </p:nvPicPr>
        <p:blipFill>
          <a:blip r:embed="rId3" cstate="print"/>
          <a:stretch>
            <a:fillRect/>
          </a:stretch>
        </p:blipFill>
        <p:spPr>
          <a:xfrm>
            <a:off x="2116739" y="709752"/>
            <a:ext cx="2690210" cy="935622"/>
          </a:xfrm>
          <a:prstGeom prst="rect">
            <a:avLst/>
          </a:prstGeom>
        </p:spPr>
      </p:pic>
      <p:sp>
        <p:nvSpPr>
          <p:cNvPr id="18" name="bg object 18"/>
          <p:cNvSpPr/>
          <p:nvPr/>
        </p:nvSpPr>
        <p:spPr>
          <a:xfrm>
            <a:off x="7393102" y="0"/>
            <a:ext cx="4237355" cy="3787140"/>
          </a:xfrm>
          <a:custGeom>
            <a:avLst/>
            <a:gdLst/>
            <a:ahLst/>
            <a:cxnLst/>
            <a:rect l="l" t="t" r="r" b="b"/>
            <a:pathLst>
              <a:path w="4237355" h="3787140">
                <a:moveTo>
                  <a:pt x="3751173" y="0"/>
                </a:moveTo>
                <a:lnTo>
                  <a:pt x="0" y="0"/>
                </a:lnTo>
                <a:lnTo>
                  <a:pt x="1982691" y="858446"/>
                </a:lnTo>
                <a:lnTo>
                  <a:pt x="3368537" y="2163428"/>
                </a:lnTo>
                <a:lnTo>
                  <a:pt x="4053284" y="3300422"/>
                </a:lnTo>
                <a:lnTo>
                  <a:pt x="4237060" y="3786694"/>
                </a:lnTo>
                <a:lnTo>
                  <a:pt x="4235712" y="3669981"/>
                </a:lnTo>
                <a:lnTo>
                  <a:pt x="4233629" y="3554157"/>
                </a:lnTo>
                <a:lnTo>
                  <a:pt x="4230820" y="3439218"/>
                </a:lnTo>
                <a:lnTo>
                  <a:pt x="4227292" y="3325163"/>
                </a:lnTo>
                <a:lnTo>
                  <a:pt x="4223054" y="3211989"/>
                </a:lnTo>
                <a:lnTo>
                  <a:pt x="4218114" y="3099692"/>
                </a:lnTo>
                <a:lnTo>
                  <a:pt x="4212480" y="2988271"/>
                </a:lnTo>
                <a:lnTo>
                  <a:pt x="4206161" y="2877721"/>
                </a:lnTo>
                <a:lnTo>
                  <a:pt x="4199164" y="2768041"/>
                </a:lnTo>
                <a:lnTo>
                  <a:pt x="4191498" y="2659228"/>
                </a:lnTo>
                <a:lnTo>
                  <a:pt x="4183171" y="2551279"/>
                </a:lnTo>
                <a:lnTo>
                  <a:pt x="4174191" y="2444191"/>
                </a:lnTo>
                <a:lnTo>
                  <a:pt x="4164567" y="2337961"/>
                </a:lnTo>
                <a:lnTo>
                  <a:pt x="4154306" y="2232587"/>
                </a:lnTo>
                <a:lnTo>
                  <a:pt x="4143417" y="2128065"/>
                </a:lnTo>
                <a:lnTo>
                  <a:pt x="4131908" y="2024394"/>
                </a:lnTo>
                <a:lnTo>
                  <a:pt x="4119788" y="1921570"/>
                </a:lnTo>
                <a:lnTo>
                  <a:pt x="4107064" y="1819591"/>
                </a:lnTo>
                <a:lnTo>
                  <a:pt x="4093744" y="1718453"/>
                </a:lnTo>
                <a:lnTo>
                  <a:pt x="4079837" y="1618155"/>
                </a:lnTo>
                <a:lnTo>
                  <a:pt x="4065352" y="1518692"/>
                </a:lnTo>
                <a:lnTo>
                  <a:pt x="4050295" y="1420063"/>
                </a:lnTo>
                <a:lnTo>
                  <a:pt x="4034677" y="1322265"/>
                </a:lnTo>
                <a:lnTo>
                  <a:pt x="4018503" y="1225295"/>
                </a:lnTo>
                <a:lnTo>
                  <a:pt x="4001784" y="1129150"/>
                </a:lnTo>
                <a:lnTo>
                  <a:pt x="3984527" y="1033827"/>
                </a:lnTo>
                <a:lnTo>
                  <a:pt x="3966740" y="939324"/>
                </a:lnTo>
                <a:lnTo>
                  <a:pt x="3948431" y="845638"/>
                </a:lnTo>
                <a:lnTo>
                  <a:pt x="3929609" y="752766"/>
                </a:lnTo>
                <a:lnTo>
                  <a:pt x="3910282" y="660705"/>
                </a:lnTo>
                <a:lnTo>
                  <a:pt x="3890459" y="569453"/>
                </a:lnTo>
                <a:lnTo>
                  <a:pt x="3870146" y="479006"/>
                </a:lnTo>
                <a:lnTo>
                  <a:pt x="3849353" y="389363"/>
                </a:lnTo>
                <a:lnTo>
                  <a:pt x="3828088" y="300520"/>
                </a:lnTo>
                <a:lnTo>
                  <a:pt x="3806358" y="212474"/>
                </a:lnTo>
                <a:lnTo>
                  <a:pt x="3784173" y="125223"/>
                </a:lnTo>
                <a:lnTo>
                  <a:pt x="3761540" y="38764"/>
                </a:lnTo>
                <a:lnTo>
                  <a:pt x="3751173" y="0"/>
                </a:lnTo>
                <a:close/>
              </a:path>
            </a:pathLst>
          </a:custGeom>
          <a:solidFill>
            <a:srgbClr val="D2A26E"/>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8530425" y="0"/>
            <a:ext cx="3676065" cy="6858000"/>
          </a:xfrm>
          <a:prstGeom prst="rect">
            <a:avLst/>
          </a:prstGeom>
        </p:spPr>
      </p:pic>
      <p:sp>
        <p:nvSpPr>
          <p:cNvPr id="20" name="bg object 20"/>
          <p:cNvSpPr/>
          <p:nvPr/>
        </p:nvSpPr>
        <p:spPr>
          <a:xfrm>
            <a:off x="376796" y="3769245"/>
            <a:ext cx="3644900" cy="3089275"/>
          </a:xfrm>
          <a:custGeom>
            <a:avLst/>
            <a:gdLst/>
            <a:ahLst/>
            <a:cxnLst/>
            <a:rect l="l" t="t" r="r" b="b"/>
            <a:pathLst>
              <a:path w="3644900" h="3089275">
                <a:moveTo>
                  <a:pt x="0" y="0"/>
                </a:moveTo>
                <a:lnTo>
                  <a:pt x="1494" y="115237"/>
                </a:lnTo>
                <a:lnTo>
                  <a:pt x="3914" y="229421"/>
                </a:lnTo>
                <a:lnTo>
                  <a:pt x="7249" y="342555"/>
                </a:lnTo>
                <a:lnTo>
                  <a:pt x="11485" y="454645"/>
                </a:lnTo>
                <a:lnTo>
                  <a:pt x="16610" y="565692"/>
                </a:lnTo>
                <a:lnTo>
                  <a:pt x="22611" y="675702"/>
                </a:lnTo>
                <a:lnTo>
                  <a:pt x="29477" y="784679"/>
                </a:lnTo>
                <a:lnTo>
                  <a:pt x="37194" y="892625"/>
                </a:lnTo>
                <a:lnTo>
                  <a:pt x="45750" y="999546"/>
                </a:lnTo>
                <a:lnTo>
                  <a:pt x="55133" y="1105445"/>
                </a:lnTo>
                <a:lnTo>
                  <a:pt x="65330" y="1210326"/>
                </a:lnTo>
                <a:lnTo>
                  <a:pt x="76329" y="1314194"/>
                </a:lnTo>
                <a:lnTo>
                  <a:pt x="88118" y="1417051"/>
                </a:lnTo>
                <a:lnTo>
                  <a:pt x="100683" y="1518902"/>
                </a:lnTo>
                <a:lnTo>
                  <a:pt x="114013" y="1619751"/>
                </a:lnTo>
                <a:lnTo>
                  <a:pt x="128095" y="1719602"/>
                </a:lnTo>
                <a:lnTo>
                  <a:pt x="142917" y="1818459"/>
                </a:lnTo>
                <a:lnTo>
                  <a:pt x="158465" y="1916326"/>
                </a:lnTo>
                <a:lnTo>
                  <a:pt x="174729" y="2013206"/>
                </a:lnTo>
                <a:lnTo>
                  <a:pt x="191694" y="2109104"/>
                </a:lnTo>
                <a:lnTo>
                  <a:pt x="209350" y="2204023"/>
                </a:lnTo>
                <a:lnTo>
                  <a:pt x="227682" y="2297968"/>
                </a:lnTo>
                <a:lnTo>
                  <a:pt x="246680" y="2390943"/>
                </a:lnTo>
                <a:lnTo>
                  <a:pt x="266330" y="2482951"/>
                </a:lnTo>
                <a:lnTo>
                  <a:pt x="286620" y="2573996"/>
                </a:lnTo>
                <a:lnTo>
                  <a:pt x="307537" y="2664082"/>
                </a:lnTo>
                <a:lnTo>
                  <a:pt x="329069" y="2753214"/>
                </a:lnTo>
                <a:lnTo>
                  <a:pt x="351205" y="2841395"/>
                </a:lnTo>
                <a:lnTo>
                  <a:pt x="373930" y="2928629"/>
                </a:lnTo>
                <a:lnTo>
                  <a:pt x="397233" y="3014920"/>
                </a:lnTo>
                <a:lnTo>
                  <a:pt x="417852" y="3088754"/>
                </a:lnTo>
                <a:lnTo>
                  <a:pt x="3644508" y="3088754"/>
                </a:lnTo>
                <a:lnTo>
                  <a:pt x="1977413" y="2411171"/>
                </a:lnTo>
                <a:lnTo>
                  <a:pt x="761817" y="1336625"/>
                </a:lnTo>
                <a:lnTo>
                  <a:pt x="161196" y="400405"/>
                </a:lnTo>
                <a:lnTo>
                  <a:pt x="0" y="0"/>
                </a:lnTo>
                <a:close/>
              </a:path>
            </a:pathLst>
          </a:custGeom>
          <a:solidFill>
            <a:srgbClr val="D2A26E"/>
          </a:solidFill>
        </p:spPr>
        <p:txBody>
          <a:bodyPr wrap="square" lIns="0" tIns="0" rIns="0" bIns="0" rtlCol="0"/>
          <a:lstStyle/>
          <a:p>
            <a:endParaRPr/>
          </a:p>
        </p:txBody>
      </p:sp>
      <p:pic>
        <p:nvPicPr>
          <p:cNvPr id="21" name="bg object 21"/>
          <p:cNvPicPr/>
          <p:nvPr/>
        </p:nvPicPr>
        <p:blipFill>
          <a:blip r:embed="rId5" cstate="print"/>
          <a:stretch>
            <a:fillRect/>
          </a:stretch>
        </p:blipFill>
        <p:spPr>
          <a:xfrm>
            <a:off x="0" y="0"/>
            <a:ext cx="3029813" cy="6858000"/>
          </a:xfrm>
          <a:prstGeom prst="rect">
            <a:avLst/>
          </a:prstGeom>
        </p:spPr>
      </p:pic>
      <p:pic>
        <p:nvPicPr>
          <p:cNvPr id="22" name="bg object 22"/>
          <p:cNvPicPr/>
          <p:nvPr/>
        </p:nvPicPr>
        <p:blipFill>
          <a:blip r:embed="rId6" cstate="print"/>
          <a:stretch>
            <a:fillRect/>
          </a:stretch>
        </p:blipFill>
        <p:spPr>
          <a:xfrm>
            <a:off x="4203500" y="1113619"/>
            <a:ext cx="6619962" cy="5744380"/>
          </a:xfrm>
          <a:prstGeom prst="rect">
            <a:avLst/>
          </a:prstGeom>
        </p:spPr>
      </p:pic>
      <p:sp>
        <p:nvSpPr>
          <p:cNvPr id="2" name="Holder 2"/>
          <p:cNvSpPr>
            <a:spLocks noGrp="1"/>
          </p:cNvSpPr>
          <p:nvPr>
            <p:ph type="ftr" sz="quarter" idx="5"/>
          </p:nvPr>
        </p:nvSpPr>
        <p:spPr/>
        <p:txBody>
          <a:bodyPr lIns="0" tIns="0" rIns="0" bIns="0"/>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5" dirty="0"/>
          </a:p>
        </p:txBody>
      </p:sp>
      <p:sp>
        <p:nvSpPr>
          <p:cNvPr id="3" name="Holder 3"/>
          <p:cNvSpPr>
            <a:spLocks noGrp="1"/>
          </p:cNvSpPr>
          <p:nvPr>
            <p:ph type="dt" sz="half" idx="6"/>
          </p:nvPr>
        </p:nvSpPr>
        <p:spPr/>
        <p:txBody>
          <a:bodyPr lIns="0" tIns="0" rIns="0" bIns="0"/>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0"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76796" y="3769245"/>
            <a:ext cx="3644900" cy="3089275"/>
          </a:xfrm>
          <a:custGeom>
            <a:avLst/>
            <a:gdLst/>
            <a:ahLst/>
            <a:cxnLst/>
            <a:rect l="l" t="t" r="r" b="b"/>
            <a:pathLst>
              <a:path w="3644900" h="3089275">
                <a:moveTo>
                  <a:pt x="0" y="0"/>
                </a:moveTo>
                <a:lnTo>
                  <a:pt x="1494" y="115237"/>
                </a:lnTo>
                <a:lnTo>
                  <a:pt x="3914" y="229421"/>
                </a:lnTo>
                <a:lnTo>
                  <a:pt x="7249" y="342555"/>
                </a:lnTo>
                <a:lnTo>
                  <a:pt x="11485" y="454645"/>
                </a:lnTo>
                <a:lnTo>
                  <a:pt x="16610" y="565692"/>
                </a:lnTo>
                <a:lnTo>
                  <a:pt x="22611" y="675702"/>
                </a:lnTo>
                <a:lnTo>
                  <a:pt x="29477" y="784679"/>
                </a:lnTo>
                <a:lnTo>
                  <a:pt x="37194" y="892625"/>
                </a:lnTo>
                <a:lnTo>
                  <a:pt x="45750" y="999546"/>
                </a:lnTo>
                <a:lnTo>
                  <a:pt x="55133" y="1105445"/>
                </a:lnTo>
                <a:lnTo>
                  <a:pt x="65330" y="1210326"/>
                </a:lnTo>
                <a:lnTo>
                  <a:pt x="76329" y="1314194"/>
                </a:lnTo>
                <a:lnTo>
                  <a:pt x="88118" y="1417051"/>
                </a:lnTo>
                <a:lnTo>
                  <a:pt x="100683" y="1518902"/>
                </a:lnTo>
                <a:lnTo>
                  <a:pt x="114013" y="1619751"/>
                </a:lnTo>
                <a:lnTo>
                  <a:pt x="128095" y="1719602"/>
                </a:lnTo>
                <a:lnTo>
                  <a:pt x="142917" y="1818459"/>
                </a:lnTo>
                <a:lnTo>
                  <a:pt x="158465" y="1916326"/>
                </a:lnTo>
                <a:lnTo>
                  <a:pt x="174729" y="2013206"/>
                </a:lnTo>
                <a:lnTo>
                  <a:pt x="191694" y="2109104"/>
                </a:lnTo>
                <a:lnTo>
                  <a:pt x="209350" y="2204023"/>
                </a:lnTo>
                <a:lnTo>
                  <a:pt x="227682" y="2297968"/>
                </a:lnTo>
                <a:lnTo>
                  <a:pt x="246680" y="2390943"/>
                </a:lnTo>
                <a:lnTo>
                  <a:pt x="266330" y="2482951"/>
                </a:lnTo>
                <a:lnTo>
                  <a:pt x="286620" y="2573996"/>
                </a:lnTo>
                <a:lnTo>
                  <a:pt x="307537" y="2664082"/>
                </a:lnTo>
                <a:lnTo>
                  <a:pt x="329069" y="2753214"/>
                </a:lnTo>
                <a:lnTo>
                  <a:pt x="351205" y="2841395"/>
                </a:lnTo>
                <a:lnTo>
                  <a:pt x="373930" y="2928629"/>
                </a:lnTo>
                <a:lnTo>
                  <a:pt x="397233" y="3014920"/>
                </a:lnTo>
                <a:lnTo>
                  <a:pt x="417852" y="3088754"/>
                </a:lnTo>
                <a:lnTo>
                  <a:pt x="3644508" y="3088754"/>
                </a:lnTo>
                <a:lnTo>
                  <a:pt x="1977413" y="2411171"/>
                </a:lnTo>
                <a:lnTo>
                  <a:pt x="761817" y="1336625"/>
                </a:lnTo>
                <a:lnTo>
                  <a:pt x="161196" y="400405"/>
                </a:lnTo>
                <a:lnTo>
                  <a:pt x="0" y="0"/>
                </a:lnTo>
                <a:close/>
              </a:path>
            </a:pathLst>
          </a:custGeom>
          <a:solidFill>
            <a:srgbClr val="D2A26E"/>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0" y="0"/>
            <a:ext cx="3029813" cy="6858000"/>
          </a:xfrm>
          <a:prstGeom prst="rect">
            <a:avLst/>
          </a:prstGeom>
        </p:spPr>
      </p:pic>
      <p:pic>
        <p:nvPicPr>
          <p:cNvPr id="18" name="bg object 18"/>
          <p:cNvPicPr/>
          <p:nvPr/>
        </p:nvPicPr>
        <p:blipFill>
          <a:blip r:embed="rId8" cstate="print"/>
          <a:stretch>
            <a:fillRect/>
          </a:stretch>
        </p:blipFill>
        <p:spPr>
          <a:xfrm>
            <a:off x="2153907" y="594741"/>
            <a:ext cx="8669556" cy="6263259"/>
          </a:xfrm>
          <a:prstGeom prst="rect">
            <a:avLst/>
          </a:prstGeom>
        </p:spPr>
      </p:pic>
      <p:pic>
        <p:nvPicPr>
          <p:cNvPr id="19" name="bg object 19"/>
          <p:cNvPicPr/>
          <p:nvPr/>
        </p:nvPicPr>
        <p:blipFill>
          <a:blip r:embed="rId9" cstate="print"/>
          <a:stretch>
            <a:fillRect/>
          </a:stretch>
        </p:blipFill>
        <p:spPr>
          <a:xfrm>
            <a:off x="849307" y="426561"/>
            <a:ext cx="1135532" cy="1135532"/>
          </a:xfrm>
          <a:prstGeom prst="rect">
            <a:avLst/>
          </a:prstGeom>
        </p:spPr>
      </p:pic>
      <p:pic>
        <p:nvPicPr>
          <p:cNvPr id="20" name="bg object 20"/>
          <p:cNvPicPr/>
          <p:nvPr/>
        </p:nvPicPr>
        <p:blipFill>
          <a:blip r:embed="rId10" cstate="print"/>
          <a:stretch>
            <a:fillRect/>
          </a:stretch>
        </p:blipFill>
        <p:spPr>
          <a:xfrm>
            <a:off x="8242300" y="615124"/>
            <a:ext cx="3632199" cy="486143"/>
          </a:xfrm>
          <a:prstGeom prst="rect">
            <a:avLst/>
          </a:prstGeom>
        </p:spPr>
      </p:pic>
      <p:sp>
        <p:nvSpPr>
          <p:cNvPr id="2" name="Holder 2"/>
          <p:cNvSpPr>
            <a:spLocks noGrp="1"/>
          </p:cNvSpPr>
          <p:nvPr>
            <p:ph type="title"/>
          </p:nvPr>
        </p:nvSpPr>
        <p:spPr>
          <a:xfrm>
            <a:off x="8384777" y="649968"/>
            <a:ext cx="3409950" cy="372744"/>
          </a:xfrm>
          <a:prstGeom prst="rect">
            <a:avLst/>
          </a:prstGeom>
        </p:spPr>
        <p:txBody>
          <a:bodyPr wrap="square" lIns="0" tIns="0" rIns="0" bIns="0">
            <a:spAutoFit/>
          </a:bodyPr>
          <a:lstStyle>
            <a:lvl1pPr>
              <a:defRPr sz="225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10870" y="1577340"/>
            <a:ext cx="1099566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004610" y="5980625"/>
            <a:ext cx="870584" cy="215444"/>
          </a:xfrm>
          <a:prstGeom prst="rect">
            <a:avLst/>
          </a:prstGeom>
        </p:spPr>
        <p:txBody>
          <a:bodyPr wrap="square" lIns="0" tIns="0" rIns="0" bIns="0">
            <a:spAutoFit/>
          </a:bodyPr>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5" dirty="0"/>
          </a:p>
        </p:txBody>
      </p:sp>
      <p:sp>
        <p:nvSpPr>
          <p:cNvPr id="5" name="Holder 5"/>
          <p:cNvSpPr>
            <a:spLocks noGrp="1"/>
          </p:cNvSpPr>
          <p:nvPr>
            <p:ph type="dt" sz="half" idx="6"/>
          </p:nvPr>
        </p:nvSpPr>
        <p:spPr>
          <a:xfrm>
            <a:off x="11090420" y="5980625"/>
            <a:ext cx="812800" cy="215444"/>
          </a:xfrm>
          <a:prstGeom prst="rect">
            <a:avLst/>
          </a:prstGeom>
        </p:spPr>
        <p:txBody>
          <a:bodyPr wrap="square" lIns="0" tIns="0" rIns="0" bIns="0">
            <a:spAutoFit/>
          </a:bodyPr>
          <a:lstStyle>
            <a:lvl1pPr>
              <a:defRPr sz="1400" b="0" i="0">
                <a:solidFill>
                  <a:srgbClr val="17274F"/>
                </a:solidFill>
                <a:latin typeface="Arial Narrow"/>
                <a:cs typeface="Arial Narrow"/>
              </a:defRPr>
            </a:lvl1pPr>
          </a:lstStyle>
          <a:p>
            <a:pPr marL="12700">
              <a:lnSpc>
                <a:spcPct val="100000"/>
              </a:lnSpc>
              <a:spcBef>
                <a:spcPts val="5"/>
              </a:spcBef>
            </a:pPr>
            <a:r>
              <a:rPr lang="tr-TR" spc="75" dirty="0"/>
              <a:t>igushmyo</a:t>
            </a:r>
            <a:endParaRPr spc="70" dirty="0"/>
          </a:p>
        </p:txBody>
      </p:sp>
      <p:sp>
        <p:nvSpPr>
          <p:cNvPr id="6" name="Holder 6"/>
          <p:cNvSpPr>
            <a:spLocks noGrp="1"/>
          </p:cNvSpPr>
          <p:nvPr>
            <p:ph type="sldNum" sz="quarter" idx="7"/>
          </p:nvPr>
        </p:nvSpPr>
        <p:spPr>
          <a:xfrm>
            <a:off x="8796528" y="6377940"/>
            <a:ext cx="2810002"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lms.gelisim.edu.tr/"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kapi.gelisim.edu.t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shmyostaj@gelisim.edu.tr" TargetMode="External"/><Relationship Id="rId7" Type="http://schemas.openxmlformats.org/officeDocument/2006/relationships/image" Target="../media/image11.png"/><Relationship Id="rId2" Type="http://schemas.openxmlformats.org/officeDocument/2006/relationships/hyperlink" Target="mailto:shmyo@gelisim.edu.tr"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mailto:oidb@gelisim.edu.tr" TargetMode="External"/><Relationship Id="rId4" Type="http://schemas.openxmlformats.org/officeDocument/2006/relationships/hyperlink" Target="mailto:shmyoyataygecis@gelisim.edu.t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D8FF00E-27DD-C6C1-3531-25C0926F5727}"/>
              </a:ext>
            </a:extLst>
          </p:cNvPr>
          <p:cNvSpPr txBox="1"/>
          <p:nvPr/>
        </p:nvSpPr>
        <p:spPr>
          <a:xfrm>
            <a:off x="3060700" y="2362200"/>
            <a:ext cx="6559420" cy="3103414"/>
          </a:xfrm>
          <a:prstGeom prst="rect">
            <a:avLst/>
          </a:prstGeom>
          <a:noFill/>
        </p:spPr>
        <p:txBody>
          <a:bodyPr wrap="square">
            <a:spAutoFit/>
          </a:bodyPr>
          <a:lstStyle/>
          <a:p>
            <a:pPr marL="12700" marR="0" lvl="0" indent="0" algn="ctr" rtl="0">
              <a:lnSpc>
                <a:spcPct val="100000"/>
              </a:lnSpc>
              <a:spcBef>
                <a:spcPts val="0"/>
              </a:spcBef>
              <a:spcAft>
                <a:spcPts val="0"/>
              </a:spcAft>
              <a:buNone/>
            </a:pPr>
            <a:r>
              <a:rPr lang="tr-TR" sz="2800" b="1" dirty="0">
                <a:solidFill>
                  <a:srgbClr val="17274F"/>
                </a:solidFill>
                <a:latin typeface="Cambria Math" panose="02040503050406030204" pitchFamily="18" charset="0"/>
                <a:ea typeface="Cambria Math" panose="02040503050406030204" pitchFamily="18" charset="0"/>
                <a:cs typeface="Calibri"/>
                <a:sym typeface="Calibri"/>
              </a:rPr>
              <a:t>T.C. </a:t>
            </a:r>
            <a:br>
              <a:rPr lang="tr-TR" sz="2800" b="1" dirty="0">
                <a:solidFill>
                  <a:srgbClr val="17274F"/>
                </a:solidFill>
                <a:latin typeface="Cambria Math" panose="02040503050406030204" pitchFamily="18" charset="0"/>
                <a:ea typeface="Cambria Math" panose="02040503050406030204" pitchFamily="18" charset="0"/>
                <a:cs typeface="Calibri"/>
                <a:sym typeface="Calibri"/>
              </a:rPr>
            </a:br>
            <a:r>
              <a:rPr lang="tr-TR" sz="2800" b="1" dirty="0">
                <a:solidFill>
                  <a:srgbClr val="17274F"/>
                </a:solidFill>
                <a:latin typeface="Cambria Math" panose="02040503050406030204" pitchFamily="18" charset="0"/>
                <a:ea typeface="Cambria Math" panose="02040503050406030204" pitchFamily="18" charset="0"/>
                <a:cs typeface="Calibri"/>
                <a:sym typeface="Calibri"/>
              </a:rPr>
              <a:t>İSTANBUL GELİŞİM ÜNİVERSİTESİ</a:t>
            </a:r>
            <a:br>
              <a:rPr lang="tr-TR" sz="2800" b="1" dirty="0">
                <a:solidFill>
                  <a:srgbClr val="17274F"/>
                </a:solidFill>
                <a:latin typeface="Cambria Math" panose="02040503050406030204" pitchFamily="18" charset="0"/>
                <a:ea typeface="Cambria Math" panose="02040503050406030204" pitchFamily="18" charset="0"/>
                <a:cs typeface="Calibri"/>
                <a:sym typeface="Calibri"/>
              </a:rPr>
            </a:br>
            <a:r>
              <a:rPr lang="tr-TR" sz="2800" b="1" dirty="0">
                <a:solidFill>
                  <a:srgbClr val="17274F"/>
                </a:solidFill>
                <a:latin typeface="Cambria Math" panose="02040503050406030204" pitchFamily="18" charset="0"/>
                <a:ea typeface="Cambria Math" panose="02040503050406030204" pitchFamily="18" charset="0"/>
                <a:cs typeface="Calibri"/>
                <a:sym typeface="Calibri"/>
              </a:rPr>
              <a:t>Sağlık Hizmetleri Meslek Yüksekokulu</a:t>
            </a:r>
            <a:endParaRPr lang="tr-TR" sz="2800" dirty="0">
              <a:solidFill>
                <a:srgbClr val="17274F"/>
              </a:solidFill>
              <a:latin typeface="Cambria Math" panose="02040503050406030204" pitchFamily="18" charset="0"/>
              <a:ea typeface="Cambria Math" panose="02040503050406030204" pitchFamily="18" charset="0"/>
            </a:endParaRPr>
          </a:p>
          <a:p>
            <a:pPr marL="12700" marR="0" lvl="0" indent="0" algn="ctr" rtl="0">
              <a:lnSpc>
                <a:spcPct val="100000"/>
              </a:lnSpc>
              <a:spcBef>
                <a:spcPts val="690"/>
              </a:spcBef>
              <a:spcAft>
                <a:spcPts val="0"/>
              </a:spcAft>
              <a:buNone/>
            </a:pPr>
            <a:endParaRPr lang="tr-TR" sz="2800" b="1" dirty="0">
              <a:solidFill>
                <a:srgbClr val="17274F"/>
              </a:solidFill>
              <a:latin typeface="Cambria Math" panose="02040503050406030204" pitchFamily="18" charset="0"/>
              <a:ea typeface="Cambria Math" panose="02040503050406030204" pitchFamily="18" charset="0"/>
              <a:cs typeface="Calibri"/>
              <a:sym typeface="Calibri"/>
            </a:endParaRPr>
          </a:p>
          <a:p>
            <a:pPr marL="0" marR="0" lvl="0" indent="0" algn="ctr" rtl="0">
              <a:spcBef>
                <a:spcPts val="0"/>
              </a:spcBef>
              <a:spcAft>
                <a:spcPts val="0"/>
              </a:spcAft>
              <a:buNone/>
            </a:pPr>
            <a:r>
              <a:rPr lang="tr-TR" sz="2800" b="1" dirty="0">
                <a:solidFill>
                  <a:srgbClr val="17274F"/>
                </a:solidFill>
                <a:latin typeface="Cambria Math" panose="02040503050406030204" pitchFamily="18" charset="0"/>
                <a:ea typeface="Cambria Math" panose="02040503050406030204" pitchFamily="18" charset="0"/>
                <a:cs typeface="Calibri"/>
                <a:sym typeface="Calibri"/>
              </a:rPr>
              <a:t>2023 – 2024 Eğitim Öğretim Yılı </a:t>
            </a:r>
            <a:endParaRPr lang="tr-TR" sz="2800" dirty="0">
              <a:solidFill>
                <a:srgbClr val="17274F"/>
              </a:solidFill>
              <a:latin typeface="Cambria Math" panose="02040503050406030204" pitchFamily="18" charset="0"/>
              <a:ea typeface="Cambria Math" panose="02040503050406030204" pitchFamily="18" charset="0"/>
            </a:endParaRPr>
          </a:p>
          <a:p>
            <a:pPr marL="0" marR="0" lvl="0" indent="0" algn="ctr" rtl="0">
              <a:spcBef>
                <a:spcPts val="0"/>
              </a:spcBef>
              <a:spcAft>
                <a:spcPts val="0"/>
              </a:spcAft>
              <a:buNone/>
            </a:pPr>
            <a:r>
              <a:rPr lang="tr-TR" sz="2800" b="1" dirty="0">
                <a:solidFill>
                  <a:srgbClr val="17274F"/>
                </a:solidFill>
                <a:latin typeface="Cambria Math" panose="02040503050406030204" pitchFamily="18" charset="0"/>
                <a:ea typeface="Cambria Math" panose="02040503050406030204" pitchFamily="18" charset="0"/>
                <a:cs typeface="Calibri"/>
                <a:sym typeface="Calibri"/>
              </a:rPr>
              <a:t>Öğrenci Oryantasyonu</a:t>
            </a:r>
            <a:endParaRPr lang="tr-TR" sz="1600" b="1" dirty="0">
              <a:solidFill>
                <a:srgbClr val="17274F"/>
              </a:solidFill>
              <a:latin typeface="Cambria Math" panose="02040503050406030204" pitchFamily="18" charset="0"/>
              <a:ea typeface="Cambria Math" panose="02040503050406030204" pitchFamily="18" charset="0"/>
              <a:cs typeface="Calibri"/>
              <a:sym typeface="Calibri"/>
            </a:endParaRPr>
          </a:p>
          <a:p>
            <a:pPr marL="12700" marR="0" lvl="0" indent="0" algn="l" rtl="0">
              <a:lnSpc>
                <a:spcPct val="100000"/>
              </a:lnSpc>
              <a:spcBef>
                <a:spcPts val="690"/>
              </a:spcBef>
              <a:spcAft>
                <a:spcPts val="0"/>
              </a:spcAft>
              <a:buNone/>
            </a:pPr>
            <a:r>
              <a:rPr lang="tr-TR" sz="1600" b="1" dirty="0">
                <a:solidFill>
                  <a:srgbClr val="17274F"/>
                </a:solidFill>
                <a:latin typeface="Cambria Math" panose="02040503050406030204" pitchFamily="18" charset="0"/>
                <a:ea typeface="Cambria Math" panose="02040503050406030204" pitchFamily="18" charset="0"/>
                <a:cs typeface="Calibri"/>
                <a:sym typeface="Calibri"/>
              </a:rPr>
              <a:t> </a:t>
            </a:r>
            <a:endParaRPr lang="tr-TR" sz="2800" dirty="0">
              <a:solidFill>
                <a:srgbClr val="17274F"/>
              </a:solidFill>
              <a:latin typeface="Cambria Math" panose="02040503050406030204" pitchFamily="18" charset="0"/>
              <a:ea typeface="Cambria Math" panose="02040503050406030204" pitchFamily="18" charset="0"/>
            </a:endParaRPr>
          </a:p>
        </p:txBody>
      </p:sp>
      <p:sp>
        <p:nvSpPr>
          <p:cNvPr id="9" name="Rectangle 8">
            <a:extLst>
              <a:ext uri="{FF2B5EF4-FFF2-40B4-BE49-F238E27FC236}">
                <a16:creationId xmlns:a16="http://schemas.microsoft.com/office/drawing/2014/main" id="{4C273A32-D204-519B-37DD-929B19F6F2A3}"/>
              </a:ext>
            </a:extLst>
          </p:cNvPr>
          <p:cNvSpPr/>
          <p:nvPr/>
        </p:nvSpPr>
        <p:spPr>
          <a:xfrm>
            <a:off x="393700" y="304800"/>
            <a:ext cx="4724400" cy="1905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30" name="Picture 6">
            <a:extLst>
              <a:ext uri="{FF2B5EF4-FFF2-40B4-BE49-F238E27FC236}">
                <a16:creationId xmlns:a16="http://schemas.microsoft.com/office/drawing/2014/main" id="{11658563-E7FF-EF1D-6AFC-DDF5BD19D4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4" y="-304800"/>
            <a:ext cx="5695097" cy="2974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875" rIns="0" bIns="0" rtlCol="0">
            <a:spAutoFit/>
          </a:bodyPr>
          <a:lstStyle/>
          <a:p>
            <a:pPr marL="838200">
              <a:lnSpc>
                <a:spcPct val="100000"/>
              </a:lnSpc>
              <a:spcBef>
                <a:spcPts val="125"/>
              </a:spcBef>
            </a:pPr>
            <a:r>
              <a:rPr lang="tr-TR" spc="-345" dirty="0"/>
              <a:t>SHMYO  BÜLTEN</a:t>
            </a:r>
            <a:endParaRPr spc="-345" dirty="0"/>
          </a:p>
        </p:txBody>
      </p:sp>
      <p:pic>
        <p:nvPicPr>
          <p:cNvPr id="12" name="Picture 11">
            <a:extLst>
              <a:ext uri="{FF2B5EF4-FFF2-40B4-BE49-F238E27FC236}">
                <a16:creationId xmlns:a16="http://schemas.microsoft.com/office/drawing/2014/main" id="{A6A0B382-9CD9-85A0-8084-A6B68941AEE7}"/>
              </a:ext>
            </a:extLst>
          </p:cNvPr>
          <p:cNvPicPr>
            <a:picLocks noChangeAspect="1"/>
          </p:cNvPicPr>
          <p:nvPr/>
        </p:nvPicPr>
        <p:blipFill>
          <a:blip r:embed="rId2"/>
          <a:stretch>
            <a:fillRect/>
          </a:stretch>
        </p:blipFill>
        <p:spPr>
          <a:xfrm>
            <a:off x="165100" y="1752600"/>
            <a:ext cx="11879384" cy="4876800"/>
          </a:xfrm>
          <a:prstGeom prst="rect">
            <a:avLst/>
          </a:prstGeom>
        </p:spPr>
      </p:pic>
      <p:sp>
        <p:nvSpPr>
          <p:cNvPr id="13" name="Rectangle 12">
            <a:extLst>
              <a:ext uri="{FF2B5EF4-FFF2-40B4-BE49-F238E27FC236}">
                <a16:creationId xmlns:a16="http://schemas.microsoft.com/office/drawing/2014/main" id="{37628C98-0A66-732D-D27C-FF6043A71007}"/>
              </a:ext>
            </a:extLst>
          </p:cNvPr>
          <p:cNvSpPr/>
          <p:nvPr/>
        </p:nvSpPr>
        <p:spPr>
          <a:xfrm>
            <a:off x="4889500" y="4648200"/>
            <a:ext cx="1524000" cy="3048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5618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4777" y="649968"/>
            <a:ext cx="3438923" cy="385362"/>
          </a:xfrm>
          <a:prstGeom prst="rect">
            <a:avLst/>
          </a:prstGeom>
        </p:spPr>
        <p:txBody>
          <a:bodyPr vert="horz" wrap="square" lIns="0" tIns="15875" rIns="0" bIns="0" rtlCol="0">
            <a:spAutoFit/>
          </a:bodyPr>
          <a:lstStyle/>
          <a:p>
            <a:pPr marL="838200">
              <a:lnSpc>
                <a:spcPct val="100000"/>
              </a:lnSpc>
              <a:spcBef>
                <a:spcPts val="125"/>
              </a:spcBef>
            </a:pPr>
            <a:r>
              <a:rPr lang="tr-TR" sz="2400" b="0" spc="-345" dirty="0">
                <a:latin typeface="Trebuchet MS" panose="020B0603020202020204" pitchFamily="34" charset="0"/>
                <a:ea typeface="Cambria Math" panose="02040503050406030204" pitchFamily="18" charset="0"/>
                <a:cs typeface="Calibri Light" panose="020F0302020204030204" pitchFamily="34" charset="0"/>
              </a:rPr>
              <a:t>Müfredatlar</a:t>
            </a:r>
            <a:endParaRPr b="0" spc="-345" dirty="0">
              <a:latin typeface="Trebuchet MS" panose="020B0603020202020204" pitchFamily="34" charset="0"/>
              <a:ea typeface="Cambria Math" panose="02040503050406030204" pitchFamily="18" charset="0"/>
              <a:cs typeface="Calibri Light" panose="020F0302020204030204" pitchFamily="34" charset="0"/>
            </a:endParaRPr>
          </a:p>
        </p:txBody>
      </p:sp>
      <p:grpSp>
        <p:nvGrpSpPr>
          <p:cNvPr id="3" name="object 3"/>
          <p:cNvGrpSpPr/>
          <p:nvPr/>
        </p:nvGrpSpPr>
        <p:grpSpPr>
          <a:xfrm>
            <a:off x="9684703" y="6094238"/>
            <a:ext cx="1374775" cy="134620"/>
            <a:chOff x="9684703" y="6094238"/>
            <a:chExt cx="1374775" cy="134620"/>
          </a:xfrm>
        </p:grpSpPr>
        <p:pic>
          <p:nvPicPr>
            <p:cNvPr id="4" name="object 4"/>
            <p:cNvPicPr/>
            <p:nvPr/>
          </p:nvPicPr>
          <p:blipFill>
            <a:blip r:embed="rId2" cstate="print"/>
            <a:stretch>
              <a:fillRect/>
            </a:stretch>
          </p:blipFill>
          <p:spPr>
            <a:xfrm>
              <a:off x="9830518" y="6108104"/>
              <a:ext cx="129159" cy="106297"/>
            </a:xfrm>
            <a:prstGeom prst="rect">
              <a:avLst/>
            </a:prstGeom>
          </p:spPr>
        </p:pic>
        <p:pic>
          <p:nvPicPr>
            <p:cNvPr id="5" name="object 5"/>
            <p:cNvPicPr/>
            <p:nvPr/>
          </p:nvPicPr>
          <p:blipFill>
            <a:blip r:embed="rId3" cstate="print"/>
            <a:stretch>
              <a:fillRect/>
            </a:stretch>
          </p:blipFill>
          <p:spPr>
            <a:xfrm>
              <a:off x="10945352" y="6104333"/>
              <a:ext cx="114071" cy="114071"/>
            </a:xfrm>
            <a:prstGeom prst="rect">
              <a:avLst/>
            </a:prstGeom>
          </p:spPr>
        </p:pic>
        <p:pic>
          <p:nvPicPr>
            <p:cNvPr id="6" name="object 6"/>
            <p:cNvPicPr/>
            <p:nvPr/>
          </p:nvPicPr>
          <p:blipFill>
            <a:blip r:embed="rId4" cstate="print"/>
            <a:stretch>
              <a:fillRect/>
            </a:stretch>
          </p:blipFill>
          <p:spPr>
            <a:xfrm>
              <a:off x="9684703" y="6094238"/>
              <a:ext cx="71374" cy="134277"/>
            </a:xfrm>
            <a:prstGeom prst="rect">
              <a:avLst/>
            </a:prstGeom>
          </p:spPr>
        </p:pic>
      </p:grpSp>
      <p:sp>
        <p:nvSpPr>
          <p:cNvPr id="7" name="object 7"/>
          <p:cNvSpPr txBox="1">
            <a:spLocks noGrp="1"/>
          </p:cNvSpPr>
          <p:nvPr>
            <p:ph type="ftr" sz="quarter" idx="5"/>
          </p:nvPr>
        </p:nvSpPr>
        <p:spPr>
          <a:xfrm>
            <a:off x="10004610" y="5980625"/>
            <a:ext cx="870584" cy="331501"/>
          </a:xfrm>
          <a:prstGeom prst="rect">
            <a:avLst/>
          </a:prstGeom>
        </p:spPr>
        <p:txBody>
          <a:bodyPr vert="horz" wrap="square" lIns="0" tIns="114935" rIns="0" bIns="0" rtlCol="0">
            <a:spAutoFit/>
          </a:bodyPr>
          <a:lstStyle/>
          <a:p>
            <a:pPr marL="12700">
              <a:lnSpc>
                <a:spcPct val="100000"/>
              </a:lnSpc>
              <a:spcBef>
                <a:spcPts val="5"/>
              </a:spcBef>
            </a:pPr>
            <a:r>
              <a:rPr lang="tr-TR" spc="75" dirty="0"/>
              <a:t>igushmyo</a:t>
            </a:r>
            <a:endParaRPr spc="75" dirty="0"/>
          </a:p>
        </p:txBody>
      </p:sp>
      <p:sp>
        <p:nvSpPr>
          <p:cNvPr id="8" name="object 8"/>
          <p:cNvSpPr txBox="1">
            <a:spLocks noGrp="1"/>
          </p:cNvSpPr>
          <p:nvPr>
            <p:ph type="dt" sz="half" idx="6"/>
          </p:nvPr>
        </p:nvSpPr>
        <p:spPr>
          <a:xfrm>
            <a:off x="11090420" y="5980625"/>
            <a:ext cx="812800" cy="546945"/>
          </a:xfrm>
          <a:prstGeom prst="rect">
            <a:avLst/>
          </a:prstGeom>
        </p:spPr>
        <p:txBody>
          <a:bodyPr vert="horz" wrap="square" lIns="0" tIns="114935" rIns="0" bIns="0" rtlCol="0">
            <a:spAutoFit/>
          </a:bodyPr>
          <a:lstStyle/>
          <a:p>
            <a:pPr marL="12700">
              <a:spcBef>
                <a:spcPts val="5"/>
              </a:spcBef>
            </a:pPr>
            <a:r>
              <a:rPr lang="tr-TR" spc="75" dirty="0"/>
              <a:t>igushmyo</a:t>
            </a:r>
          </a:p>
          <a:p>
            <a:pPr marL="12700">
              <a:lnSpc>
                <a:spcPct val="100000"/>
              </a:lnSpc>
              <a:spcBef>
                <a:spcPts val="5"/>
              </a:spcBef>
            </a:pPr>
            <a:endParaRPr spc="70" dirty="0"/>
          </a:p>
        </p:txBody>
      </p:sp>
      <p:sp>
        <p:nvSpPr>
          <p:cNvPr id="11" name="object 9">
            <a:extLst>
              <a:ext uri="{FF2B5EF4-FFF2-40B4-BE49-F238E27FC236}">
                <a16:creationId xmlns:a16="http://schemas.microsoft.com/office/drawing/2014/main" id="{24EE0151-AF27-1EBA-AED6-9A55DE92FA8F}"/>
              </a:ext>
            </a:extLst>
          </p:cNvPr>
          <p:cNvSpPr txBox="1"/>
          <p:nvPr/>
        </p:nvSpPr>
        <p:spPr>
          <a:xfrm>
            <a:off x="9590908" y="6324600"/>
            <a:ext cx="2721870"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sz="2050" b="1" u="sng" dirty="0">
              <a:latin typeface="Arial Narrow"/>
              <a:cs typeface="Arial Narrow"/>
            </a:endParaRPr>
          </a:p>
        </p:txBody>
      </p:sp>
      <p:pic>
        <p:nvPicPr>
          <p:cNvPr id="9" name="Picture 8">
            <a:extLst>
              <a:ext uri="{FF2B5EF4-FFF2-40B4-BE49-F238E27FC236}">
                <a16:creationId xmlns:a16="http://schemas.microsoft.com/office/drawing/2014/main" id="{2CD9504F-0C82-A9F6-860A-CBCBE9502FB9}"/>
              </a:ext>
            </a:extLst>
          </p:cNvPr>
          <p:cNvPicPr>
            <a:picLocks noChangeAspect="1"/>
          </p:cNvPicPr>
          <p:nvPr/>
        </p:nvPicPr>
        <p:blipFill>
          <a:blip r:embed="rId5"/>
          <a:stretch>
            <a:fillRect/>
          </a:stretch>
        </p:blipFill>
        <p:spPr>
          <a:xfrm>
            <a:off x="0" y="1630486"/>
            <a:ext cx="7913791" cy="5209226"/>
          </a:xfrm>
          <a:prstGeom prst="rect">
            <a:avLst/>
          </a:prstGeom>
        </p:spPr>
      </p:pic>
      <p:sp>
        <p:nvSpPr>
          <p:cNvPr id="10" name="Rectangle 9">
            <a:extLst>
              <a:ext uri="{FF2B5EF4-FFF2-40B4-BE49-F238E27FC236}">
                <a16:creationId xmlns:a16="http://schemas.microsoft.com/office/drawing/2014/main" id="{37E42F4A-8441-56E8-6928-46ED624C4452}"/>
              </a:ext>
            </a:extLst>
          </p:cNvPr>
          <p:cNvSpPr/>
          <p:nvPr/>
        </p:nvSpPr>
        <p:spPr>
          <a:xfrm>
            <a:off x="241300" y="2590800"/>
            <a:ext cx="2286000" cy="2286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a:extLst>
              <a:ext uri="{FF2B5EF4-FFF2-40B4-BE49-F238E27FC236}">
                <a16:creationId xmlns:a16="http://schemas.microsoft.com/office/drawing/2014/main" id="{5A55174B-469A-72D4-F91B-9F833D7ACB93}"/>
              </a:ext>
            </a:extLst>
          </p:cNvPr>
          <p:cNvSpPr/>
          <p:nvPr/>
        </p:nvSpPr>
        <p:spPr>
          <a:xfrm>
            <a:off x="2984500" y="3200400"/>
            <a:ext cx="2667000" cy="2286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CD018A8A-61AC-C4F9-C865-46FF0BCCE6BF}"/>
              </a:ext>
            </a:extLst>
          </p:cNvPr>
          <p:cNvSpPr txBox="1"/>
          <p:nvPr/>
        </p:nvSpPr>
        <p:spPr>
          <a:xfrm>
            <a:off x="8107611" y="1981200"/>
            <a:ext cx="2982809" cy="461665"/>
          </a:xfrm>
          <a:prstGeom prst="rect">
            <a:avLst/>
          </a:prstGeom>
          <a:noFill/>
        </p:spPr>
        <p:txBody>
          <a:bodyPr wrap="square">
            <a:spAutoFit/>
          </a:bodyPr>
          <a:lstStyle/>
          <a:p>
            <a:r>
              <a:rPr lang="tr-TR" sz="2400" b="1" dirty="0">
                <a:solidFill>
                  <a:srgbClr val="002060"/>
                </a:solidFill>
                <a:latin typeface="Cambria Math" panose="02040503050406030204" pitchFamily="18" charset="0"/>
                <a:ea typeface="Cambria Math" panose="02040503050406030204" pitchFamily="18" charset="0"/>
              </a:rPr>
              <a:t>gbs.gelisim.edu.tr</a:t>
            </a:r>
          </a:p>
        </p:txBody>
      </p:sp>
    </p:spTree>
    <p:extLst>
      <p:ext uri="{BB962C8B-B14F-4D97-AF65-F5344CB8AC3E}">
        <p14:creationId xmlns:p14="http://schemas.microsoft.com/office/powerpoint/2010/main" val="361614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4777" y="649968"/>
            <a:ext cx="3409950" cy="385362"/>
          </a:xfrm>
          <a:prstGeom prst="rect">
            <a:avLst/>
          </a:prstGeom>
        </p:spPr>
        <p:txBody>
          <a:bodyPr vert="horz" wrap="square" lIns="0" tIns="15875" rIns="0" bIns="0" rtlCol="0">
            <a:spAutoFit/>
          </a:bodyPr>
          <a:lstStyle/>
          <a:p>
            <a:pPr marL="838200">
              <a:lnSpc>
                <a:spcPct val="100000"/>
              </a:lnSpc>
              <a:spcBef>
                <a:spcPts val="125"/>
              </a:spcBef>
            </a:pPr>
            <a:r>
              <a:rPr lang="tr-TR" sz="2400" b="0" spc="-345" dirty="0">
                <a:latin typeface="Trebuchet MS" panose="020B0603020202020204" pitchFamily="34" charset="0"/>
                <a:ea typeface="Cambria Math" panose="02040503050406030204" pitchFamily="18" charset="0"/>
                <a:cs typeface="Calibri Light" panose="020F0302020204030204" pitchFamily="34" charset="0"/>
              </a:rPr>
              <a:t>Müfredatlar</a:t>
            </a:r>
            <a:endParaRPr spc="-345" dirty="0"/>
          </a:p>
        </p:txBody>
      </p:sp>
      <p:pic>
        <p:nvPicPr>
          <p:cNvPr id="9" name="Picture 8">
            <a:extLst>
              <a:ext uri="{FF2B5EF4-FFF2-40B4-BE49-F238E27FC236}">
                <a16:creationId xmlns:a16="http://schemas.microsoft.com/office/drawing/2014/main" id="{924D3C2B-50EA-5628-70E0-F9A8E9D46A85}"/>
              </a:ext>
            </a:extLst>
          </p:cNvPr>
          <p:cNvPicPr>
            <a:picLocks noChangeAspect="1"/>
          </p:cNvPicPr>
          <p:nvPr/>
        </p:nvPicPr>
        <p:blipFill>
          <a:blip r:embed="rId2"/>
          <a:stretch>
            <a:fillRect/>
          </a:stretch>
        </p:blipFill>
        <p:spPr>
          <a:xfrm>
            <a:off x="-1" y="1525488"/>
            <a:ext cx="11767449" cy="5332512"/>
          </a:xfrm>
          <a:prstGeom prst="rect">
            <a:avLst/>
          </a:prstGeom>
        </p:spPr>
      </p:pic>
      <p:sp>
        <p:nvSpPr>
          <p:cNvPr id="10" name="Rectangle 9">
            <a:extLst>
              <a:ext uri="{FF2B5EF4-FFF2-40B4-BE49-F238E27FC236}">
                <a16:creationId xmlns:a16="http://schemas.microsoft.com/office/drawing/2014/main" id="{D4862713-B0FA-2EA5-64A4-FB9F177CD503}"/>
              </a:ext>
            </a:extLst>
          </p:cNvPr>
          <p:cNvSpPr/>
          <p:nvPr/>
        </p:nvSpPr>
        <p:spPr>
          <a:xfrm>
            <a:off x="241300" y="3276600"/>
            <a:ext cx="2286000" cy="2286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906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4777" y="649968"/>
            <a:ext cx="3409950" cy="385362"/>
          </a:xfrm>
          <a:prstGeom prst="rect">
            <a:avLst/>
          </a:prstGeom>
        </p:spPr>
        <p:txBody>
          <a:bodyPr vert="horz" wrap="square" lIns="0" tIns="15875" rIns="0" bIns="0" rtlCol="0">
            <a:spAutoFit/>
          </a:bodyPr>
          <a:lstStyle/>
          <a:p>
            <a:pPr marL="838200">
              <a:lnSpc>
                <a:spcPct val="100000"/>
              </a:lnSpc>
              <a:spcBef>
                <a:spcPts val="125"/>
              </a:spcBef>
            </a:pPr>
            <a:r>
              <a:rPr lang="tr-TR" sz="2400" b="0" spc="-345" dirty="0">
                <a:latin typeface="Trebuchet MS" panose="020B0603020202020204" pitchFamily="34" charset="0"/>
                <a:ea typeface="Cambria Math" panose="02040503050406030204" pitchFamily="18" charset="0"/>
                <a:cs typeface="Calibri Light" panose="020F0302020204030204" pitchFamily="34" charset="0"/>
              </a:rPr>
              <a:t>Müfredatlar</a:t>
            </a:r>
            <a:endParaRPr spc="-345" dirty="0"/>
          </a:p>
        </p:txBody>
      </p:sp>
      <p:pic>
        <p:nvPicPr>
          <p:cNvPr id="9" name="Picture 8">
            <a:extLst>
              <a:ext uri="{FF2B5EF4-FFF2-40B4-BE49-F238E27FC236}">
                <a16:creationId xmlns:a16="http://schemas.microsoft.com/office/drawing/2014/main" id="{0CC6401E-778B-6D32-D1AE-F8F40714F250}"/>
              </a:ext>
            </a:extLst>
          </p:cNvPr>
          <p:cNvPicPr>
            <a:picLocks noChangeAspect="1"/>
          </p:cNvPicPr>
          <p:nvPr/>
        </p:nvPicPr>
        <p:blipFill>
          <a:blip r:embed="rId2"/>
          <a:stretch>
            <a:fillRect/>
          </a:stretch>
        </p:blipFill>
        <p:spPr>
          <a:xfrm>
            <a:off x="8035" y="1654821"/>
            <a:ext cx="10367865" cy="5224950"/>
          </a:xfrm>
          <a:prstGeom prst="rect">
            <a:avLst/>
          </a:prstGeom>
        </p:spPr>
      </p:pic>
    </p:spTree>
    <p:extLst>
      <p:ext uri="{BB962C8B-B14F-4D97-AF65-F5344CB8AC3E}">
        <p14:creationId xmlns:p14="http://schemas.microsoft.com/office/powerpoint/2010/main" val="345839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875" rIns="0" bIns="0" rtlCol="0">
            <a:spAutoFit/>
          </a:bodyPr>
          <a:lstStyle/>
          <a:p>
            <a:pPr marL="838200">
              <a:lnSpc>
                <a:spcPct val="100000"/>
              </a:lnSpc>
              <a:spcBef>
                <a:spcPts val="125"/>
              </a:spcBef>
            </a:pPr>
            <a:r>
              <a:rPr lang="tr-TR" spc="-345" dirty="0"/>
              <a:t>OBIS Ders Programı</a:t>
            </a:r>
            <a:endParaRPr spc="-345" dirty="0"/>
          </a:p>
        </p:txBody>
      </p:sp>
      <p:grpSp>
        <p:nvGrpSpPr>
          <p:cNvPr id="3" name="object 3"/>
          <p:cNvGrpSpPr/>
          <p:nvPr/>
        </p:nvGrpSpPr>
        <p:grpSpPr>
          <a:xfrm>
            <a:off x="9684703" y="6094238"/>
            <a:ext cx="1374775" cy="134620"/>
            <a:chOff x="9684703" y="6094238"/>
            <a:chExt cx="1374775" cy="134620"/>
          </a:xfrm>
        </p:grpSpPr>
        <p:pic>
          <p:nvPicPr>
            <p:cNvPr id="4" name="object 4"/>
            <p:cNvPicPr/>
            <p:nvPr/>
          </p:nvPicPr>
          <p:blipFill>
            <a:blip r:embed="rId2" cstate="print"/>
            <a:stretch>
              <a:fillRect/>
            </a:stretch>
          </p:blipFill>
          <p:spPr>
            <a:xfrm>
              <a:off x="9830518" y="6108104"/>
              <a:ext cx="129159" cy="106297"/>
            </a:xfrm>
            <a:prstGeom prst="rect">
              <a:avLst/>
            </a:prstGeom>
          </p:spPr>
        </p:pic>
        <p:pic>
          <p:nvPicPr>
            <p:cNvPr id="5" name="object 5"/>
            <p:cNvPicPr/>
            <p:nvPr/>
          </p:nvPicPr>
          <p:blipFill>
            <a:blip r:embed="rId3" cstate="print"/>
            <a:stretch>
              <a:fillRect/>
            </a:stretch>
          </p:blipFill>
          <p:spPr>
            <a:xfrm>
              <a:off x="10945352" y="6104333"/>
              <a:ext cx="114071" cy="114071"/>
            </a:xfrm>
            <a:prstGeom prst="rect">
              <a:avLst/>
            </a:prstGeom>
          </p:spPr>
        </p:pic>
        <p:pic>
          <p:nvPicPr>
            <p:cNvPr id="6" name="object 6"/>
            <p:cNvPicPr/>
            <p:nvPr/>
          </p:nvPicPr>
          <p:blipFill>
            <a:blip r:embed="rId4" cstate="print"/>
            <a:stretch>
              <a:fillRect/>
            </a:stretch>
          </p:blipFill>
          <p:spPr>
            <a:xfrm>
              <a:off x="9684703" y="6094238"/>
              <a:ext cx="71374" cy="134277"/>
            </a:xfrm>
            <a:prstGeom prst="rect">
              <a:avLst/>
            </a:prstGeom>
          </p:spPr>
        </p:pic>
      </p:grpSp>
      <p:sp>
        <p:nvSpPr>
          <p:cNvPr id="7" name="object 7"/>
          <p:cNvSpPr txBox="1">
            <a:spLocks noGrp="1"/>
          </p:cNvSpPr>
          <p:nvPr>
            <p:ph type="ftr" sz="quarter" idx="5"/>
          </p:nvPr>
        </p:nvSpPr>
        <p:spPr>
          <a:xfrm>
            <a:off x="10004610" y="5980625"/>
            <a:ext cx="870584" cy="331501"/>
          </a:xfrm>
          <a:prstGeom prst="rect">
            <a:avLst/>
          </a:prstGeom>
        </p:spPr>
        <p:txBody>
          <a:bodyPr vert="horz" wrap="square" lIns="0" tIns="114935" rIns="0" bIns="0" rtlCol="0">
            <a:spAutoFit/>
          </a:bodyPr>
          <a:lstStyle/>
          <a:p>
            <a:pPr marL="12700">
              <a:lnSpc>
                <a:spcPct val="100000"/>
              </a:lnSpc>
              <a:spcBef>
                <a:spcPts val="5"/>
              </a:spcBef>
            </a:pPr>
            <a:r>
              <a:rPr lang="tr-TR" spc="75" dirty="0"/>
              <a:t>igushmyo</a:t>
            </a:r>
            <a:endParaRPr spc="75" dirty="0"/>
          </a:p>
        </p:txBody>
      </p:sp>
      <p:sp>
        <p:nvSpPr>
          <p:cNvPr id="8" name="object 8"/>
          <p:cNvSpPr txBox="1">
            <a:spLocks noGrp="1"/>
          </p:cNvSpPr>
          <p:nvPr>
            <p:ph type="dt" sz="half" idx="6"/>
          </p:nvPr>
        </p:nvSpPr>
        <p:spPr>
          <a:xfrm>
            <a:off x="11090420" y="5980625"/>
            <a:ext cx="812800" cy="546945"/>
          </a:xfrm>
          <a:prstGeom prst="rect">
            <a:avLst/>
          </a:prstGeom>
        </p:spPr>
        <p:txBody>
          <a:bodyPr vert="horz" wrap="square" lIns="0" tIns="114935" rIns="0" bIns="0" rtlCol="0">
            <a:spAutoFit/>
          </a:bodyPr>
          <a:lstStyle/>
          <a:p>
            <a:pPr marL="12700">
              <a:spcBef>
                <a:spcPts val="5"/>
              </a:spcBef>
            </a:pPr>
            <a:r>
              <a:rPr lang="tr-TR" spc="75" dirty="0"/>
              <a:t>igushmyo</a:t>
            </a:r>
          </a:p>
          <a:p>
            <a:pPr marL="12700">
              <a:lnSpc>
                <a:spcPct val="100000"/>
              </a:lnSpc>
              <a:spcBef>
                <a:spcPts val="5"/>
              </a:spcBef>
            </a:pPr>
            <a:endParaRPr spc="70" dirty="0"/>
          </a:p>
        </p:txBody>
      </p:sp>
      <p:sp>
        <p:nvSpPr>
          <p:cNvPr id="11" name="object 9">
            <a:extLst>
              <a:ext uri="{FF2B5EF4-FFF2-40B4-BE49-F238E27FC236}">
                <a16:creationId xmlns:a16="http://schemas.microsoft.com/office/drawing/2014/main" id="{24EE0151-AF27-1EBA-AED6-9A55DE92FA8F}"/>
              </a:ext>
            </a:extLst>
          </p:cNvPr>
          <p:cNvSpPr txBox="1"/>
          <p:nvPr/>
        </p:nvSpPr>
        <p:spPr>
          <a:xfrm>
            <a:off x="9590908" y="6324600"/>
            <a:ext cx="2721870"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sz="2050" b="1" u="sng" dirty="0">
              <a:latin typeface="Arial Narrow"/>
              <a:cs typeface="Arial Narrow"/>
            </a:endParaRPr>
          </a:p>
        </p:txBody>
      </p:sp>
      <p:pic>
        <p:nvPicPr>
          <p:cNvPr id="9" name="Picture 8">
            <a:extLst>
              <a:ext uri="{FF2B5EF4-FFF2-40B4-BE49-F238E27FC236}">
                <a16:creationId xmlns:a16="http://schemas.microsoft.com/office/drawing/2014/main" id="{A14938AA-1865-42C6-507A-E136873E4A6E}"/>
              </a:ext>
            </a:extLst>
          </p:cNvPr>
          <p:cNvPicPr>
            <a:picLocks noChangeAspect="1"/>
          </p:cNvPicPr>
          <p:nvPr/>
        </p:nvPicPr>
        <p:blipFill>
          <a:blip r:embed="rId5"/>
          <a:stretch>
            <a:fillRect/>
          </a:stretch>
        </p:blipFill>
        <p:spPr>
          <a:xfrm>
            <a:off x="0" y="1665488"/>
            <a:ext cx="4796892" cy="5192512"/>
          </a:xfrm>
          <a:prstGeom prst="rect">
            <a:avLst/>
          </a:prstGeom>
        </p:spPr>
      </p:pic>
      <p:sp>
        <p:nvSpPr>
          <p:cNvPr id="12" name="Rectangle 11">
            <a:extLst>
              <a:ext uri="{FF2B5EF4-FFF2-40B4-BE49-F238E27FC236}">
                <a16:creationId xmlns:a16="http://schemas.microsoft.com/office/drawing/2014/main" id="{D5719359-A07A-A817-2C49-644B7C487C89}"/>
              </a:ext>
            </a:extLst>
          </p:cNvPr>
          <p:cNvSpPr/>
          <p:nvPr/>
        </p:nvSpPr>
        <p:spPr>
          <a:xfrm>
            <a:off x="2146300" y="5715000"/>
            <a:ext cx="914400" cy="6096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Straight Connector 13">
            <a:extLst>
              <a:ext uri="{FF2B5EF4-FFF2-40B4-BE49-F238E27FC236}">
                <a16:creationId xmlns:a16="http://schemas.microsoft.com/office/drawing/2014/main" id="{94D49502-B6FF-9FA1-7C77-24EACC58F4E4}"/>
              </a:ext>
            </a:extLst>
          </p:cNvPr>
          <p:cNvCxnSpPr>
            <a:cxnSpLocks/>
          </p:cNvCxnSpPr>
          <p:nvPr/>
        </p:nvCxnSpPr>
        <p:spPr>
          <a:xfrm flipV="1">
            <a:off x="2146300" y="2736502"/>
            <a:ext cx="2968451" cy="2978498"/>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65C71113-501D-745F-0EE3-74F4F0FC1242}"/>
              </a:ext>
            </a:extLst>
          </p:cNvPr>
          <p:cNvCxnSpPr>
            <a:cxnSpLocks/>
          </p:cNvCxnSpPr>
          <p:nvPr/>
        </p:nvCxnSpPr>
        <p:spPr>
          <a:xfrm flipV="1">
            <a:off x="3060700" y="4148768"/>
            <a:ext cx="4359810" cy="2163358"/>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D5DF4080-E8DD-97A2-4CBE-90CECC3361C5}"/>
              </a:ext>
            </a:extLst>
          </p:cNvPr>
          <p:cNvCxnSpPr>
            <a:cxnSpLocks/>
          </p:cNvCxnSpPr>
          <p:nvPr/>
        </p:nvCxnSpPr>
        <p:spPr>
          <a:xfrm flipV="1">
            <a:off x="3091697" y="4148768"/>
            <a:ext cx="2026403" cy="1566232"/>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B1FA1883-835F-2DA4-9A65-B4E82115E3CA}"/>
              </a:ext>
            </a:extLst>
          </p:cNvPr>
          <p:cNvSpPr txBox="1"/>
          <p:nvPr/>
        </p:nvSpPr>
        <p:spPr>
          <a:xfrm>
            <a:off x="5114751" y="2736502"/>
            <a:ext cx="2286000" cy="1384995"/>
          </a:xfrm>
          <a:prstGeom prst="rect">
            <a:avLst/>
          </a:prstGeom>
          <a:noFill/>
          <a:ln>
            <a:solidFill>
              <a:srgbClr val="17274F"/>
            </a:solidFill>
          </a:ln>
        </p:spPr>
        <p:txBody>
          <a:bodyPr wrap="square" rtlCol="0">
            <a:spAutoFit/>
          </a:bodyPr>
          <a:lstStyle/>
          <a:p>
            <a:pPr algn="ctr"/>
            <a:r>
              <a:rPr lang="tr-TR" sz="1400" b="1" dirty="0">
                <a:solidFill>
                  <a:schemeClr val="accent1">
                    <a:lumMod val="75000"/>
                  </a:schemeClr>
                </a:solidFill>
                <a:latin typeface="+mn-lt"/>
                <a:cs typeface="Arial" panose="020B0604020202020204" pitchFamily="34" charset="0"/>
              </a:rPr>
              <a:t>BCP219- LABORATUVAR CİHAZLARI </a:t>
            </a:r>
          </a:p>
          <a:p>
            <a:pPr algn="ctr"/>
            <a:r>
              <a:rPr lang="tr-TR" sz="1400" b="1" dirty="0">
                <a:solidFill>
                  <a:schemeClr val="accent1">
                    <a:lumMod val="75000"/>
                  </a:schemeClr>
                </a:solidFill>
                <a:latin typeface="+mn-lt"/>
                <a:cs typeface="Arial" panose="020B0604020202020204" pitchFamily="34" charset="0"/>
              </a:rPr>
              <a:t>(C BLOK-SHMYO)</a:t>
            </a:r>
          </a:p>
          <a:p>
            <a:pPr algn="ctr"/>
            <a:r>
              <a:rPr lang="tr-TR" sz="1400" b="1" dirty="0">
                <a:solidFill>
                  <a:schemeClr val="accent1">
                    <a:lumMod val="75000"/>
                  </a:schemeClr>
                </a:solidFill>
                <a:latin typeface="+mn-lt"/>
                <a:cs typeface="Arial" panose="020B0604020202020204" pitchFamily="34" charset="0"/>
              </a:rPr>
              <a:t>KAT:0 (027)</a:t>
            </a:r>
          </a:p>
          <a:p>
            <a:pPr algn="ctr"/>
            <a:r>
              <a:rPr lang="tr-TR" sz="1400" b="1" dirty="0">
                <a:solidFill>
                  <a:schemeClr val="accent1">
                    <a:lumMod val="75000"/>
                  </a:schemeClr>
                </a:solidFill>
                <a:latin typeface="+mn-lt"/>
                <a:cs typeface="Arial" panose="020B0604020202020204" pitchFamily="34" charset="0"/>
              </a:rPr>
              <a:t>ÖĞR. GÖR.</a:t>
            </a:r>
          </a:p>
          <a:p>
            <a:pPr algn="ctr"/>
            <a:r>
              <a:rPr lang="tr-TR" sz="1400" b="1" dirty="0">
                <a:solidFill>
                  <a:schemeClr val="accent1">
                    <a:lumMod val="75000"/>
                  </a:schemeClr>
                </a:solidFill>
                <a:latin typeface="+mn-lt"/>
                <a:cs typeface="Arial" panose="020B0604020202020204" pitchFamily="34" charset="0"/>
              </a:rPr>
              <a:t>SEYİT HAMZA ÇAVGA</a:t>
            </a:r>
          </a:p>
        </p:txBody>
      </p:sp>
    </p:spTree>
    <p:extLst>
      <p:ext uri="{BB962C8B-B14F-4D97-AF65-F5344CB8AC3E}">
        <p14:creationId xmlns:p14="http://schemas.microsoft.com/office/powerpoint/2010/main" val="4175592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875" rIns="0" bIns="0" rtlCol="0">
            <a:spAutoFit/>
          </a:bodyPr>
          <a:lstStyle/>
          <a:p>
            <a:pPr marL="838200">
              <a:lnSpc>
                <a:spcPct val="100000"/>
              </a:lnSpc>
              <a:spcBef>
                <a:spcPts val="125"/>
              </a:spcBef>
            </a:pPr>
            <a:r>
              <a:rPr lang="tr-TR" spc="-345" dirty="0"/>
              <a:t>Ders  Takip</a:t>
            </a:r>
            <a:endParaRPr spc="-345" dirty="0"/>
          </a:p>
        </p:txBody>
      </p:sp>
      <p:sp>
        <p:nvSpPr>
          <p:cNvPr id="11" name="object 9">
            <a:extLst>
              <a:ext uri="{FF2B5EF4-FFF2-40B4-BE49-F238E27FC236}">
                <a16:creationId xmlns:a16="http://schemas.microsoft.com/office/drawing/2014/main" id="{24EE0151-AF27-1EBA-AED6-9A55DE92FA8F}"/>
              </a:ext>
            </a:extLst>
          </p:cNvPr>
          <p:cNvSpPr txBox="1"/>
          <p:nvPr/>
        </p:nvSpPr>
        <p:spPr>
          <a:xfrm>
            <a:off x="9890691" y="6327069"/>
            <a:ext cx="2721870"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lms.gelisim.edu.tr</a:t>
            </a:r>
            <a:endParaRPr sz="2050" b="1" u="sng" dirty="0">
              <a:latin typeface="Arial Narrow"/>
              <a:cs typeface="Arial Narrow"/>
            </a:endParaRPr>
          </a:p>
        </p:txBody>
      </p:sp>
      <p:sp>
        <p:nvSpPr>
          <p:cNvPr id="12" name="TextBox 11">
            <a:extLst>
              <a:ext uri="{FF2B5EF4-FFF2-40B4-BE49-F238E27FC236}">
                <a16:creationId xmlns:a16="http://schemas.microsoft.com/office/drawing/2014/main" id="{FFFA9327-0341-2139-6D7F-B87D6C8A3B7B}"/>
              </a:ext>
            </a:extLst>
          </p:cNvPr>
          <p:cNvSpPr txBox="1"/>
          <p:nvPr/>
        </p:nvSpPr>
        <p:spPr>
          <a:xfrm>
            <a:off x="1993900" y="1672880"/>
            <a:ext cx="9677400" cy="707886"/>
          </a:xfrm>
          <a:prstGeom prst="rect">
            <a:avLst/>
          </a:prstGeom>
          <a:noFill/>
        </p:spPr>
        <p:txBody>
          <a:bodyPr wrap="square" rtlCol="0">
            <a:spAutoFit/>
          </a:bodyPr>
          <a:lstStyle/>
          <a:p>
            <a:r>
              <a:rPr lang="tr-TR" sz="2000" dirty="0">
                <a:solidFill>
                  <a:srgbClr val="002060"/>
                </a:solidFill>
                <a:latin typeface="Cambria Math" panose="02040503050406030204" pitchFamily="18" charset="0"/>
                <a:ea typeface="Cambria Math" panose="02040503050406030204" pitchFamily="18" charset="0"/>
              </a:rPr>
              <a:t>Öğrenciler Online dersler ve sınavlara katılabilmek adına </a:t>
            </a:r>
            <a:r>
              <a:rPr lang="tr-TR" sz="2000" dirty="0">
                <a:solidFill>
                  <a:srgbClr val="002060"/>
                </a:solidFill>
                <a:latin typeface="Cambria Math" panose="02040503050406030204" pitchFamily="18" charset="0"/>
                <a:ea typeface="Cambria Math" panose="02040503050406030204" pitchFamily="18" charset="0"/>
                <a:hlinkClick r:id="rId2">
                  <a:extLst>
                    <a:ext uri="{A12FA001-AC4F-418D-AE19-62706E023703}">
                      <ahyp:hlinkClr xmlns:ahyp="http://schemas.microsoft.com/office/drawing/2018/hyperlinkcolor" val="tx"/>
                    </a:ext>
                  </a:extLst>
                </a:hlinkClick>
              </a:rPr>
              <a:t>https://lms.gelisim.edu.tr/</a:t>
            </a:r>
            <a:r>
              <a:rPr lang="tr-TR" sz="2000" dirty="0">
                <a:solidFill>
                  <a:srgbClr val="002060"/>
                </a:solidFill>
                <a:latin typeface="Cambria Math" panose="02040503050406030204" pitchFamily="18" charset="0"/>
                <a:ea typeface="Cambria Math" panose="02040503050406030204" pitchFamily="18" charset="0"/>
              </a:rPr>
              <a:t> adresinden giriş yapmalıdırlar.</a:t>
            </a:r>
          </a:p>
        </p:txBody>
      </p:sp>
      <p:pic>
        <p:nvPicPr>
          <p:cNvPr id="13" name="Picture 12">
            <a:extLst>
              <a:ext uri="{FF2B5EF4-FFF2-40B4-BE49-F238E27FC236}">
                <a16:creationId xmlns:a16="http://schemas.microsoft.com/office/drawing/2014/main" id="{FB9C18E0-0A99-DC31-29A5-730A7A7A098F}"/>
              </a:ext>
            </a:extLst>
          </p:cNvPr>
          <p:cNvPicPr>
            <a:picLocks noChangeAspect="1"/>
          </p:cNvPicPr>
          <p:nvPr/>
        </p:nvPicPr>
        <p:blipFill>
          <a:blip r:embed="rId3"/>
          <a:stretch>
            <a:fillRect/>
          </a:stretch>
        </p:blipFill>
        <p:spPr>
          <a:xfrm>
            <a:off x="2732695" y="2440284"/>
            <a:ext cx="7712552" cy="3767748"/>
          </a:xfrm>
          <a:prstGeom prst="rect">
            <a:avLst/>
          </a:prstGeom>
        </p:spPr>
      </p:pic>
    </p:spTree>
    <p:extLst>
      <p:ext uri="{BB962C8B-B14F-4D97-AF65-F5344CB8AC3E}">
        <p14:creationId xmlns:p14="http://schemas.microsoft.com/office/powerpoint/2010/main" val="29909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684703" y="6094238"/>
            <a:ext cx="1374775" cy="134620"/>
            <a:chOff x="9684703" y="6094238"/>
            <a:chExt cx="1374775" cy="134620"/>
          </a:xfrm>
        </p:grpSpPr>
        <p:pic>
          <p:nvPicPr>
            <p:cNvPr id="4" name="object 4"/>
            <p:cNvPicPr/>
            <p:nvPr/>
          </p:nvPicPr>
          <p:blipFill>
            <a:blip r:embed="rId2" cstate="print"/>
            <a:stretch>
              <a:fillRect/>
            </a:stretch>
          </p:blipFill>
          <p:spPr>
            <a:xfrm>
              <a:off x="9830518" y="6108104"/>
              <a:ext cx="129159" cy="106297"/>
            </a:xfrm>
            <a:prstGeom prst="rect">
              <a:avLst/>
            </a:prstGeom>
          </p:spPr>
        </p:pic>
        <p:pic>
          <p:nvPicPr>
            <p:cNvPr id="5" name="object 5"/>
            <p:cNvPicPr/>
            <p:nvPr/>
          </p:nvPicPr>
          <p:blipFill>
            <a:blip r:embed="rId3" cstate="print"/>
            <a:stretch>
              <a:fillRect/>
            </a:stretch>
          </p:blipFill>
          <p:spPr>
            <a:xfrm>
              <a:off x="10945352" y="6104333"/>
              <a:ext cx="114071" cy="114071"/>
            </a:xfrm>
            <a:prstGeom prst="rect">
              <a:avLst/>
            </a:prstGeom>
          </p:spPr>
        </p:pic>
        <p:pic>
          <p:nvPicPr>
            <p:cNvPr id="6" name="object 6"/>
            <p:cNvPicPr/>
            <p:nvPr/>
          </p:nvPicPr>
          <p:blipFill>
            <a:blip r:embed="rId4" cstate="print"/>
            <a:stretch>
              <a:fillRect/>
            </a:stretch>
          </p:blipFill>
          <p:spPr>
            <a:xfrm>
              <a:off x="9684703" y="6094238"/>
              <a:ext cx="71374" cy="134277"/>
            </a:xfrm>
            <a:prstGeom prst="rect">
              <a:avLst/>
            </a:prstGeom>
          </p:spPr>
        </p:pic>
      </p:grpSp>
      <p:sp>
        <p:nvSpPr>
          <p:cNvPr id="7" name="object 7"/>
          <p:cNvSpPr txBox="1">
            <a:spLocks noGrp="1"/>
          </p:cNvSpPr>
          <p:nvPr>
            <p:ph type="ftr" sz="quarter" idx="5"/>
          </p:nvPr>
        </p:nvSpPr>
        <p:spPr>
          <a:xfrm>
            <a:off x="10004610" y="5980625"/>
            <a:ext cx="870584" cy="331501"/>
          </a:xfrm>
          <a:prstGeom prst="rect">
            <a:avLst/>
          </a:prstGeom>
        </p:spPr>
        <p:txBody>
          <a:bodyPr vert="horz" wrap="square" lIns="0" tIns="114935" rIns="0" bIns="0" rtlCol="0">
            <a:spAutoFit/>
          </a:bodyPr>
          <a:lstStyle/>
          <a:p>
            <a:pPr marL="12700">
              <a:lnSpc>
                <a:spcPct val="100000"/>
              </a:lnSpc>
              <a:spcBef>
                <a:spcPts val="5"/>
              </a:spcBef>
            </a:pPr>
            <a:r>
              <a:rPr lang="tr-TR" spc="75" dirty="0"/>
              <a:t>igushmyo</a:t>
            </a:r>
            <a:endParaRPr spc="75" dirty="0"/>
          </a:p>
        </p:txBody>
      </p:sp>
      <p:sp>
        <p:nvSpPr>
          <p:cNvPr id="8" name="object 8"/>
          <p:cNvSpPr txBox="1">
            <a:spLocks noGrp="1"/>
          </p:cNvSpPr>
          <p:nvPr>
            <p:ph type="dt" sz="half" idx="6"/>
          </p:nvPr>
        </p:nvSpPr>
        <p:spPr>
          <a:xfrm>
            <a:off x="11090420" y="5980625"/>
            <a:ext cx="812800" cy="546945"/>
          </a:xfrm>
          <a:prstGeom prst="rect">
            <a:avLst/>
          </a:prstGeom>
        </p:spPr>
        <p:txBody>
          <a:bodyPr vert="horz" wrap="square" lIns="0" tIns="114935" rIns="0" bIns="0" rtlCol="0">
            <a:spAutoFit/>
          </a:bodyPr>
          <a:lstStyle/>
          <a:p>
            <a:pPr marL="12700">
              <a:spcBef>
                <a:spcPts val="5"/>
              </a:spcBef>
            </a:pPr>
            <a:r>
              <a:rPr lang="tr-TR" spc="75" dirty="0"/>
              <a:t>igushmyo</a:t>
            </a:r>
          </a:p>
          <a:p>
            <a:pPr marL="12700">
              <a:lnSpc>
                <a:spcPct val="100000"/>
              </a:lnSpc>
              <a:spcBef>
                <a:spcPts val="5"/>
              </a:spcBef>
            </a:pPr>
            <a:endParaRPr spc="70" dirty="0"/>
          </a:p>
        </p:txBody>
      </p:sp>
      <p:sp>
        <p:nvSpPr>
          <p:cNvPr id="11" name="object 9">
            <a:extLst>
              <a:ext uri="{FF2B5EF4-FFF2-40B4-BE49-F238E27FC236}">
                <a16:creationId xmlns:a16="http://schemas.microsoft.com/office/drawing/2014/main" id="{24EE0151-AF27-1EBA-AED6-9A55DE92FA8F}"/>
              </a:ext>
            </a:extLst>
          </p:cNvPr>
          <p:cNvSpPr txBox="1"/>
          <p:nvPr/>
        </p:nvSpPr>
        <p:spPr>
          <a:xfrm>
            <a:off x="9590908" y="6324600"/>
            <a:ext cx="2721870"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sz="2050" b="1" u="sng" dirty="0">
              <a:latin typeface="Arial Narrow"/>
              <a:cs typeface="Arial Narrow"/>
            </a:endParaRPr>
          </a:p>
        </p:txBody>
      </p:sp>
      <p:pic>
        <p:nvPicPr>
          <p:cNvPr id="10" name="Google Shape;310;p19">
            <a:extLst>
              <a:ext uri="{FF2B5EF4-FFF2-40B4-BE49-F238E27FC236}">
                <a16:creationId xmlns:a16="http://schemas.microsoft.com/office/drawing/2014/main" id="{E61EE308-ADA9-CB2C-463F-E3FCFDFB4BC7}"/>
              </a:ext>
            </a:extLst>
          </p:cNvPr>
          <p:cNvPicPr preferRelativeResize="0"/>
          <p:nvPr/>
        </p:nvPicPr>
        <p:blipFill rotWithShape="1">
          <a:blip r:embed="rId5">
            <a:alphaModFix/>
          </a:blip>
          <a:srcRect/>
          <a:stretch/>
        </p:blipFill>
        <p:spPr>
          <a:xfrm>
            <a:off x="7079256" y="2057400"/>
            <a:ext cx="4134843" cy="281940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pic>
        <p:nvPicPr>
          <p:cNvPr id="14" name="Picture 13">
            <a:extLst>
              <a:ext uri="{FF2B5EF4-FFF2-40B4-BE49-F238E27FC236}">
                <a16:creationId xmlns:a16="http://schemas.microsoft.com/office/drawing/2014/main" id="{3230D829-3533-4577-4E45-57EFA6491E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2900" y="1905000"/>
            <a:ext cx="4600472" cy="2971800"/>
          </a:xfrm>
          <a:prstGeom prst="rect">
            <a:avLst/>
          </a:prstGeom>
        </p:spPr>
      </p:pic>
      <p:sp>
        <p:nvSpPr>
          <p:cNvPr id="15" name="object 2">
            <a:extLst>
              <a:ext uri="{FF2B5EF4-FFF2-40B4-BE49-F238E27FC236}">
                <a16:creationId xmlns:a16="http://schemas.microsoft.com/office/drawing/2014/main" id="{B6078385-1434-4ED3-457A-A2163D8349AE}"/>
              </a:ext>
            </a:extLst>
          </p:cNvPr>
          <p:cNvSpPr txBox="1">
            <a:spLocks noGrp="1"/>
          </p:cNvSpPr>
          <p:nvPr>
            <p:ph type="title"/>
          </p:nvPr>
        </p:nvSpPr>
        <p:spPr>
          <a:xfrm>
            <a:off x="8384777" y="649968"/>
            <a:ext cx="3409950" cy="372744"/>
          </a:xfrm>
          <a:prstGeom prst="rect">
            <a:avLst/>
          </a:prstGeom>
        </p:spPr>
        <p:txBody>
          <a:bodyPr vert="horz" wrap="square" lIns="0" tIns="15875" rIns="0" bIns="0" rtlCol="0">
            <a:spAutoFit/>
          </a:bodyPr>
          <a:lstStyle/>
          <a:p>
            <a:pPr marL="838200">
              <a:lnSpc>
                <a:spcPct val="100000"/>
              </a:lnSpc>
              <a:spcBef>
                <a:spcPts val="125"/>
              </a:spcBef>
            </a:pPr>
            <a:r>
              <a:rPr lang="tr-TR" spc="-345" dirty="0"/>
              <a:t>Faydalı  Bilgiler</a:t>
            </a:r>
            <a:endParaRPr spc="-345" dirty="0"/>
          </a:p>
        </p:txBody>
      </p:sp>
    </p:spTree>
    <p:extLst>
      <p:ext uri="{BB962C8B-B14F-4D97-AF65-F5344CB8AC3E}">
        <p14:creationId xmlns:p14="http://schemas.microsoft.com/office/powerpoint/2010/main" val="1213070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684703" y="6094238"/>
            <a:ext cx="1374775" cy="134620"/>
            <a:chOff x="9684703" y="6094238"/>
            <a:chExt cx="1374775" cy="134620"/>
          </a:xfrm>
        </p:grpSpPr>
        <p:pic>
          <p:nvPicPr>
            <p:cNvPr id="4" name="object 4"/>
            <p:cNvPicPr/>
            <p:nvPr/>
          </p:nvPicPr>
          <p:blipFill>
            <a:blip r:embed="rId2" cstate="print"/>
            <a:stretch>
              <a:fillRect/>
            </a:stretch>
          </p:blipFill>
          <p:spPr>
            <a:xfrm>
              <a:off x="9830518" y="6108104"/>
              <a:ext cx="129159" cy="106297"/>
            </a:xfrm>
            <a:prstGeom prst="rect">
              <a:avLst/>
            </a:prstGeom>
          </p:spPr>
        </p:pic>
        <p:pic>
          <p:nvPicPr>
            <p:cNvPr id="5" name="object 5"/>
            <p:cNvPicPr/>
            <p:nvPr/>
          </p:nvPicPr>
          <p:blipFill>
            <a:blip r:embed="rId3" cstate="print"/>
            <a:stretch>
              <a:fillRect/>
            </a:stretch>
          </p:blipFill>
          <p:spPr>
            <a:xfrm>
              <a:off x="10945352" y="6104333"/>
              <a:ext cx="114071" cy="114071"/>
            </a:xfrm>
            <a:prstGeom prst="rect">
              <a:avLst/>
            </a:prstGeom>
          </p:spPr>
        </p:pic>
        <p:pic>
          <p:nvPicPr>
            <p:cNvPr id="6" name="object 6"/>
            <p:cNvPicPr/>
            <p:nvPr/>
          </p:nvPicPr>
          <p:blipFill>
            <a:blip r:embed="rId4" cstate="print"/>
            <a:stretch>
              <a:fillRect/>
            </a:stretch>
          </p:blipFill>
          <p:spPr>
            <a:xfrm>
              <a:off x="9684703" y="6094238"/>
              <a:ext cx="71374" cy="134277"/>
            </a:xfrm>
            <a:prstGeom prst="rect">
              <a:avLst/>
            </a:prstGeom>
          </p:spPr>
        </p:pic>
      </p:grpSp>
      <p:sp>
        <p:nvSpPr>
          <p:cNvPr id="7" name="object 7"/>
          <p:cNvSpPr txBox="1">
            <a:spLocks noGrp="1"/>
          </p:cNvSpPr>
          <p:nvPr>
            <p:ph type="ftr" sz="quarter" idx="5"/>
          </p:nvPr>
        </p:nvSpPr>
        <p:spPr>
          <a:xfrm>
            <a:off x="10004610" y="5980625"/>
            <a:ext cx="870584" cy="331501"/>
          </a:xfrm>
          <a:prstGeom prst="rect">
            <a:avLst/>
          </a:prstGeom>
        </p:spPr>
        <p:txBody>
          <a:bodyPr vert="horz" wrap="square" lIns="0" tIns="114935" rIns="0" bIns="0" rtlCol="0">
            <a:spAutoFit/>
          </a:bodyPr>
          <a:lstStyle/>
          <a:p>
            <a:pPr marL="12700">
              <a:lnSpc>
                <a:spcPct val="100000"/>
              </a:lnSpc>
              <a:spcBef>
                <a:spcPts val="5"/>
              </a:spcBef>
            </a:pPr>
            <a:r>
              <a:rPr lang="tr-TR" spc="75" dirty="0"/>
              <a:t>igushmyo</a:t>
            </a:r>
            <a:endParaRPr spc="75" dirty="0"/>
          </a:p>
        </p:txBody>
      </p:sp>
      <p:sp>
        <p:nvSpPr>
          <p:cNvPr id="8" name="object 8"/>
          <p:cNvSpPr txBox="1">
            <a:spLocks noGrp="1"/>
          </p:cNvSpPr>
          <p:nvPr>
            <p:ph type="dt" sz="half" idx="6"/>
          </p:nvPr>
        </p:nvSpPr>
        <p:spPr>
          <a:xfrm>
            <a:off x="11090420" y="5980625"/>
            <a:ext cx="812800" cy="546945"/>
          </a:xfrm>
          <a:prstGeom prst="rect">
            <a:avLst/>
          </a:prstGeom>
        </p:spPr>
        <p:txBody>
          <a:bodyPr vert="horz" wrap="square" lIns="0" tIns="114935" rIns="0" bIns="0" rtlCol="0">
            <a:spAutoFit/>
          </a:bodyPr>
          <a:lstStyle/>
          <a:p>
            <a:pPr marL="12700">
              <a:spcBef>
                <a:spcPts val="5"/>
              </a:spcBef>
            </a:pPr>
            <a:r>
              <a:rPr lang="tr-TR" spc="75" dirty="0"/>
              <a:t>igushmyo</a:t>
            </a:r>
          </a:p>
          <a:p>
            <a:pPr marL="12700">
              <a:lnSpc>
                <a:spcPct val="100000"/>
              </a:lnSpc>
              <a:spcBef>
                <a:spcPts val="5"/>
              </a:spcBef>
            </a:pPr>
            <a:endParaRPr spc="70" dirty="0"/>
          </a:p>
        </p:txBody>
      </p:sp>
      <p:sp>
        <p:nvSpPr>
          <p:cNvPr id="11" name="object 9">
            <a:extLst>
              <a:ext uri="{FF2B5EF4-FFF2-40B4-BE49-F238E27FC236}">
                <a16:creationId xmlns:a16="http://schemas.microsoft.com/office/drawing/2014/main" id="{24EE0151-AF27-1EBA-AED6-9A55DE92FA8F}"/>
              </a:ext>
            </a:extLst>
          </p:cNvPr>
          <p:cNvSpPr txBox="1"/>
          <p:nvPr/>
        </p:nvSpPr>
        <p:spPr>
          <a:xfrm>
            <a:off x="9590908" y="6324600"/>
            <a:ext cx="2721870"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sz="2050" b="1" u="sng" dirty="0">
              <a:latin typeface="Arial Narrow"/>
              <a:cs typeface="Arial Narrow"/>
            </a:endParaRPr>
          </a:p>
        </p:txBody>
      </p:sp>
      <p:pic>
        <p:nvPicPr>
          <p:cNvPr id="9" name="Google Shape;319;p20">
            <a:extLst>
              <a:ext uri="{FF2B5EF4-FFF2-40B4-BE49-F238E27FC236}">
                <a16:creationId xmlns:a16="http://schemas.microsoft.com/office/drawing/2014/main" id="{53611B32-4AB9-AD9F-62A7-261B7278EAC3}"/>
              </a:ext>
            </a:extLst>
          </p:cNvPr>
          <p:cNvPicPr preferRelativeResize="0"/>
          <p:nvPr/>
        </p:nvPicPr>
        <p:blipFill rotWithShape="1">
          <a:blip r:embed="rId5">
            <a:alphaModFix/>
          </a:blip>
          <a:srcRect/>
          <a:stretch/>
        </p:blipFill>
        <p:spPr>
          <a:xfrm>
            <a:off x="1928123" y="2129057"/>
            <a:ext cx="4236109" cy="27717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0" name="Google Shape;320;p20">
            <a:extLst>
              <a:ext uri="{FF2B5EF4-FFF2-40B4-BE49-F238E27FC236}">
                <a16:creationId xmlns:a16="http://schemas.microsoft.com/office/drawing/2014/main" id="{1316CE4B-CC7E-74B0-C205-0E72548188BC}"/>
              </a:ext>
            </a:extLst>
          </p:cNvPr>
          <p:cNvPicPr preferRelativeResize="0"/>
          <p:nvPr/>
        </p:nvPicPr>
        <p:blipFill rotWithShape="1">
          <a:blip r:embed="rId6">
            <a:alphaModFix/>
          </a:blip>
          <a:srcRect/>
          <a:stretch/>
        </p:blipFill>
        <p:spPr>
          <a:xfrm>
            <a:off x="6634235" y="2065769"/>
            <a:ext cx="4437888" cy="283506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2" name="object 2">
            <a:extLst>
              <a:ext uri="{FF2B5EF4-FFF2-40B4-BE49-F238E27FC236}">
                <a16:creationId xmlns:a16="http://schemas.microsoft.com/office/drawing/2014/main" id="{9E620493-7E75-4763-90B9-999E2F7AEE09}"/>
              </a:ext>
            </a:extLst>
          </p:cNvPr>
          <p:cNvSpPr txBox="1">
            <a:spLocks noGrp="1"/>
          </p:cNvSpPr>
          <p:nvPr>
            <p:ph type="title"/>
          </p:nvPr>
        </p:nvSpPr>
        <p:spPr>
          <a:xfrm>
            <a:off x="8384777" y="649968"/>
            <a:ext cx="3409950" cy="372744"/>
          </a:xfrm>
          <a:prstGeom prst="rect">
            <a:avLst/>
          </a:prstGeom>
        </p:spPr>
        <p:txBody>
          <a:bodyPr vert="horz" wrap="square" lIns="0" tIns="15875" rIns="0" bIns="0" rtlCol="0">
            <a:spAutoFit/>
          </a:bodyPr>
          <a:lstStyle/>
          <a:p>
            <a:pPr marL="838200">
              <a:lnSpc>
                <a:spcPct val="100000"/>
              </a:lnSpc>
              <a:spcBef>
                <a:spcPts val="125"/>
              </a:spcBef>
            </a:pPr>
            <a:r>
              <a:rPr lang="tr-TR" spc="-345" dirty="0"/>
              <a:t>Faydalı  Bilgiler</a:t>
            </a:r>
            <a:endParaRPr spc="-345" dirty="0"/>
          </a:p>
        </p:txBody>
      </p:sp>
    </p:spTree>
    <p:extLst>
      <p:ext uri="{BB962C8B-B14F-4D97-AF65-F5344CB8AC3E}">
        <p14:creationId xmlns:p14="http://schemas.microsoft.com/office/powerpoint/2010/main" val="3069780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875" rIns="0" bIns="0" rtlCol="0">
            <a:spAutoFit/>
          </a:bodyPr>
          <a:lstStyle/>
          <a:p>
            <a:pPr marL="838200">
              <a:lnSpc>
                <a:spcPct val="100000"/>
              </a:lnSpc>
              <a:spcBef>
                <a:spcPts val="125"/>
              </a:spcBef>
            </a:pPr>
            <a:r>
              <a:rPr lang="tr-TR" spc="-345" dirty="0"/>
              <a:t>ÇAP</a:t>
            </a:r>
            <a:endParaRPr spc="-345" dirty="0"/>
          </a:p>
        </p:txBody>
      </p:sp>
      <p:grpSp>
        <p:nvGrpSpPr>
          <p:cNvPr id="3" name="object 3"/>
          <p:cNvGrpSpPr/>
          <p:nvPr/>
        </p:nvGrpSpPr>
        <p:grpSpPr>
          <a:xfrm>
            <a:off x="9684703" y="6094238"/>
            <a:ext cx="1374775" cy="134620"/>
            <a:chOff x="9684703" y="6094238"/>
            <a:chExt cx="1374775" cy="134620"/>
          </a:xfrm>
        </p:grpSpPr>
        <p:pic>
          <p:nvPicPr>
            <p:cNvPr id="4" name="object 4"/>
            <p:cNvPicPr/>
            <p:nvPr/>
          </p:nvPicPr>
          <p:blipFill>
            <a:blip r:embed="rId2" cstate="print"/>
            <a:stretch>
              <a:fillRect/>
            </a:stretch>
          </p:blipFill>
          <p:spPr>
            <a:xfrm>
              <a:off x="9830518" y="6108104"/>
              <a:ext cx="129159" cy="106297"/>
            </a:xfrm>
            <a:prstGeom prst="rect">
              <a:avLst/>
            </a:prstGeom>
          </p:spPr>
        </p:pic>
        <p:pic>
          <p:nvPicPr>
            <p:cNvPr id="5" name="object 5"/>
            <p:cNvPicPr/>
            <p:nvPr/>
          </p:nvPicPr>
          <p:blipFill>
            <a:blip r:embed="rId3" cstate="print"/>
            <a:stretch>
              <a:fillRect/>
            </a:stretch>
          </p:blipFill>
          <p:spPr>
            <a:xfrm>
              <a:off x="10945352" y="6104333"/>
              <a:ext cx="114071" cy="114071"/>
            </a:xfrm>
            <a:prstGeom prst="rect">
              <a:avLst/>
            </a:prstGeom>
          </p:spPr>
        </p:pic>
        <p:pic>
          <p:nvPicPr>
            <p:cNvPr id="6" name="object 6"/>
            <p:cNvPicPr/>
            <p:nvPr/>
          </p:nvPicPr>
          <p:blipFill>
            <a:blip r:embed="rId4" cstate="print"/>
            <a:stretch>
              <a:fillRect/>
            </a:stretch>
          </p:blipFill>
          <p:spPr>
            <a:xfrm>
              <a:off x="9684703" y="6094238"/>
              <a:ext cx="71374" cy="134277"/>
            </a:xfrm>
            <a:prstGeom prst="rect">
              <a:avLst/>
            </a:prstGeom>
          </p:spPr>
        </p:pic>
      </p:grpSp>
      <p:sp>
        <p:nvSpPr>
          <p:cNvPr id="7" name="object 7"/>
          <p:cNvSpPr txBox="1">
            <a:spLocks noGrp="1"/>
          </p:cNvSpPr>
          <p:nvPr>
            <p:ph type="ftr" sz="quarter" idx="5"/>
          </p:nvPr>
        </p:nvSpPr>
        <p:spPr>
          <a:xfrm>
            <a:off x="10004610" y="5980625"/>
            <a:ext cx="870584" cy="331501"/>
          </a:xfrm>
          <a:prstGeom prst="rect">
            <a:avLst/>
          </a:prstGeom>
        </p:spPr>
        <p:txBody>
          <a:bodyPr vert="horz" wrap="square" lIns="0" tIns="114935" rIns="0" bIns="0" rtlCol="0">
            <a:spAutoFit/>
          </a:bodyPr>
          <a:lstStyle/>
          <a:p>
            <a:pPr marL="12700">
              <a:lnSpc>
                <a:spcPct val="100000"/>
              </a:lnSpc>
              <a:spcBef>
                <a:spcPts val="5"/>
              </a:spcBef>
            </a:pPr>
            <a:r>
              <a:rPr lang="tr-TR" spc="75" dirty="0"/>
              <a:t>igushmyo</a:t>
            </a:r>
            <a:endParaRPr spc="75" dirty="0"/>
          </a:p>
        </p:txBody>
      </p:sp>
      <p:sp>
        <p:nvSpPr>
          <p:cNvPr id="8" name="object 8"/>
          <p:cNvSpPr txBox="1">
            <a:spLocks noGrp="1"/>
          </p:cNvSpPr>
          <p:nvPr>
            <p:ph type="dt" sz="half" idx="6"/>
          </p:nvPr>
        </p:nvSpPr>
        <p:spPr>
          <a:xfrm>
            <a:off x="11090420" y="5980625"/>
            <a:ext cx="812800" cy="546945"/>
          </a:xfrm>
          <a:prstGeom prst="rect">
            <a:avLst/>
          </a:prstGeom>
        </p:spPr>
        <p:txBody>
          <a:bodyPr vert="horz" wrap="square" lIns="0" tIns="114935" rIns="0" bIns="0" rtlCol="0">
            <a:spAutoFit/>
          </a:bodyPr>
          <a:lstStyle/>
          <a:p>
            <a:pPr marL="12700">
              <a:spcBef>
                <a:spcPts val="5"/>
              </a:spcBef>
            </a:pPr>
            <a:r>
              <a:rPr lang="tr-TR" spc="75" dirty="0"/>
              <a:t>igushmyo</a:t>
            </a:r>
          </a:p>
          <a:p>
            <a:pPr marL="12700">
              <a:lnSpc>
                <a:spcPct val="100000"/>
              </a:lnSpc>
              <a:spcBef>
                <a:spcPts val="5"/>
              </a:spcBef>
            </a:pPr>
            <a:endParaRPr spc="70" dirty="0"/>
          </a:p>
        </p:txBody>
      </p:sp>
      <p:sp>
        <p:nvSpPr>
          <p:cNvPr id="11" name="object 9">
            <a:extLst>
              <a:ext uri="{FF2B5EF4-FFF2-40B4-BE49-F238E27FC236}">
                <a16:creationId xmlns:a16="http://schemas.microsoft.com/office/drawing/2014/main" id="{24EE0151-AF27-1EBA-AED6-9A55DE92FA8F}"/>
              </a:ext>
            </a:extLst>
          </p:cNvPr>
          <p:cNvSpPr txBox="1"/>
          <p:nvPr/>
        </p:nvSpPr>
        <p:spPr>
          <a:xfrm>
            <a:off x="9590908" y="6324600"/>
            <a:ext cx="2721870"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sz="2050" b="1" u="sng" dirty="0">
              <a:latin typeface="Arial Narrow"/>
              <a:cs typeface="Arial Narrow"/>
            </a:endParaRPr>
          </a:p>
        </p:txBody>
      </p:sp>
      <p:sp>
        <p:nvSpPr>
          <p:cNvPr id="13" name="TextBox 12">
            <a:extLst>
              <a:ext uri="{FF2B5EF4-FFF2-40B4-BE49-F238E27FC236}">
                <a16:creationId xmlns:a16="http://schemas.microsoft.com/office/drawing/2014/main" id="{10D34627-27C9-B100-146D-C28D0EC5CA6E}"/>
              </a:ext>
            </a:extLst>
          </p:cNvPr>
          <p:cNvSpPr txBox="1"/>
          <p:nvPr/>
        </p:nvSpPr>
        <p:spPr>
          <a:xfrm>
            <a:off x="927100" y="1524000"/>
            <a:ext cx="11290299" cy="3970318"/>
          </a:xfrm>
          <a:prstGeom prst="rect">
            <a:avLst/>
          </a:prstGeom>
          <a:noFill/>
        </p:spPr>
        <p:txBody>
          <a:bodyPr wrap="square" rtlCol="0">
            <a:spAutoFit/>
          </a:bodyPr>
          <a:lstStyle/>
          <a:p>
            <a:pPr algn="just"/>
            <a:r>
              <a:rPr lang="tr-TR" sz="1700" dirty="0">
                <a:solidFill>
                  <a:srgbClr val="17274F"/>
                </a:solidFill>
                <a:latin typeface="Cambria Math" panose="02040503050406030204" pitchFamily="18" charset="0"/>
                <a:ea typeface="Cambria Math" panose="02040503050406030204" pitchFamily="18" charset="0"/>
              </a:rPr>
              <a:t>Çift anadal diploma programı, sadece İstanbul Gelişim Üniversitesi bünyesindeki lisans programları arasında ve önlisans programları arasında veya bir lisans programı ile bir önlisans programı arasında açılabilir. </a:t>
            </a:r>
          </a:p>
          <a:p>
            <a:pPr algn="just"/>
            <a:endParaRPr lang="tr-TR" sz="1700" dirty="0">
              <a:solidFill>
                <a:srgbClr val="17274F"/>
              </a:solidFill>
              <a:latin typeface="Cambria Math" panose="02040503050406030204" pitchFamily="18" charset="0"/>
              <a:ea typeface="Cambria Math" panose="02040503050406030204" pitchFamily="18" charset="0"/>
            </a:endParaRPr>
          </a:p>
          <a:p>
            <a:pPr algn="just"/>
            <a:r>
              <a:rPr lang="tr-TR" sz="1700" dirty="0">
                <a:solidFill>
                  <a:srgbClr val="17274F"/>
                </a:solidFill>
                <a:latin typeface="Cambria Math" panose="02040503050406030204" pitchFamily="18" charset="0"/>
                <a:ea typeface="Cambria Math" panose="02040503050406030204" pitchFamily="18" charset="0"/>
              </a:rPr>
              <a:t>İki önlisans programı veya bir lisans programı ile diğer önlisans programı arasında çift anadal programı açılabilmesi için her iki programda ortak zorunlu dersler ve karşılıklı olarak her iki programa da sayılabilecek olan seçmeli dersler dışında çift anadal programında en az </a:t>
            </a:r>
            <a:r>
              <a:rPr lang="tr-TR" sz="1700" b="1" dirty="0">
                <a:solidFill>
                  <a:srgbClr val="17274F"/>
                </a:solidFill>
                <a:latin typeface="Cambria Math" panose="02040503050406030204" pitchFamily="18" charset="0"/>
                <a:ea typeface="Cambria Math" panose="02040503050406030204" pitchFamily="18" charset="0"/>
              </a:rPr>
              <a:t>6 adet </a:t>
            </a:r>
            <a:r>
              <a:rPr lang="tr-TR" sz="1700" dirty="0">
                <a:solidFill>
                  <a:srgbClr val="17274F"/>
                </a:solidFill>
                <a:latin typeface="Cambria Math" panose="02040503050406030204" pitchFamily="18" charset="0"/>
                <a:ea typeface="Cambria Math" panose="02040503050406030204" pitchFamily="18" charset="0"/>
              </a:rPr>
              <a:t>ve en az </a:t>
            </a:r>
            <a:r>
              <a:rPr lang="tr-TR" sz="1700" b="1" dirty="0">
                <a:solidFill>
                  <a:srgbClr val="17274F"/>
                </a:solidFill>
                <a:latin typeface="Cambria Math" panose="02040503050406030204" pitchFamily="18" charset="0"/>
                <a:ea typeface="Cambria Math" panose="02040503050406030204" pitchFamily="18" charset="0"/>
              </a:rPr>
              <a:t>18 kredilik </a:t>
            </a:r>
            <a:r>
              <a:rPr lang="tr-TR" sz="1700" dirty="0">
                <a:solidFill>
                  <a:srgbClr val="17274F"/>
                </a:solidFill>
                <a:latin typeface="Cambria Math" panose="02040503050406030204" pitchFamily="18" charset="0"/>
                <a:ea typeface="Cambria Math" panose="02040503050406030204" pitchFamily="18" charset="0"/>
              </a:rPr>
              <a:t>farklı ders bulunması gerekir</a:t>
            </a:r>
          </a:p>
          <a:p>
            <a:pPr algn="just"/>
            <a:endParaRPr lang="tr-TR" sz="1700" dirty="0">
              <a:solidFill>
                <a:srgbClr val="17274F"/>
              </a:solidFill>
              <a:latin typeface="Cambria Math" panose="02040503050406030204" pitchFamily="18" charset="0"/>
              <a:ea typeface="Cambria Math" panose="02040503050406030204" pitchFamily="18" charset="0"/>
            </a:endParaRPr>
          </a:p>
          <a:p>
            <a:pPr algn="just"/>
            <a:r>
              <a:rPr lang="tr-TR" sz="1700" dirty="0">
                <a:solidFill>
                  <a:srgbClr val="17274F"/>
                </a:solidFill>
                <a:latin typeface="Cambria Math" panose="02040503050406030204" pitchFamily="18" charset="0"/>
                <a:ea typeface="Cambria Math" panose="02040503050406030204" pitchFamily="18" charset="0"/>
              </a:rPr>
              <a:t>Tüm çift anadal öğrenimi süresince, Anadal ve ÇAP ayrımı olmaksızın, Genel Ağırlıklı Not Ortalaması (GANO); </a:t>
            </a:r>
          </a:p>
          <a:p>
            <a:pPr marL="285750" indent="-285750" algn="just">
              <a:buFont typeface="Arial" panose="020B0604020202020204" pitchFamily="34" charset="0"/>
              <a:buChar char="•"/>
            </a:pPr>
            <a:r>
              <a:rPr lang="tr-TR" sz="1700" dirty="0">
                <a:solidFill>
                  <a:srgbClr val="17274F"/>
                </a:solidFill>
                <a:latin typeface="Cambria Math" panose="02040503050406030204" pitchFamily="18" charset="0"/>
                <a:ea typeface="Cambria Math" panose="02040503050406030204" pitchFamily="18" charset="0"/>
              </a:rPr>
              <a:t>Genel Ağırlıklı Not Ortalaması(GANO) 4.00 üzerinden en az </a:t>
            </a:r>
            <a:r>
              <a:rPr lang="tr-TR" sz="1700" b="1" dirty="0">
                <a:solidFill>
                  <a:srgbClr val="17274F"/>
                </a:solidFill>
                <a:latin typeface="Cambria Math" panose="02040503050406030204" pitchFamily="18" charset="0"/>
                <a:ea typeface="Cambria Math" panose="02040503050406030204" pitchFamily="18" charset="0"/>
              </a:rPr>
              <a:t>2.90</a:t>
            </a:r>
            <a:r>
              <a:rPr lang="tr-TR" sz="1700" dirty="0">
                <a:solidFill>
                  <a:srgbClr val="17274F"/>
                </a:solidFill>
                <a:latin typeface="Cambria Math" panose="02040503050406030204" pitchFamily="18" charset="0"/>
                <a:ea typeface="Cambria Math" panose="02040503050406030204" pitchFamily="18" charset="0"/>
              </a:rPr>
              <a:t> olan ve anadal diploma programının ilgili sınıfında başarı sıralamasında en üst %20 başarı dilimi içinde bulunan öğrenciler ikinci anadal diploma programına başvurabilir. </a:t>
            </a:r>
          </a:p>
          <a:p>
            <a:pPr marL="285750" indent="-285750" algn="just">
              <a:buFont typeface="Arial" panose="020B0604020202020204" pitchFamily="34" charset="0"/>
              <a:buChar char="•"/>
            </a:pPr>
            <a:r>
              <a:rPr lang="tr-TR" sz="1700" dirty="0">
                <a:solidFill>
                  <a:srgbClr val="17274F"/>
                </a:solidFill>
                <a:latin typeface="Cambria Math" panose="02040503050406030204" pitchFamily="18" charset="0"/>
                <a:ea typeface="Cambria Math" panose="02040503050406030204" pitchFamily="18" charset="0"/>
              </a:rPr>
              <a:t>4.00 üzerinden </a:t>
            </a:r>
            <a:r>
              <a:rPr lang="tr-TR" sz="1700" b="1" dirty="0">
                <a:solidFill>
                  <a:srgbClr val="17274F"/>
                </a:solidFill>
                <a:latin typeface="Cambria Math" panose="02040503050406030204" pitchFamily="18" charset="0"/>
                <a:ea typeface="Cambria Math" panose="02040503050406030204" pitchFamily="18" charset="0"/>
              </a:rPr>
              <a:t>2.72</a:t>
            </a:r>
            <a:r>
              <a:rPr lang="tr-TR" sz="1700" dirty="0">
                <a:solidFill>
                  <a:srgbClr val="17274F"/>
                </a:solidFill>
                <a:latin typeface="Cambria Math" panose="02040503050406030204" pitchFamily="18" charset="0"/>
                <a:ea typeface="Cambria Math" panose="02040503050406030204" pitchFamily="18" charset="0"/>
              </a:rPr>
              <a:t> altına bir defa düşebilir. </a:t>
            </a:r>
          </a:p>
          <a:p>
            <a:pPr marL="285750" indent="-285750" algn="just">
              <a:buFont typeface="Arial" panose="020B0604020202020204" pitchFamily="34" charset="0"/>
              <a:buChar char="•"/>
            </a:pPr>
            <a:r>
              <a:rPr lang="tr-TR" sz="1700" dirty="0">
                <a:solidFill>
                  <a:srgbClr val="17274F"/>
                </a:solidFill>
                <a:latin typeface="Cambria Math" panose="02040503050406030204" pitchFamily="18" charset="0"/>
                <a:ea typeface="Cambria Math" panose="02040503050406030204" pitchFamily="18" charset="0"/>
              </a:rPr>
              <a:t>GANO, 4.00 üzerinden </a:t>
            </a:r>
            <a:r>
              <a:rPr lang="tr-TR" sz="1700" b="1" dirty="0">
                <a:solidFill>
                  <a:srgbClr val="17274F"/>
                </a:solidFill>
                <a:latin typeface="Cambria Math" panose="02040503050406030204" pitchFamily="18" charset="0"/>
                <a:ea typeface="Cambria Math" panose="02040503050406030204" pitchFamily="18" charset="0"/>
              </a:rPr>
              <a:t>2.50</a:t>
            </a:r>
            <a:r>
              <a:rPr lang="tr-TR" sz="1700" dirty="0">
                <a:solidFill>
                  <a:srgbClr val="17274F"/>
                </a:solidFill>
                <a:latin typeface="Cambria Math" panose="02040503050406030204" pitchFamily="18" charset="0"/>
                <a:ea typeface="Cambria Math" panose="02040503050406030204" pitchFamily="18" charset="0"/>
              </a:rPr>
              <a:t> altına düştüğü zaman öğrencinin ikinci anadal diploma programından kaydı silinir.</a:t>
            </a:r>
          </a:p>
          <a:p>
            <a:pPr algn="just"/>
            <a:endParaRPr lang="tr-TR" sz="1700" dirty="0">
              <a:solidFill>
                <a:srgbClr val="17274F"/>
              </a:solidFill>
              <a:latin typeface="Cambria Math" panose="02040503050406030204" pitchFamily="18" charset="0"/>
              <a:ea typeface="Cambria Math" panose="02040503050406030204" pitchFamily="18" charset="0"/>
            </a:endParaRPr>
          </a:p>
          <a:p>
            <a:pPr algn="just"/>
            <a:r>
              <a:rPr lang="tr-TR" sz="1200" dirty="0">
                <a:solidFill>
                  <a:srgbClr val="17274F"/>
                </a:solidFill>
                <a:latin typeface="Cambria Math" panose="02040503050406030204" pitchFamily="18" charset="0"/>
                <a:ea typeface="Cambria Math" panose="02040503050406030204" pitchFamily="18" charset="0"/>
              </a:rPr>
              <a:t>	https://resim.gelisim.edu.tr/YONETMELIK_YONERGE/ciftanadalyonergesi_22_03_2023.pdf</a:t>
            </a:r>
          </a:p>
        </p:txBody>
      </p:sp>
    </p:spTree>
    <p:extLst>
      <p:ext uri="{BB962C8B-B14F-4D97-AF65-F5344CB8AC3E}">
        <p14:creationId xmlns:p14="http://schemas.microsoft.com/office/powerpoint/2010/main" val="256994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9B3-D319-00FE-829B-B2D0A0B979F5}"/>
              </a:ext>
            </a:extLst>
          </p:cNvPr>
          <p:cNvSpPr>
            <a:spLocks noGrp="1"/>
          </p:cNvSpPr>
          <p:nvPr>
            <p:ph type="title"/>
          </p:nvPr>
        </p:nvSpPr>
        <p:spPr>
          <a:xfrm>
            <a:off x="8384777" y="649968"/>
            <a:ext cx="3409950" cy="346249"/>
          </a:xfrm>
        </p:spPr>
        <p:txBody>
          <a:bodyPr/>
          <a:lstStyle/>
          <a:p>
            <a:r>
              <a:rPr lang="tr-TR" dirty="0"/>
              <a:t>Şifre İşlemleri</a:t>
            </a:r>
          </a:p>
        </p:txBody>
      </p:sp>
      <p:sp>
        <p:nvSpPr>
          <p:cNvPr id="4" name="TextBox 3">
            <a:extLst>
              <a:ext uri="{FF2B5EF4-FFF2-40B4-BE49-F238E27FC236}">
                <a16:creationId xmlns:a16="http://schemas.microsoft.com/office/drawing/2014/main" id="{06F4C1F5-C8CA-6E0D-8332-62DAF46AAD94}"/>
              </a:ext>
            </a:extLst>
          </p:cNvPr>
          <p:cNvSpPr txBox="1"/>
          <p:nvPr/>
        </p:nvSpPr>
        <p:spPr>
          <a:xfrm>
            <a:off x="1993900" y="1524000"/>
            <a:ext cx="9525000" cy="646331"/>
          </a:xfrm>
          <a:prstGeom prst="rect">
            <a:avLst/>
          </a:prstGeom>
          <a:noFill/>
        </p:spPr>
        <p:txBody>
          <a:bodyPr wrap="square">
            <a:spAutoFit/>
          </a:bodyPr>
          <a:lstStyle/>
          <a:p>
            <a:r>
              <a:rPr lang="tr-TR" b="0" i="0" u="none" strike="noStrike" dirty="0">
                <a:solidFill>
                  <a:srgbClr val="17274F"/>
                </a:solidFill>
                <a:effectLst/>
                <a:latin typeface="Cambria Math" panose="02040503050406030204" pitchFamily="18" charset="0"/>
                <a:ea typeface="Cambria Math" panose="02040503050406030204" pitchFamily="18" charset="0"/>
                <a:hlinkClick r:id="rId2">
                  <a:extLst>
                    <a:ext uri="{A12FA001-AC4F-418D-AE19-62706E023703}">
                      <ahyp:hlinkClr xmlns:ahyp="http://schemas.microsoft.com/office/drawing/2018/hyperlinkcolor" val="tx"/>
                    </a:ext>
                  </a:extLst>
                </a:hlinkClick>
              </a:rPr>
              <a:t>https://e-kapi.gelisim.edu.tr</a:t>
            </a:r>
            <a:r>
              <a:rPr lang="tr-TR" b="0" i="0" dirty="0">
                <a:solidFill>
                  <a:srgbClr val="17274F"/>
                </a:solidFill>
                <a:effectLst/>
                <a:latin typeface="Cambria Math" panose="02040503050406030204" pitchFamily="18" charset="0"/>
                <a:ea typeface="Cambria Math" panose="02040503050406030204" pitchFamily="18" charset="0"/>
              </a:rPr>
              <a:t> link üzerinden giriş yapınız bölümünden OBIS</a:t>
            </a:r>
            <a:r>
              <a:rPr lang="tr-TR" dirty="0">
                <a:solidFill>
                  <a:srgbClr val="17274F"/>
                </a:solidFill>
                <a:latin typeface="Cambria Math" panose="02040503050406030204" pitchFamily="18" charset="0"/>
                <a:ea typeface="Cambria Math" panose="02040503050406030204" pitchFamily="18" charset="0"/>
              </a:rPr>
              <a:t> </a:t>
            </a:r>
            <a:r>
              <a:rPr lang="tr-TR" b="0" i="0" dirty="0">
                <a:solidFill>
                  <a:srgbClr val="17274F"/>
                </a:solidFill>
                <a:effectLst/>
                <a:latin typeface="Cambria Math" panose="02040503050406030204" pitchFamily="18" charset="0"/>
                <a:ea typeface="Cambria Math" panose="02040503050406030204" pitchFamily="18" charset="0"/>
              </a:rPr>
              <a:t>şifrenizle giriş yaparak, ilgili hizmeti seçerek şifrenizin sıfırlanmasını sağlayabilirsiniz.</a:t>
            </a:r>
            <a:endParaRPr lang="tr-TR" dirty="0">
              <a:solidFill>
                <a:srgbClr val="17274F"/>
              </a:solidFill>
              <a:latin typeface="Cambria Math" panose="02040503050406030204" pitchFamily="18" charset="0"/>
              <a:ea typeface="Cambria Math" panose="02040503050406030204" pitchFamily="18" charset="0"/>
            </a:endParaRPr>
          </a:p>
        </p:txBody>
      </p:sp>
      <p:pic>
        <p:nvPicPr>
          <p:cNvPr id="8" name="Picture 7">
            <a:extLst>
              <a:ext uri="{FF2B5EF4-FFF2-40B4-BE49-F238E27FC236}">
                <a16:creationId xmlns:a16="http://schemas.microsoft.com/office/drawing/2014/main" id="{9953D2A4-3CC7-E896-FD32-C33F5BE8E152}"/>
              </a:ext>
            </a:extLst>
          </p:cNvPr>
          <p:cNvPicPr>
            <a:picLocks noChangeAspect="1"/>
          </p:cNvPicPr>
          <p:nvPr/>
        </p:nvPicPr>
        <p:blipFill>
          <a:blip r:embed="rId3"/>
          <a:stretch>
            <a:fillRect/>
          </a:stretch>
        </p:blipFill>
        <p:spPr>
          <a:xfrm>
            <a:off x="1536700" y="2175411"/>
            <a:ext cx="9825182" cy="4682589"/>
          </a:xfrm>
          <a:prstGeom prst="rect">
            <a:avLst/>
          </a:prstGeom>
        </p:spPr>
      </p:pic>
      <p:sp>
        <p:nvSpPr>
          <p:cNvPr id="9" name="Rectangle 8">
            <a:extLst>
              <a:ext uri="{FF2B5EF4-FFF2-40B4-BE49-F238E27FC236}">
                <a16:creationId xmlns:a16="http://schemas.microsoft.com/office/drawing/2014/main" id="{DAC9931A-BCE0-B4CF-1BD2-E7AE69E00031}"/>
              </a:ext>
            </a:extLst>
          </p:cNvPr>
          <p:cNvSpPr/>
          <p:nvPr/>
        </p:nvSpPr>
        <p:spPr>
          <a:xfrm>
            <a:off x="9766300" y="2743200"/>
            <a:ext cx="1066800" cy="2286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Arrow Connector 10">
            <a:extLst>
              <a:ext uri="{FF2B5EF4-FFF2-40B4-BE49-F238E27FC236}">
                <a16:creationId xmlns:a16="http://schemas.microsoft.com/office/drawing/2014/main" id="{2687C588-3C48-4245-E345-90D562169982}"/>
              </a:ext>
            </a:extLst>
          </p:cNvPr>
          <p:cNvCxnSpPr>
            <a:cxnSpLocks/>
            <a:endCxn id="9" idx="1"/>
          </p:cNvCxnSpPr>
          <p:nvPr/>
        </p:nvCxnSpPr>
        <p:spPr>
          <a:xfrm flipV="1">
            <a:off x="9004300" y="2857500"/>
            <a:ext cx="762000" cy="68716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56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684703" y="6106938"/>
            <a:ext cx="1374775" cy="134620"/>
            <a:chOff x="9684703" y="6106938"/>
            <a:chExt cx="1374775" cy="134620"/>
          </a:xfrm>
        </p:grpSpPr>
        <p:pic>
          <p:nvPicPr>
            <p:cNvPr id="4" name="object 4"/>
            <p:cNvPicPr/>
            <p:nvPr/>
          </p:nvPicPr>
          <p:blipFill>
            <a:blip r:embed="rId2" cstate="print"/>
            <a:stretch>
              <a:fillRect/>
            </a:stretch>
          </p:blipFill>
          <p:spPr>
            <a:xfrm>
              <a:off x="9830518" y="6120804"/>
              <a:ext cx="129159" cy="106297"/>
            </a:xfrm>
            <a:prstGeom prst="rect">
              <a:avLst/>
            </a:prstGeom>
          </p:spPr>
        </p:pic>
        <p:pic>
          <p:nvPicPr>
            <p:cNvPr id="5" name="object 5"/>
            <p:cNvPicPr/>
            <p:nvPr/>
          </p:nvPicPr>
          <p:blipFill>
            <a:blip r:embed="rId3" cstate="print"/>
            <a:stretch>
              <a:fillRect/>
            </a:stretch>
          </p:blipFill>
          <p:spPr>
            <a:xfrm>
              <a:off x="10945352" y="6117033"/>
              <a:ext cx="114071" cy="114071"/>
            </a:xfrm>
            <a:prstGeom prst="rect">
              <a:avLst/>
            </a:prstGeom>
          </p:spPr>
        </p:pic>
        <p:pic>
          <p:nvPicPr>
            <p:cNvPr id="6" name="object 6"/>
            <p:cNvPicPr/>
            <p:nvPr/>
          </p:nvPicPr>
          <p:blipFill>
            <a:blip r:embed="rId4" cstate="print"/>
            <a:stretch>
              <a:fillRect/>
            </a:stretch>
          </p:blipFill>
          <p:spPr>
            <a:xfrm>
              <a:off x="9684703" y="6106938"/>
              <a:ext cx="71374" cy="134277"/>
            </a:xfrm>
            <a:prstGeom prst="rect">
              <a:avLst/>
            </a:prstGeom>
          </p:spPr>
        </p:pic>
      </p:grpSp>
      <p:sp>
        <p:nvSpPr>
          <p:cNvPr id="7" name="object 7"/>
          <p:cNvSpPr txBox="1">
            <a:spLocks noGrp="1"/>
          </p:cNvSpPr>
          <p:nvPr>
            <p:ph type="ftr" sz="quarter" idx="5"/>
          </p:nvPr>
        </p:nvSpPr>
        <p:spPr>
          <a:xfrm>
            <a:off x="10004610" y="5980625"/>
            <a:ext cx="870584" cy="331501"/>
          </a:xfrm>
          <a:prstGeom prst="rect">
            <a:avLst/>
          </a:prstGeom>
        </p:spPr>
        <p:txBody>
          <a:bodyPr vert="horz" wrap="square" lIns="0" tIns="114935" rIns="0" bIns="0" rtlCol="0">
            <a:spAutoFit/>
          </a:bodyPr>
          <a:lstStyle/>
          <a:p>
            <a:pPr marL="12700">
              <a:lnSpc>
                <a:spcPct val="100000"/>
              </a:lnSpc>
              <a:spcBef>
                <a:spcPts val="5"/>
              </a:spcBef>
            </a:pPr>
            <a:r>
              <a:rPr lang="tr-TR" spc="75" dirty="0"/>
              <a:t>igushmyo</a:t>
            </a:r>
            <a:endParaRPr spc="75" dirty="0"/>
          </a:p>
        </p:txBody>
      </p:sp>
      <p:sp>
        <p:nvSpPr>
          <p:cNvPr id="8" name="object 8"/>
          <p:cNvSpPr txBox="1">
            <a:spLocks noGrp="1"/>
          </p:cNvSpPr>
          <p:nvPr>
            <p:ph type="dt" sz="half" idx="6"/>
          </p:nvPr>
        </p:nvSpPr>
        <p:spPr>
          <a:xfrm>
            <a:off x="11090420" y="5980625"/>
            <a:ext cx="812800" cy="546945"/>
          </a:xfrm>
          <a:prstGeom prst="rect">
            <a:avLst/>
          </a:prstGeom>
        </p:spPr>
        <p:txBody>
          <a:bodyPr vert="horz" wrap="square" lIns="0" tIns="114935" rIns="0" bIns="0" rtlCol="0">
            <a:spAutoFit/>
          </a:bodyPr>
          <a:lstStyle/>
          <a:p>
            <a:pPr marL="12700">
              <a:spcBef>
                <a:spcPts val="5"/>
              </a:spcBef>
            </a:pPr>
            <a:r>
              <a:rPr lang="tr-TR" spc="75" dirty="0"/>
              <a:t>igushmyo</a:t>
            </a:r>
          </a:p>
          <a:p>
            <a:pPr marL="12700">
              <a:lnSpc>
                <a:spcPct val="100000"/>
              </a:lnSpc>
              <a:spcBef>
                <a:spcPts val="5"/>
              </a:spcBef>
            </a:pPr>
            <a:endParaRPr spc="70" dirty="0"/>
          </a:p>
        </p:txBody>
      </p:sp>
      <p:sp>
        <p:nvSpPr>
          <p:cNvPr id="9" name="object 9"/>
          <p:cNvSpPr txBox="1"/>
          <p:nvPr/>
        </p:nvSpPr>
        <p:spPr>
          <a:xfrm>
            <a:off x="9385300" y="6340368"/>
            <a:ext cx="2493270"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lang="tr-TR" sz="2050" b="1" u="sng" dirty="0">
              <a:latin typeface="Arial Narrow"/>
              <a:cs typeface="Arial Narrow"/>
            </a:endParaRPr>
          </a:p>
        </p:txBody>
      </p:sp>
      <p:sp>
        <p:nvSpPr>
          <p:cNvPr id="12" name="Google Shape;117;p3">
            <a:extLst>
              <a:ext uri="{FF2B5EF4-FFF2-40B4-BE49-F238E27FC236}">
                <a16:creationId xmlns:a16="http://schemas.microsoft.com/office/drawing/2014/main" id="{6C46FCF1-AA5F-572C-2D8B-495E09795F72}"/>
              </a:ext>
            </a:extLst>
          </p:cNvPr>
          <p:cNvSpPr txBox="1">
            <a:spLocks noGrp="1"/>
          </p:cNvSpPr>
          <p:nvPr>
            <p:ph type="title"/>
          </p:nvPr>
        </p:nvSpPr>
        <p:spPr>
          <a:xfrm>
            <a:off x="32916" y="1676400"/>
            <a:ext cx="8327982" cy="4075475"/>
          </a:xfrm>
          <a:prstGeom prst="rect">
            <a:avLst/>
          </a:prstGeom>
          <a:noFill/>
          <a:ln>
            <a:noFill/>
          </a:ln>
        </p:spPr>
        <p:txBody>
          <a:bodyPr spcFirstLastPara="1" wrap="square" lIns="0" tIns="12700" rIns="0" bIns="0" anchor="t" anchorCtr="0">
            <a:spAutoFit/>
          </a:bodyPr>
          <a:lstStyle/>
          <a:p>
            <a:pPr marL="2000250" marR="5080" lvl="0" indent="0" algn="l" rtl="0">
              <a:lnSpc>
                <a:spcPct val="100000"/>
              </a:lnSpc>
              <a:spcBef>
                <a:spcPts val="0"/>
              </a:spcBef>
              <a:spcAft>
                <a:spcPts val="0"/>
              </a:spcAft>
              <a:buNone/>
            </a:pPr>
            <a:r>
              <a:rPr lang="tr-TR" sz="2400" dirty="0">
                <a:solidFill>
                  <a:srgbClr val="002060"/>
                </a:solidFill>
                <a:latin typeface="Cambria Math" panose="02040503050406030204" pitchFamily="18" charset="0"/>
                <a:ea typeface="Cambria Math" panose="02040503050406030204" pitchFamily="18" charset="0"/>
              </a:rPr>
              <a:t>1. Tarihçe</a:t>
            </a:r>
            <a:br>
              <a:rPr lang="tr-TR" sz="2400" dirty="0">
                <a:solidFill>
                  <a:srgbClr val="002060"/>
                </a:solidFill>
                <a:latin typeface="Cambria Math" panose="02040503050406030204" pitchFamily="18" charset="0"/>
                <a:ea typeface="Cambria Math" panose="02040503050406030204" pitchFamily="18" charset="0"/>
              </a:rPr>
            </a:br>
            <a:r>
              <a:rPr lang="tr-TR" sz="2400" dirty="0">
                <a:solidFill>
                  <a:srgbClr val="002060"/>
                </a:solidFill>
                <a:latin typeface="Cambria Math" panose="02040503050406030204" pitchFamily="18" charset="0"/>
                <a:ea typeface="Cambria Math" panose="02040503050406030204" pitchFamily="18" charset="0"/>
              </a:rPr>
              <a:t>2. SHMYO Müdürlüğü</a:t>
            </a:r>
            <a:br>
              <a:rPr lang="tr-TR" sz="2400" dirty="0">
                <a:solidFill>
                  <a:srgbClr val="002060"/>
                </a:solidFill>
                <a:latin typeface="Cambria Math" panose="02040503050406030204" pitchFamily="18" charset="0"/>
                <a:ea typeface="Cambria Math" panose="02040503050406030204" pitchFamily="18" charset="0"/>
              </a:rPr>
            </a:br>
            <a:r>
              <a:rPr lang="tr-TR" sz="2400" dirty="0">
                <a:solidFill>
                  <a:srgbClr val="002060"/>
                </a:solidFill>
                <a:latin typeface="Cambria Math" panose="02040503050406030204" pitchFamily="18" charset="0"/>
                <a:ea typeface="Cambria Math" panose="02040503050406030204" pitchFamily="18" charset="0"/>
              </a:rPr>
              <a:t>3. Sekreterlik</a:t>
            </a:r>
            <a:br>
              <a:rPr lang="tr-TR" sz="2400" dirty="0">
                <a:solidFill>
                  <a:srgbClr val="002060"/>
                </a:solidFill>
                <a:latin typeface="Cambria Math" panose="02040503050406030204" pitchFamily="18" charset="0"/>
                <a:ea typeface="Cambria Math" panose="02040503050406030204" pitchFamily="18" charset="0"/>
              </a:rPr>
            </a:br>
            <a:r>
              <a:rPr lang="tr-TR" sz="2400" dirty="0">
                <a:solidFill>
                  <a:srgbClr val="002060"/>
                </a:solidFill>
                <a:latin typeface="Cambria Math" panose="02040503050406030204" pitchFamily="18" charset="0"/>
                <a:ea typeface="Cambria Math" panose="02040503050406030204" pitchFamily="18" charset="0"/>
              </a:rPr>
              <a:t>4. OBİS</a:t>
            </a:r>
            <a:br>
              <a:rPr lang="tr-TR" sz="2400" dirty="0">
                <a:solidFill>
                  <a:srgbClr val="002060"/>
                </a:solidFill>
                <a:latin typeface="Cambria Math" panose="02040503050406030204" pitchFamily="18" charset="0"/>
                <a:ea typeface="Cambria Math" panose="02040503050406030204" pitchFamily="18" charset="0"/>
              </a:rPr>
            </a:br>
            <a:r>
              <a:rPr lang="tr-TR" sz="2400" dirty="0">
                <a:solidFill>
                  <a:srgbClr val="002060"/>
                </a:solidFill>
                <a:latin typeface="Cambria Math" panose="02040503050406030204" pitchFamily="18" charset="0"/>
                <a:ea typeface="Cambria Math" panose="02040503050406030204" pitchFamily="18" charset="0"/>
              </a:rPr>
              <a:t>5. Ders müfredatları</a:t>
            </a:r>
            <a:br>
              <a:rPr lang="tr-TR" sz="2400" dirty="0">
                <a:solidFill>
                  <a:srgbClr val="002060"/>
                </a:solidFill>
                <a:latin typeface="Cambria Math" panose="02040503050406030204" pitchFamily="18" charset="0"/>
                <a:ea typeface="Cambria Math" panose="02040503050406030204" pitchFamily="18" charset="0"/>
              </a:rPr>
            </a:br>
            <a:r>
              <a:rPr lang="tr-TR" sz="2400" dirty="0">
                <a:solidFill>
                  <a:srgbClr val="002060"/>
                </a:solidFill>
                <a:latin typeface="Cambria Math" panose="02040503050406030204" pitchFamily="18" charset="0"/>
                <a:ea typeface="Cambria Math" panose="02040503050406030204" pitchFamily="18" charset="0"/>
              </a:rPr>
              <a:t>6. Akademik Takvim</a:t>
            </a:r>
            <a:br>
              <a:rPr lang="tr-TR" sz="2400" dirty="0">
                <a:solidFill>
                  <a:srgbClr val="002060"/>
                </a:solidFill>
                <a:latin typeface="Cambria Math" panose="02040503050406030204" pitchFamily="18" charset="0"/>
                <a:ea typeface="Cambria Math" panose="02040503050406030204" pitchFamily="18" charset="0"/>
              </a:rPr>
            </a:br>
            <a:r>
              <a:rPr lang="tr-TR" sz="2400" dirty="0">
                <a:solidFill>
                  <a:srgbClr val="002060"/>
                </a:solidFill>
                <a:latin typeface="Cambria Math" panose="02040503050406030204" pitchFamily="18" charset="0"/>
                <a:ea typeface="Cambria Math" panose="02040503050406030204" pitchFamily="18" charset="0"/>
              </a:rPr>
              <a:t>7. Ders Programı ve Derslerin İşlenişi</a:t>
            </a:r>
            <a:br>
              <a:rPr lang="tr-TR" sz="2400" dirty="0">
                <a:solidFill>
                  <a:srgbClr val="002060"/>
                </a:solidFill>
                <a:latin typeface="Cambria Math" panose="02040503050406030204" pitchFamily="18" charset="0"/>
                <a:ea typeface="Cambria Math" panose="02040503050406030204" pitchFamily="18" charset="0"/>
              </a:rPr>
            </a:br>
            <a:r>
              <a:rPr lang="tr-TR" sz="2400" dirty="0">
                <a:solidFill>
                  <a:srgbClr val="002060"/>
                </a:solidFill>
                <a:latin typeface="Cambria Math" panose="02040503050406030204" pitchFamily="18" charset="0"/>
                <a:ea typeface="Cambria Math" panose="02040503050406030204" pitchFamily="18" charset="0"/>
              </a:rPr>
              <a:t>8. Program Başkanı ve Bölüm Hocaları</a:t>
            </a:r>
            <a:br>
              <a:rPr lang="tr-TR" sz="2400" dirty="0">
                <a:solidFill>
                  <a:srgbClr val="002060"/>
                </a:solidFill>
                <a:latin typeface="Cambria Math" panose="02040503050406030204" pitchFamily="18" charset="0"/>
                <a:ea typeface="Cambria Math" panose="02040503050406030204" pitchFamily="18" charset="0"/>
              </a:rPr>
            </a:br>
            <a:r>
              <a:rPr lang="tr-TR" sz="2400" dirty="0">
                <a:solidFill>
                  <a:srgbClr val="002060"/>
                </a:solidFill>
                <a:latin typeface="Cambria Math" panose="02040503050406030204" pitchFamily="18" charset="0"/>
                <a:ea typeface="Cambria Math" panose="02040503050406030204" pitchFamily="18" charset="0"/>
              </a:rPr>
              <a:t>9. Yönerge ve Yönetmelikler</a:t>
            </a:r>
            <a:br>
              <a:rPr lang="tr-TR" sz="2400" dirty="0">
                <a:solidFill>
                  <a:srgbClr val="002060"/>
                </a:solidFill>
                <a:latin typeface="Cambria Math" panose="02040503050406030204" pitchFamily="18" charset="0"/>
                <a:ea typeface="Cambria Math" panose="02040503050406030204" pitchFamily="18" charset="0"/>
              </a:rPr>
            </a:br>
            <a:r>
              <a:rPr lang="tr-TR" sz="2400" dirty="0">
                <a:solidFill>
                  <a:srgbClr val="002060"/>
                </a:solidFill>
                <a:latin typeface="Cambria Math" panose="02040503050406030204" pitchFamily="18" charset="0"/>
                <a:ea typeface="Cambria Math" panose="02040503050406030204" pitchFamily="18" charset="0"/>
              </a:rPr>
              <a:t>11. İşimize Yarayacak Bilgiler</a:t>
            </a:r>
            <a:br>
              <a:rPr lang="tr-TR" sz="2400" dirty="0">
                <a:solidFill>
                  <a:srgbClr val="002060"/>
                </a:solidFill>
                <a:latin typeface="Cambria Math" panose="02040503050406030204" pitchFamily="18" charset="0"/>
                <a:ea typeface="Cambria Math" panose="02040503050406030204" pitchFamily="18" charset="0"/>
              </a:rPr>
            </a:br>
            <a:endParaRPr sz="2400" dirty="0">
              <a:solidFill>
                <a:srgbClr val="002060"/>
              </a:solidFill>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4777" y="649968"/>
            <a:ext cx="3409950" cy="385362"/>
          </a:xfrm>
          <a:prstGeom prst="rect">
            <a:avLst/>
          </a:prstGeom>
        </p:spPr>
        <p:txBody>
          <a:bodyPr vert="horz" wrap="square" lIns="0" tIns="15875" rIns="0" bIns="0" rtlCol="0">
            <a:spAutoFit/>
          </a:bodyPr>
          <a:lstStyle/>
          <a:p>
            <a:pPr marL="838200">
              <a:lnSpc>
                <a:spcPct val="100000"/>
              </a:lnSpc>
              <a:spcBef>
                <a:spcPts val="125"/>
              </a:spcBef>
            </a:pPr>
            <a:r>
              <a:rPr lang="tr-TR" sz="2400" spc="-345" dirty="0"/>
              <a:t>Sıfır Atık Projesi</a:t>
            </a:r>
            <a:endParaRPr sz="2400" spc="-345" dirty="0"/>
          </a:p>
        </p:txBody>
      </p:sp>
      <p:grpSp>
        <p:nvGrpSpPr>
          <p:cNvPr id="3" name="object 3"/>
          <p:cNvGrpSpPr/>
          <p:nvPr/>
        </p:nvGrpSpPr>
        <p:grpSpPr>
          <a:xfrm>
            <a:off x="9684703" y="6094238"/>
            <a:ext cx="1374775" cy="134620"/>
            <a:chOff x="9684703" y="6094238"/>
            <a:chExt cx="1374775" cy="134620"/>
          </a:xfrm>
        </p:grpSpPr>
        <p:pic>
          <p:nvPicPr>
            <p:cNvPr id="4" name="object 4"/>
            <p:cNvPicPr/>
            <p:nvPr/>
          </p:nvPicPr>
          <p:blipFill>
            <a:blip r:embed="rId2" cstate="print"/>
            <a:stretch>
              <a:fillRect/>
            </a:stretch>
          </p:blipFill>
          <p:spPr>
            <a:xfrm>
              <a:off x="9830518" y="6108104"/>
              <a:ext cx="129159" cy="106297"/>
            </a:xfrm>
            <a:prstGeom prst="rect">
              <a:avLst/>
            </a:prstGeom>
          </p:spPr>
        </p:pic>
        <p:pic>
          <p:nvPicPr>
            <p:cNvPr id="5" name="object 5"/>
            <p:cNvPicPr/>
            <p:nvPr/>
          </p:nvPicPr>
          <p:blipFill>
            <a:blip r:embed="rId3" cstate="print"/>
            <a:stretch>
              <a:fillRect/>
            </a:stretch>
          </p:blipFill>
          <p:spPr>
            <a:xfrm>
              <a:off x="10945352" y="6104333"/>
              <a:ext cx="114071" cy="114071"/>
            </a:xfrm>
            <a:prstGeom prst="rect">
              <a:avLst/>
            </a:prstGeom>
          </p:spPr>
        </p:pic>
        <p:pic>
          <p:nvPicPr>
            <p:cNvPr id="6" name="object 6"/>
            <p:cNvPicPr/>
            <p:nvPr/>
          </p:nvPicPr>
          <p:blipFill>
            <a:blip r:embed="rId4" cstate="print"/>
            <a:stretch>
              <a:fillRect/>
            </a:stretch>
          </p:blipFill>
          <p:spPr>
            <a:xfrm>
              <a:off x="9684703" y="6094238"/>
              <a:ext cx="71374" cy="134277"/>
            </a:xfrm>
            <a:prstGeom prst="rect">
              <a:avLst/>
            </a:prstGeom>
          </p:spPr>
        </p:pic>
      </p:grpSp>
      <p:sp>
        <p:nvSpPr>
          <p:cNvPr id="7" name="object 7"/>
          <p:cNvSpPr txBox="1">
            <a:spLocks noGrp="1"/>
          </p:cNvSpPr>
          <p:nvPr>
            <p:ph type="ftr" sz="quarter" idx="5"/>
          </p:nvPr>
        </p:nvSpPr>
        <p:spPr>
          <a:xfrm>
            <a:off x="10004610" y="5980625"/>
            <a:ext cx="870584" cy="331501"/>
          </a:xfrm>
          <a:prstGeom prst="rect">
            <a:avLst/>
          </a:prstGeom>
        </p:spPr>
        <p:txBody>
          <a:bodyPr vert="horz" wrap="square" lIns="0" tIns="114935" rIns="0" bIns="0" rtlCol="0">
            <a:spAutoFit/>
          </a:bodyPr>
          <a:lstStyle/>
          <a:p>
            <a:pPr marL="12700">
              <a:lnSpc>
                <a:spcPct val="100000"/>
              </a:lnSpc>
              <a:spcBef>
                <a:spcPts val="5"/>
              </a:spcBef>
            </a:pPr>
            <a:r>
              <a:rPr lang="tr-TR" spc="75" dirty="0"/>
              <a:t>igushmyo</a:t>
            </a:r>
            <a:endParaRPr spc="75" dirty="0"/>
          </a:p>
        </p:txBody>
      </p:sp>
      <p:sp>
        <p:nvSpPr>
          <p:cNvPr id="8" name="object 8"/>
          <p:cNvSpPr txBox="1">
            <a:spLocks noGrp="1"/>
          </p:cNvSpPr>
          <p:nvPr>
            <p:ph type="dt" sz="half" idx="6"/>
          </p:nvPr>
        </p:nvSpPr>
        <p:spPr>
          <a:xfrm>
            <a:off x="11090420" y="5980625"/>
            <a:ext cx="812800" cy="546945"/>
          </a:xfrm>
          <a:prstGeom prst="rect">
            <a:avLst/>
          </a:prstGeom>
        </p:spPr>
        <p:txBody>
          <a:bodyPr vert="horz" wrap="square" lIns="0" tIns="114935" rIns="0" bIns="0" rtlCol="0">
            <a:spAutoFit/>
          </a:bodyPr>
          <a:lstStyle/>
          <a:p>
            <a:pPr marL="12700">
              <a:spcBef>
                <a:spcPts val="5"/>
              </a:spcBef>
            </a:pPr>
            <a:r>
              <a:rPr lang="tr-TR" spc="75" dirty="0"/>
              <a:t>igushmyo</a:t>
            </a:r>
          </a:p>
          <a:p>
            <a:pPr marL="12700">
              <a:lnSpc>
                <a:spcPct val="100000"/>
              </a:lnSpc>
              <a:spcBef>
                <a:spcPts val="5"/>
              </a:spcBef>
            </a:pPr>
            <a:endParaRPr spc="70" dirty="0"/>
          </a:p>
        </p:txBody>
      </p:sp>
      <p:sp>
        <p:nvSpPr>
          <p:cNvPr id="11" name="object 9">
            <a:extLst>
              <a:ext uri="{FF2B5EF4-FFF2-40B4-BE49-F238E27FC236}">
                <a16:creationId xmlns:a16="http://schemas.microsoft.com/office/drawing/2014/main" id="{24EE0151-AF27-1EBA-AED6-9A55DE92FA8F}"/>
              </a:ext>
            </a:extLst>
          </p:cNvPr>
          <p:cNvSpPr txBox="1"/>
          <p:nvPr/>
        </p:nvSpPr>
        <p:spPr>
          <a:xfrm>
            <a:off x="9590908" y="6324600"/>
            <a:ext cx="2721870"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sz="2050" b="1" u="sng" dirty="0">
              <a:latin typeface="Arial Narrow"/>
              <a:cs typeface="Arial Narrow"/>
            </a:endParaRPr>
          </a:p>
        </p:txBody>
      </p:sp>
      <p:pic>
        <p:nvPicPr>
          <p:cNvPr id="10" name="Picture 9">
            <a:extLst>
              <a:ext uri="{FF2B5EF4-FFF2-40B4-BE49-F238E27FC236}">
                <a16:creationId xmlns:a16="http://schemas.microsoft.com/office/drawing/2014/main" id="{2B395C84-41CA-F8FA-0C9F-C8F722F97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700" y="2811926"/>
            <a:ext cx="9267825" cy="2305050"/>
          </a:xfrm>
          <a:prstGeom prst="rect">
            <a:avLst/>
          </a:prstGeom>
        </p:spPr>
      </p:pic>
      <p:sp>
        <p:nvSpPr>
          <p:cNvPr id="14" name="TextBox 13">
            <a:extLst>
              <a:ext uri="{FF2B5EF4-FFF2-40B4-BE49-F238E27FC236}">
                <a16:creationId xmlns:a16="http://schemas.microsoft.com/office/drawing/2014/main" id="{3CF9983D-82E0-AA53-1067-082AA78A8BB2}"/>
              </a:ext>
            </a:extLst>
          </p:cNvPr>
          <p:cNvSpPr txBox="1"/>
          <p:nvPr/>
        </p:nvSpPr>
        <p:spPr>
          <a:xfrm>
            <a:off x="1917700" y="1854654"/>
            <a:ext cx="6934200" cy="707886"/>
          </a:xfrm>
          <a:prstGeom prst="rect">
            <a:avLst/>
          </a:prstGeom>
          <a:noFill/>
        </p:spPr>
        <p:txBody>
          <a:bodyPr wrap="square">
            <a:spAutoFit/>
          </a:bodyPr>
          <a:lstStyle/>
          <a:p>
            <a:r>
              <a:rPr lang="tr-TR" sz="2000" dirty="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a:t>Üniversitemiz </a:t>
            </a:r>
            <a:r>
              <a:rPr lang="tr-TR" sz="2000" b="1" dirty="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a:t>Sıfır Atık Projesi </a:t>
            </a:r>
            <a:r>
              <a:rPr lang="tr-TR" sz="2000" dirty="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a:t>kapsamında üniversite genelinde geri dönüşüm kutuları yerleştirilmiştir.</a:t>
            </a:r>
            <a:endParaRPr lang="tr-TR" sz="2000" dirty="0">
              <a:solidFill>
                <a:srgbClr val="00206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81051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28100" y="6387270"/>
            <a:ext cx="2574865" cy="321242"/>
          </a:xfrm>
          <a:prstGeom prst="rect">
            <a:avLst/>
          </a:prstGeom>
        </p:spPr>
        <p:txBody>
          <a:bodyPr vert="horz" wrap="square" lIns="0" tIns="13335"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lang="tr-TR" sz="2050" b="1" u="sng" dirty="0">
              <a:latin typeface="Arial Narrow"/>
              <a:cs typeface="Arial Narrow"/>
            </a:endParaRPr>
          </a:p>
        </p:txBody>
      </p:sp>
      <p:sp>
        <p:nvSpPr>
          <p:cNvPr id="3" name="object 3"/>
          <p:cNvSpPr txBox="1"/>
          <p:nvPr/>
        </p:nvSpPr>
        <p:spPr>
          <a:xfrm>
            <a:off x="4061460" y="2587993"/>
            <a:ext cx="4094479" cy="3052118"/>
          </a:xfrm>
          <a:prstGeom prst="rect">
            <a:avLst/>
          </a:prstGeom>
        </p:spPr>
        <p:txBody>
          <a:bodyPr vert="horz" wrap="square" lIns="0" tIns="35560" rIns="0" bIns="0" rtlCol="0">
            <a:spAutoFit/>
          </a:bodyPr>
          <a:lstStyle/>
          <a:p>
            <a:pPr marR="74295" algn="ctr">
              <a:lnSpc>
                <a:spcPct val="100000"/>
              </a:lnSpc>
              <a:spcBef>
                <a:spcPts val="280"/>
              </a:spcBef>
            </a:pPr>
            <a:r>
              <a:rPr sz="3000" spc="-20" dirty="0">
                <a:solidFill>
                  <a:srgbClr val="17274F"/>
                </a:solidFill>
                <a:latin typeface="Cambria Math" panose="02040503050406030204" pitchFamily="18" charset="0"/>
                <a:ea typeface="Cambria Math" panose="02040503050406030204" pitchFamily="18" charset="0"/>
                <a:cs typeface="Arial"/>
              </a:rPr>
              <a:t>Katılımınız</a:t>
            </a:r>
            <a:r>
              <a:rPr sz="3000" spc="-125" dirty="0">
                <a:solidFill>
                  <a:srgbClr val="17274F"/>
                </a:solidFill>
                <a:latin typeface="Cambria Math" panose="02040503050406030204" pitchFamily="18" charset="0"/>
                <a:ea typeface="Cambria Math" panose="02040503050406030204" pitchFamily="18" charset="0"/>
                <a:cs typeface="Arial"/>
              </a:rPr>
              <a:t> </a:t>
            </a:r>
            <a:r>
              <a:rPr sz="3000" spc="-20" dirty="0">
                <a:solidFill>
                  <a:srgbClr val="17274F"/>
                </a:solidFill>
                <a:latin typeface="Cambria Math" panose="02040503050406030204" pitchFamily="18" charset="0"/>
                <a:ea typeface="Cambria Math" panose="02040503050406030204" pitchFamily="18" charset="0"/>
                <a:cs typeface="Arial"/>
              </a:rPr>
              <a:t>İçin</a:t>
            </a:r>
            <a:endParaRPr sz="3000" dirty="0">
              <a:solidFill>
                <a:srgbClr val="17274F"/>
              </a:solidFill>
              <a:latin typeface="Cambria Math" panose="02040503050406030204" pitchFamily="18" charset="0"/>
              <a:ea typeface="Cambria Math" panose="02040503050406030204" pitchFamily="18" charset="0"/>
              <a:cs typeface="Arial"/>
            </a:endParaRPr>
          </a:p>
          <a:p>
            <a:pPr algn="ctr">
              <a:lnSpc>
                <a:spcPct val="100000"/>
              </a:lnSpc>
              <a:spcBef>
                <a:spcPts val="350"/>
              </a:spcBef>
            </a:pPr>
            <a:r>
              <a:rPr sz="5200" b="1" spc="-1150" dirty="0">
                <a:solidFill>
                  <a:srgbClr val="17274F"/>
                </a:solidFill>
                <a:latin typeface="Cambria Math" panose="02040503050406030204" pitchFamily="18" charset="0"/>
                <a:ea typeface="Cambria Math" panose="02040503050406030204" pitchFamily="18" charset="0"/>
                <a:cs typeface="Trebuchet MS"/>
              </a:rPr>
              <a:t>T</a:t>
            </a:r>
            <a:r>
              <a:rPr sz="5200" b="1" spc="-570" dirty="0">
                <a:solidFill>
                  <a:srgbClr val="17274F"/>
                </a:solidFill>
                <a:latin typeface="Cambria Math" panose="02040503050406030204" pitchFamily="18" charset="0"/>
                <a:ea typeface="Cambria Math" panose="02040503050406030204" pitchFamily="18" charset="0"/>
                <a:cs typeface="Trebuchet MS"/>
              </a:rPr>
              <a:t>e</a:t>
            </a:r>
            <a:r>
              <a:rPr sz="5200" b="1" spc="-565" dirty="0">
                <a:solidFill>
                  <a:srgbClr val="17274F"/>
                </a:solidFill>
                <a:latin typeface="Cambria Math" panose="02040503050406030204" pitchFamily="18" charset="0"/>
                <a:ea typeface="Cambria Math" panose="02040503050406030204" pitchFamily="18" charset="0"/>
                <a:cs typeface="Trebuchet MS"/>
              </a:rPr>
              <a:t>ş</a:t>
            </a:r>
            <a:r>
              <a:rPr sz="5200" b="1" spc="-570" dirty="0">
                <a:solidFill>
                  <a:srgbClr val="17274F"/>
                </a:solidFill>
                <a:latin typeface="Cambria Math" panose="02040503050406030204" pitchFamily="18" charset="0"/>
                <a:ea typeface="Cambria Math" panose="02040503050406030204" pitchFamily="18" charset="0"/>
                <a:cs typeface="Trebuchet MS"/>
              </a:rPr>
              <a:t>ekkü</a:t>
            </a:r>
            <a:r>
              <a:rPr sz="5200" b="1" spc="-415" dirty="0">
                <a:solidFill>
                  <a:srgbClr val="17274F"/>
                </a:solidFill>
                <a:latin typeface="Cambria Math" panose="02040503050406030204" pitchFamily="18" charset="0"/>
                <a:ea typeface="Cambria Math" panose="02040503050406030204" pitchFamily="18" charset="0"/>
                <a:cs typeface="Trebuchet MS"/>
              </a:rPr>
              <a:t>r</a:t>
            </a:r>
            <a:r>
              <a:rPr sz="5200" b="1" spc="-430" dirty="0">
                <a:solidFill>
                  <a:srgbClr val="17274F"/>
                </a:solidFill>
                <a:latin typeface="Cambria Math" panose="02040503050406030204" pitchFamily="18" charset="0"/>
                <a:ea typeface="Cambria Math" panose="02040503050406030204" pitchFamily="18" charset="0"/>
                <a:cs typeface="Trebuchet MS"/>
              </a:rPr>
              <a:t> </a:t>
            </a:r>
            <a:r>
              <a:rPr sz="5200" b="1" spc="-605" dirty="0" err="1">
                <a:solidFill>
                  <a:srgbClr val="17274F"/>
                </a:solidFill>
                <a:latin typeface="Cambria Math" panose="02040503050406030204" pitchFamily="18" charset="0"/>
                <a:ea typeface="Cambria Math" panose="02040503050406030204" pitchFamily="18" charset="0"/>
                <a:cs typeface="Trebuchet MS"/>
              </a:rPr>
              <a:t>Ederiz</a:t>
            </a:r>
            <a:r>
              <a:rPr sz="5200" b="1" spc="-605" dirty="0">
                <a:solidFill>
                  <a:srgbClr val="17274F"/>
                </a:solidFill>
                <a:latin typeface="Cambria Math" panose="02040503050406030204" pitchFamily="18" charset="0"/>
                <a:ea typeface="Cambria Math" panose="02040503050406030204" pitchFamily="18" charset="0"/>
                <a:cs typeface="Trebuchet MS"/>
              </a:rPr>
              <a:t>.</a:t>
            </a:r>
            <a:endParaRPr lang="tr-TR" sz="5200" b="1" spc="-605" dirty="0">
              <a:solidFill>
                <a:srgbClr val="17274F"/>
              </a:solidFill>
              <a:latin typeface="Cambria Math" panose="02040503050406030204" pitchFamily="18" charset="0"/>
              <a:ea typeface="Cambria Math" panose="02040503050406030204" pitchFamily="18" charset="0"/>
              <a:cs typeface="Trebuchet MS"/>
            </a:endParaRPr>
          </a:p>
          <a:p>
            <a:pPr algn="ctr">
              <a:lnSpc>
                <a:spcPct val="100000"/>
              </a:lnSpc>
              <a:spcBef>
                <a:spcPts val="350"/>
              </a:spcBef>
            </a:pPr>
            <a:endParaRPr lang="tr-TR" sz="5200" b="1" spc="-605" dirty="0">
              <a:solidFill>
                <a:srgbClr val="17274F"/>
              </a:solidFill>
              <a:latin typeface="Cambria Math" panose="02040503050406030204" pitchFamily="18" charset="0"/>
              <a:ea typeface="Cambria Math" panose="02040503050406030204" pitchFamily="18" charset="0"/>
              <a:cs typeface="Trebuchet MS"/>
            </a:endParaRPr>
          </a:p>
          <a:p>
            <a:pPr algn="ctr">
              <a:lnSpc>
                <a:spcPct val="100000"/>
              </a:lnSpc>
              <a:spcBef>
                <a:spcPts val="350"/>
              </a:spcBef>
            </a:pPr>
            <a:r>
              <a:rPr lang="tr-TR" sz="5200" b="1" spc="-605" dirty="0">
                <a:solidFill>
                  <a:srgbClr val="17274F"/>
                </a:solidFill>
                <a:latin typeface="Cambria Math" panose="02040503050406030204" pitchFamily="18" charset="0"/>
                <a:ea typeface="Cambria Math" panose="02040503050406030204" pitchFamily="18" charset="0"/>
                <a:cs typeface="Trebuchet MS"/>
              </a:rPr>
              <a:t>?</a:t>
            </a:r>
            <a:endParaRPr sz="5200" dirty="0">
              <a:solidFill>
                <a:srgbClr val="17274F"/>
              </a:solidFill>
              <a:latin typeface="Cambria Math" panose="02040503050406030204" pitchFamily="18" charset="0"/>
              <a:ea typeface="Cambria Math" panose="02040503050406030204" pitchFamily="18" charset="0"/>
              <a:cs typeface="Trebuchet MS"/>
            </a:endParaRPr>
          </a:p>
        </p:txBody>
      </p:sp>
      <p:sp>
        <p:nvSpPr>
          <p:cNvPr id="5" name="Rectangle 4">
            <a:extLst>
              <a:ext uri="{FF2B5EF4-FFF2-40B4-BE49-F238E27FC236}">
                <a16:creationId xmlns:a16="http://schemas.microsoft.com/office/drawing/2014/main" id="{4DD3B855-3CCD-7F0B-1CF7-C8FD4E4250E7}"/>
              </a:ext>
            </a:extLst>
          </p:cNvPr>
          <p:cNvSpPr/>
          <p:nvPr/>
        </p:nvSpPr>
        <p:spPr>
          <a:xfrm>
            <a:off x="393700" y="228600"/>
            <a:ext cx="5029200" cy="1981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6">
            <a:extLst>
              <a:ext uri="{FF2B5EF4-FFF2-40B4-BE49-F238E27FC236}">
                <a16:creationId xmlns:a16="http://schemas.microsoft.com/office/drawing/2014/main" id="{460AECE3-5B5C-141C-A1E2-2943F94F18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0319" y="-299898"/>
            <a:ext cx="7002211"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EF9BC54-E7F6-DDF1-4BC9-B8C85A2FE5FB}"/>
              </a:ext>
            </a:extLst>
          </p:cNvPr>
          <p:cNvSpPr txBox="1"/>
          <p:nvPr/>
        </p:nvSpPr>
        <p:spPr>
          <a:xfrm>
            <a:off x="546100" y="1515070"/>
            <a:ext cx="11049000" cy="923330"/>
          </a:xfrm>
          <a:prstGeom prst="rect">
            <a:avLst/>
          </a:prstGeom>
          <a:noFill/>
        </p:spPr>
        <p:txBody>
          <a:bodyPr wrap="square">
            <a:spAutoFit/>
          </a:bodyPr>
          <a:lstStyle/>
          <a:p>
            <a:pPr algn="just"/>
            <a:r>
              <a:rPr lang="tr-TR" i="0" dirty="0">
                <a:solidFill>
                  <a:srgbClr val="002060"/>
                </a:solidFill>
                <a:effectLst/>
                <a:latin typeface="Cambria Math" panose="02040503050406030204" pitchFamily="18" charset="0"/>
                <a:ea typeface="Cambria Math" panose="02040503050406030204" pitchFamily="18" charset="0"/>
              </a:rPr>
              <a:t>İstanbul Gelişim Üniversitesi, Sağlık Hizmetleri Meslek Yüksekokulumuz, 12/09/2013 tarihli Yükseköğretim Genel Kurul Toplantısında incelenmiş ve 2547 Sayılı Kanun'un 2880 Sayılı Kanun'la değişik 7/d-2 maddesi uyarınca, söz konusu teklif uygun görülmüştür.</a:t>
            </a:r>
            <a:endParaRPr lang="tr-TR" dirty="0">
              <a:solidFill>
                <a:srgbClr val="002060"/>
              </a:solidFill>
              <a:latin typeface="Cambria Math" panose="02040503050406030204" pitchFamily="18" charset="0"/>
              <a:ea typeface="Cambria Math" panose="02040503050406030204" pitchFamily="18" charset="0"/>
            </a:endParaRPr>
          </a:p>
        </p:txBody>
      </p:sp>
      <p:sp>
        <p:nvSpPr>
          <p:cNvPr id="15" name="Title 14">
            <a:extLst>
              <a:ext uri="{FF2B5EF4-FFF2-40B4-BE49-F238E27FC236}">
                <a16:creationId xmlns:a16="http://schemas.microsoft.com/office/drawing/2014/main" id="{520AA26D-9B04-8929-2555-5680422C3176}"/>
              </a:ext>
            </a:extLst>
          </p:cNvPr>
          <p:cNvSpPr>
            <a:spLocks noGrp="1"/>
          </p:cNvSpPr>
          <p:nvPr>
            <p:ph type="title"/>
          </p:nvPr>
        </p:nvSpPr>
        <p:spPr>
          <a:xfrm>
            <a:off x="8384777" y="649968"/>
            <a:ext cx="3409950" cy="346249"/>
          </a:xfrm>
        </p:spPr>
        <p:txBody>
          <a:bodyPr/>
          <a:lstStyle/>
          <a:p>
            <a:r>
              <a:rPr lang="tr-TR" dirty="0"/>
              <a:t>Tarihçe</a:t>
            </a:r>
          </a:p>
        </p:txBody>
      </p:sp>
      <p:pic>
        <p:nvPicPr>
          <p:cNvPr id="18" name="Picture 17">
            <a:extLst>
              <a:ext uri="{FF2B5EF4-FFF2-40B4-BE49-F238E27FC236}">
                <a16:creationId xmlns:a16="http://schemas.microsoft.com/office/drawing/2014/main" id="{8CA09F96-EFDF-F09D-6980-D73976F5A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100" y="2427790"/>
            <a:ext cx="7874266" cy="4430210"/>
          </a:xfrm>
          <a:prstGeom prst="rect">
            <a:avLst/>
          </a:prstGeom>
        </p:spPr>
      </p:pic>
      <p:sp>
        <p:nvSpPr>
          <p:cNvPr id="19" name="Rectangle 18">
            <a:extLst>
              <a:ext uri="{FF2B5EF4-FFF2-40B4-BE49-F238E27FC236}">
                <a16:creationId xmlns:a16="http://schemas.microsoft.com/office/drawing/2014/main" id="{47D151B3-C8B9-2D7F-5F09-60EAACC3EADF}"/>
              </a:ext>
            </a:extLst>
          </p:cNvPr>
          <p:cNvSpPr/>
          <p:nvPr/>
        </p:nvSpPr>
        <p:spPr>
          <a:xfrm>
            <a:off x="5194300" y="3657600"/>
            <a:ext cx="533400" cy="22860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875" rIns="0" bIns="0" rtlCol="0">
            <a:spAutoFit/>
          </a:bodyPr>
          <a:lstStyle/>
          <a:p>
            <a:pPr marL="12700">
              <a:lnSpc>
                <a:spcPct val="100000"/>
              </a:lnSpc>
              <a:spcBef>
                <a:spcPts val="125"/>
              </a:spcBef>
            </a:pPr>
            <a:r>
              <a:rPr lang="tr-TR" spc="-350" dirty="0"/>
              <a:t>SHMYO  Müdürlüğü</a:t>
            </a:r>
            <a:endParaRPr spc="-295" dirty="0"/>
          </a:p>
        </p:txBody>
      </p:sp>
      <p:grpSp>
        <p:nvGrpSpPr>
          <p:cNvPr id="3" name="object 3"/>
          <p:cNvGrpSpPr/>
          <p:nvPr/>
        </p:nvGrpSpPr>
        <p:grpSpPr>
          <a:xfrm>
            <a:off x="9684703" y="6132338"/>
            <a:ext cx="1374775" cy="134620"/>
            <a:chOff x="9684703" y="6132338"/>
            <a:chExt cx="1374775" cy="134620"/>
          </a:xfrm>
        </p:grpSpPr>
        <p:pic>
          <p:nvPicPr>
            <p:cNvPr id="4" name="object 4"/>
            <p:cNvPicPr/>
            <p:nvPr/>
          </p:nvPicPr>
          <p:blipFill>
            <a:blip r:embed="rId2" cstate="print"/>
            <a:stretch>
              <a:fillRect/>
            </a:stretch>
          </p:blipFill>
          <p:spPr>
            <a:xfrm>
              <a:off x="9830518" y="6146204"/>
              <a:ext cx="129159" cy="106297"/>
            </a:xfrm>
            <a:prstGeom prst="rect">
              <a:avLst/>
            </a:prstGeom>
          </p:spPr>
        </p:pic>
        <p:pic>
          <p:nvPicPr>
            <p:cNvPr id="5" name="object 5"/>
            <p:cNvPicPr/>
            <p:nvPr/>
          </p:nvPicPr>
          <p:blipFill>
            <a:blip r:embed="rId3" cstate="print"/>
            <a:stretch>
              <a:fillRect/>
            </a:stretch>
          </p:blipFill>
          <p:spPr>
            <a:xfrm>
              <a:off x="10945352" y="6142433"/>
              <a:ext cx="114071" cy="114071"/>
            </a:xfrm>
            <a:prstGeom prst="rect">
              <a:avLst/>
            </a:prstGeom>
          </p:spPr>
        </p:pic>
        <p:pic>
          <p:nvPicPr>
            <p:cNvPr id="6" name="object 6"/>
            <p:cNvPicPr/>
            <p:nvPr/>
          </p:nvPicPr>
          <p:blipFill>
            <a:blip r:embed="rId4" cstate="print"/>
            <a:stretch>
              <a:fillRect/>
            </a:stretch>
          </p:blipFill>
          <p:spPr>
            <a:xfrm>
              <a:off x="9684703" y="6132338"/>
              <a:ext cx="71374" cy="134277"/>
            </a:xfrm>
            <a:prstGeom prst="rect">
              <a:avLst/>
            </a:prstGeom>
          </p:spPr>
        </p:pic>
      </p:grpSp>
      <p:sp>
        <p:nvSpPr>
          <p:cNvPr id="7" name="object 7"/>
          <p:cNvSpPr txBox="1">
            <a:spLocks noGrp="1"/>
          </p:cNvSpPr>
          <p:nvPr>
            <p:ph type="ftr" sz="quarter" idx="5"/>
          </p:nvPr>
        </p:nvSpPr>
        <p:spPr>
          <a:xfrm>
            <a:off x="10004610" y="5980625"/>
            <a:ext cx="870584" cy="546945"/>
          </a:xfrm>
          <a:prstGeom prst="rect">
            <a:avLst/>
          </a:prstGeom>
        </p:spPr>
        <p:txBody>
          <a:bodyPr vert="horz" wrap="square" lIns="0" tIns="114935" rIns="0" bIns="0" rtlCol="0">
            <a:spAutoFit/>
          </a:bodyPr>
          <a:lstStyle/>
          <a:p>
            <a:pPr marL="12700">
              <a:spcBef>
                <a:spcPts val="5"/>
              </a:spcBef>
            </a:pPr>
            <a:r>
              <a:rPr lang="tr-TR" spc="75" dirty="0"/>
              <a:t>igushmyo</a:t>
            </a:r>
          </a:p>
          <a:p>
            <a:pPr marL="12700">
              <a:lnSpc>
                <a:spcPct val="100000"/>
              </a:lnSpc>
              <a:spcBef>
                <a:spcPts val="5"/>
              </a:spcBef>
            </a:pPr>
            <a:endParaRPr spc="75" dirty="0"/>
          </a:p>
        </p:txBody>
      </p:sp>
      <p:sp>
        <p:nvSpPr>
          <p:cNvPr id="8" name="object 8"/>
          <p:cNvSpPr txBox="1">
            <a:spLocks noGrp="1"/>
          </p:cNvSpPr>
          <p:nvPr>
            <p:ph type="dt" sz="half" idx="6"/>
          </p:nvPr>
        </p:nvSpPr>
        <p:spPr>
          <a:xfrm>
            <a:off x="11090420" y="5980625"/>
            <a:ext cx="812800" cy="546945"/>
          </a:xfrm>
          <a:prstGeom prst="rect">
            <a:avLst/>
          </a:prstGeom>
        </p:spPr>
        <p:txBody>
          <a:bodyPr vert="horz" wrap="square" lIns="0" tIns="114935" rIns="0" bIns="0" rtlCol="0">
            <a:spAutoFit/>
          </a:bodyPr>
          <a:lstStyle/>
          <a:p>
            <a:pPr marL="12700">
              <a:spcBef>
                <a:spcPts val="5"/>
              </a:spcBef>
            </a:pPr>
            <a:r>
              <a:rPr lang="tr-TR" spc="75" dirty="0"/>
              <a:t>igushmyo</a:t>
            </a:r>
          </a:p>
          <a:p>
            <a:pPr marL="12700">
              <a:lnSpc>
                <a:spcPct val="100000"/>
              </a:lnSpc>
              <a:spcBef>
                <a:spcPts val="5"/>
              </a:spcBef>
            </a:pPr>
            <a:endParaRPr spc="70" dirty="0"/>
          </a:p>
        </p:txBody>
      </p:sp>
      <p:sp>
        <p:nvSpPr>
          <p:cNvPr id="9" name="object 9"/>
          <p:cNvSpPr txBox="1"/>
          <p:nvPr/>
        </p:nvSpPr>
        <p:spPr>
          <a:xfrm>
            <a:off x="9380473" y="6340368"/>
            <a:ext cx="2498098"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lang="tr-TR" sz="2050" b="1" u="sng" dirty="0">
              <a:latin typeface="Arial Narrow"/>
              <a:cs typeface="Arial Narrow"/>
            </a:endParaRPr>
          </a:p>
        </p:txBody>
      </p:sp>
      <p:sp>
        <p:nvSpPr>
          <p:cNvPr id="10" name="Rectangle 9">
            <a:extLst>
              <a:ext uri="{FF2B5EF4-FFF2-40B4-BE49-F238E27FC236}">
                <a16:creationId xmlns:a16="http://schemas.microsoft.com/office/drawing/2014/main" id="{3A9D9585-6421-2D1C-8665-3055A8ECA2A3}"/>
              </a:ext>
            </a:extLst>
          </p:cNvPr>
          <p:cNvSpPr/>
          <p:nvPr/>
        </p:nvSpPr>
        <p:spPr>
          <a:xfrm>
            <a:off x="4813305" y="1600200"/>
            <a:ext cx="3571472" cy="914400"/>
          </a:xfrm>
          <a:prstGeom prst="rect">
            <a:avLst/>
          </a:prstGeom>
          <a:solidFill>
            <a:schemeClr val="bg1"/>
          </a:solidFill>
          <a:ln>
            <a:solidFill>
              <a:srgbClr val="1727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a:extLst>
              <a:ext uri="{FF2B5EF4-FFF2-40B4-BE49-F238E27FC236}">
                <a16:creationId xmlns:a16="http://schemas.microsoft.com/office/drawing/2014/main" id="{4B0DEBDA-525A-4687-42F6-382FD3E37786}"/>
              </a:ext>
            </a:extLst>
          </p:cNvPr>
          <p:cNvSpPr/>
          <p:nvPr/>
        </p:nvSpPr>
        <p:spPr>
          <a:xfrm>
            <a:off x="1765299" y="3581399"/>
            <a:ext cx="3657595" cy="1331027"/>
          </a:xfrm>
          <a:prstGeom prst="rect">
            <a:avLst/>
          </a:prstGeom>
          <a:solidFill>
            <a:schemeClr val="bg1"/>
          </a:solidFill>
          <a:ln>
            <a:solidFill>
              <a:srgbClr val="1727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b="0" i="0" dirty="0">
                <a:solidFill>
                  <a:srgbClr val="002060"/>
                </a:solidFill>
                <a:effectLst/>
                <a:latin typeface="times new roman" panose="02020603050405020304" pitchFamily="18" charset="0"/>
              </a:rPr>
              <a:t> Dr. Öğr. Üyesi Funda PEHLEVAN  </a:t>
            </a:r>
            <a:br>
              <a:rPr lang="es-ES" sz="1600" b="0" i="0" dirty="0">
                <a:solidFill>
                  <a:srgbClr val="002060"/>
                </a:solidFill>
                <a:effectLst/>
                <a:latin typeface="times new roman" panose="02020603050405020304" pitchFamily="18" charset="0"/>
              </a:rPr>
            </a:br>
            <a:r>
              <a:rPr lang="es-ES" sz="1600" b="0" i="0" dirty="0">
                <a:solidFill>
                  <a:srgbClr val="002060"/>
                </a:solidFill>
                <a:effectLst/>
                <a:latin typeface="times new roman" panose="02020603050405020304" pitchFamily="18" charset="0"/>
              </a:rPr>
              <a:t>MÜDÜR YARDIMCISI  </a:t>
            </a:r>
            <a:endParaRPr lang="es-ES" sz="1600" b="0" i="0" dirty="0">
              <a:solidFill>
                <a:srgbClr val="002060"/>
              </a:solidFill>
              <a:effectLst/>
              <a:latin typeface="Oswald" panose="00000500000000000000" pitchFamily="2" charset="0"/>
            </a:endParaRPr>
          </a:p>
        </p:txBody>
      </p:sp>
      <p:sp>
        <p:nvSpPr>
          <p:cNvPr id="12" name="Rectangle 11">
            <a:extLst>
              <a:ext uri="{FF2B5EF4-FFF2-40B4-BE49-F238E27FC236}">
                <a16:creationId xmlns:a16="http://schemas.microsoft.com/office/drawing/2014/main" id="{538CE33D-4E4A-2FC8-B1C5-D93C1E33677A}"/>
              </a:ext>
            </a:extLst>
          </p:cNvPr>
          <p:cNvSpPr/>
          <p:nvPr/>
        </p:nvSpPr>
        <p:spPr>
          <a:xfrm>
            <a:off x="7599868" y="3560193"/>
            <a:ext cx="4169670" cy="1388547"/>
          </a:xfrm>
          <a:prstGeom prst="rect">
            <a:avLst/>
          </a:prstGeom>
          <a:solidFill>
            <a:schemeClr val="bg1"/>
          </a:solidFill>
          <a:ln>
            <a:solidFill>
              <a:srgbClr val="1727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800" b="0" i="0" dirty="0">
                <a:solidFill>
                  <a:srgbClr val="17274F"/>
                </a:solidFill>
                <a:effectLst/>
                <a:latin typeface="times new roman" panose="02020603050405020304" pitchFamily="18" charset="0"/>
              </a:rPr>
              <a:t>Dr. </a:t>
            </a:r>
            <a:r>
              <a:rPr lang="es-ES" sz="1800" b="0" i="0" dirty="0" err="1">
                <a:solidFill>
                  <a:srgbClr val="17274F"/>
                </a:solidFill>
                <a:effectLst/>
                <a:latin typeface="times new roman" panose="02020603050405020304" pitchFamily="18" charset="0"/>
              </a:rPr>
              <a:t>Öğr</a:t>
            </a:r>
            <a:r>
              <a:rPr lang="es-ES" sz="1800" b="0" i="0" dirty="0">
                <a:solidFill>
                  <a:srgbClr val="17274F"/>
                </a:solidFill>
                <a:effectLst/>
                <a:latin typeface="times new roman" panose="02020603050405020304" pitchFamily="18" charset="0"/>
              </a:rPr>
              <a:t>. </a:t>
            </a:r>
            <a:r>
              <a:rPr lang="es-ES" sz="1800" b="0" i="0" dirty="0" err="1">
                <a:solidFill>
                  <a:srgbClr val="17274F"/>
                </a:solidFill>
                <a:effectLst/>
                <a:latin typeface="times new roman" panose="02020603050405020304" pitchFamily="18" charset="0"/>
              </a:rPr>
              <a:t>Üyesi</a:t>
            </a:r>
            <a:r>
              <a:rPr lang="es-ES" sz="1800" b="0" i="0" dirty="0">
                <a:solidFill>
                  <a:srgbClr val="17274F"/>
                </a:solidFill>
                <a:effectLst/>
                <a:latin typeface="times new roman" panose="02020603050405020304" pitchFamily="18" charset="0"/>
              </a:rPr>
              <a:t> </a:t>
            </a:r>
            <a:r>
              <a:rPr lang="tr-TR" b="0" i="0" dirty="0">
                <a:solidFill>
                  <a:srgbClr val="17274F"/>
                </a:solidFill>
                <a:effectLst/>
                <a:latin typeface="times new roman" panose="02020603050405020304" pitchFamily="18" charset="0"/>
              </a:rPr>
              <a:t>Nurcihan TAN ERKOÇ</a:t>
            </a:r>
            <a:br>
              <a:rPr lang="tr-TR" b="0" i="0" dirty="0">
                <a:solidFill>
                  <a:srgbClr val="17274F"/>
                </a:solidFill>
                <a:effectLst/>
                <a:latin typeface="times new roman" panose="02020603050405020304" pitchFamily="18" charset="0"/>
              </a:rPr>
            </a:br>
            <a:r>
              <a:rPr lang="tr-TR" b="0" i="0" dirty="0">
                <a:solidFill>
                  <a:srgbClr val="17274F"/>
                </a:solidFill>
                <a:effectLst/>
                <a:latin typeface="times new roman" panose="02020603050405020304" pitchFamily="18" charset="0"/>
              </a:rPr>
              <a:t>MÜDÜR YARDIMCISI</a:t>
            </a:r>
          </a:p>
        </p:txBody>
      </p:sp>
      <p:cxnSp>
        <p:nvCxnSpPr>
          <p:cNvPr id="14" name="Straight Connector 13">
            <a:extLst>
              <a:ext uri="{FF2B5EF4-FFF2-40B4-BE49-F238E27FC236}">
                <a16:creationId xmlns:a16="http://schemas.microsoft.com/office/drawing/2014/main" id="{06504587-98B8-B14F-9E16-420D773F364D}"/>
              </a:ext>
            </a:extLst>
          </p:cNvPr>
          <p:cNvCxnSpPr>
            <a:cxnSpLocks/>
          </p:cNvCxnSpPr>
          <p:nvPr/>
        </p:nvCxnSpPr>
        <p:spPr>
          <a:xfrm flipV="1">
            <a:off x="6604000" y="2514600"/>
            <a:ext cx="0" cy="609600"/>
          </a:xfrm>
          <a:prstGeom prst="line">
            <a:avLst/>
          </a:prstGeom>
          <a:ln w="28575">
            <a:solidFill>
              <a:srgbClr val="17274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84A911-D3CD-C8BE-6B8D-B166F200D894}"/>
              </a:ext>
            </a:extLst>
          </p:cNvPr>
          <p:cNvCxnSpPr>
            <a:cxnSpLocks/>
          </p:cNvCxnSpPr>
          <p:nvPr/>
        </p:nvCxnSpPr>
        <p:spPr>
          <a:xfrm>
            <a:off x="3403600" y="3124200"/>
            <a:ext cx="6281103" cy="36313"/>
          </a:xfrm>
          <a:prstGeom prst="line">
            <a:avLst/>
          </a:prstGeom>
          <a:ln w="28575">
            <a:solidFill>
              <a:srgbClr val="17274F"/>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7A3414E-A0D2-1617-43DB-532860ECFF67}"/>
              </a:ext>
            </a:extLst>
          </p:cNvPr>
          <p:cNvCxnSpPr>
            <a:cxnSpLocks/>
          </p:cNvCxnSpPr>
          <p:nvPr/>
        </p:nvCxnSpPr>
        <p:spPr>
          <a:xfrm>
            <a:off x="3403600" y="3108960"/>
            <a:ext cx="0" cy="472440"/>
          </a:xfrm>
          <a:prstGeom prst="straightConnector1">
            <a:avLst/>
          </a:prstGeom>
          <a:ln w="28575">
            <a:solidFill>
              <a:srgbClr val="17274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6F3A7E6-F3D5-36D5-4F83-41CD2EC07921}"/>
              </a:ext>
            </a:extLst>
          </p:cNvPr>
          <p:cNvCxnSpPr>
            <a:cxnSpLocks/>
            <a:endCxn id="12" idx="0"/>
          </p:cNvCxnSpPr>
          <p:nvPr/>
        </p:nvCxnSpPr>
        <p:spPr>
          <a:xfrm>
            <a:off x="9684702" y="3169787"/>
            <a:ext cx="1" cy="390406"/>
          </a:xfrm>
          <a:prstGeom prst="straightConnector1">
            <a:avLst/>
          </a:prstGeom>
          <a:ln w="28575">
            <a:solidFill>
              <a:srgbClr val="17274F"/>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76C82F6-6E11-EF27-09E2-AC5A419D1EB6}"/>
              </a:ext>
            </a:extLst>
          </p:cNvPr>
          <p:cNvSpPr txBox="1"/>
          <p:nvPr/>
        </p:nvSpPr>
        <p:spPr>
          <a:xfrm>
            <a:off x="3577819" y="1734234"/>
            <a:ext cx="6106884" cy="646331"/>
          </a:xfrm>
          <a:prstGeom prst="rect">
            <a:avLst/>
          </a:prstGeom>
          <a:noFill/>
        </p:spPr>
        <p:txBody>
          <a:bodyPr wrap="square">
            <a:spAutoFit/>
          </a:bodyPr>
          <a:lstStyle/>
          <a:p>
            <a:pPr algn="ctr"/>
            <a:r>
              <a:rPr lang="tr-TR" b="0" i="0" dirty="0">
                <a:solidFill>
                  <a:srgbClr val="002060"/>
                </a:solidFill>
                <a:effectLst/>
                <a:latin typeface="times new roman" panose="02020603050405020304" pitchFamily="18" charset="0"/>
              </a:rPr>
              <a:t>Prof. Dr. Mustafa NİZAMLIOĞLU</a:t>
            </a:r>
            <a:br>
              <a:rPr lang="tr-TR" b="0" i="0" dirty="0">
                <a:solidFill>
                  <a:srgbClr val="002060"/>
                </a:solidFill>
                <a:effectLst/>
                <a:latin typeface="times new roman" panose="02020603050405020304" pitchFamily="18" charset="0"/>
              </a:rPr>
            </a:br>
            <a:r>
              <a:rPr lang="tr-TR" b="0" i="0" dirty="0">
                <a:solidFill>
                  <a:srgbClr val="002060"/>
                </a:solidFill>
                <a:effectLst/>
                <a:latin typeface="times new roman" panose="02020603050405020304" pitchFamily="18" charset="0"/>
              </a:rPr>
              <a:t>YÜKSEKOKUL MÜDÜRÜ</a:t>
            </a:r>
            <a:endParaRPr lang="tr-TR" b="0" i="0" dirty="0">
              <a:solidFill>
                <a:srgbClr val="002060"/>
              </a:solidFill>
              <a:effectLst/>
              <a:latin typeface="Oswald"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875" rIns="0" bIns="0" rtlCol="0">
            <a:spAutoFit/>
          </a:bodyPr>
          <a:lstStyle/>
          <a:p>
            <a:pPr marL="596900">
              <a:lnSpc>
                <a:spcPct val="100000"/>
              </a:lnSpc>
              <a:spcBef>
                <a:spcPts val="125"/>
              </a:spcBef>
            </a:pPr>
            <a:r>
              <a:rPr lang="tr-TR" spc="-290" dirty="0"/>
              <a:t>Müdürlük</a:t>
            </a:r>
            <a:endParaRPr spc="-275" dirty="0"/>
          </a:p>
        </p:txBody>
      </p:sp>
      <p:sp>
        <p:nvSpPr>
          <p:cNvPr id="9" name="object 9"/>
          <p:cNvSpPr txBox="1"/>
          <p:nvPr/>
        </p:nvSpPr>
        <p:spPr>
          <a:xfrm>
            <a:off x="9590908" y="6324600"/>
            <a:ext cx="2721870"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sz="2050" b="1" u="sng" dirty="0">
              <a:latin typeface="Arial Narrow"/>
              <a:cs typeface="Arial Narrow"/>
            </a:endParaRPr>
          </a:p>
        </p:txBody>
      </p:sp>
      <p:sp>
        <p:nvSpPr>
          <p:cNvPr id="11" name="TextBox 10">
            <a:extLst>
              <a:ext uri="{FF2B5EF4-FFF2-40B4-BE49-F238E27FC236}">
                <a16:creationId xmlns:a16="http://schemas.microsoft.com/office/drawing/2014/main" id="{477EB4C1-6502-4E9C-CC35-AF2C32EB4DE4}"/>
              </a:ext>
            </a:extLst>
          </p:cNvPr>
          <p:cNvSpPr txBox="1"/>
          <p:nvPr/>
        </p:nvSpPr>
        <p:spPr>
          <a:xfrm>
            <a:off x="2146300" y="1600200"/>
            <a:ext cx="6106884" cy="5355312"/>
          </a:xfrm>
          <a:prstGeom prst="rect">
            <a:avLst/>
          </a:prstGeom>
          <a:noFill/>
        </p:spPr>
        <p:txBody>
          <a:bodyPr wrap="square">
            <a:spAutoFit/>
          </a:bodyPr>
          <a:lstStyle/>
          <a:p>
            <a:pPr algn="ctr"/>
            <a:r>
              <a:rPr lang="tr-TR" b="1" i="0" dirty="0">
                <a:solidFill>
                  <a:srgbClr val="002060"/>
                </a:solidFill>
                <a:effectLst/>
                <a:latin typeface="Cambria Math" panose="02040503050406030204" pitchFamily="18" charset="0"/>
                <a:ea typeface="Cambria Math" panose="02040503050406030204" pitchFamily="18" charset="0"/>
              </a:rPr>
              <a:t>Sağlık Hizmetleri Meslek Yüksekokulu Sekreteri</a:t>
            </a:r>
          </a:p>
          <a:p>
            <a:pPr algn="ctr"/>
            <a:r>
              <a:rPr lang="tr-TR" dirty="0">
                <a:solidFill>
                  <a:srgbClr val="002060"/>
                </a:solidFill>
                <a:latin typeface="Cambria Math" panose="02040503050406030204" pitchFamily="18" charset="0"/>
                <a:ea typeface="Cambria Math" panose="02040503050406030204" pitchFamily="18" charset="0"/>
              </a:rPr>
              <a:t>Duygu BAL</a:t>
            </a:r>
          </a:p>
          <a:p>
            <a:pPr algn="ctr"/>
            <a:endParaRPr lang="tr-TR" dirty="0">
              <a:solidFill>
                <a:srgbClr val="002060"/>
              </a:solidFill>
              <a:latin typeface="Cambria Math" panose="02040503050406030204" pitchFamily="18" charset="0"/>
              <a:ea typeface="Cambria Math" panose="02040503050406030204" pitchFamily="18" charset="0"/>
            </a:endParaRPr>
          </a:p>
          <a:p>
            <a:pPr algn="ctr"/>
            <a:endParaRPr lang="tr-TR" dirty="0">
              <a:solidFill>
                <a:srgbClr val="002060"/>
              </a:solidFill>
              <a:latin typeface="Cambria Math" panose="02040503050406030204" pitchFamily="18" charset="0"/>
              <a:ea typeface="Cambria Math" panose="02040503050406030204" pitchFamily="18" charset="0"/>
            </a:endParaRPr>
          </a:p>
          <a:p>
            <a:pPr algn="ctr"/>
            <a:endParaRPr lang="tr-TR" dirty="0">
              <a:solidFill>
                <a:srgbClr val="002060"/>
              </a:solidFill>
              <a:latin typeface="Cambria Math" panose="02040503050406030204" pitchFamily="18" charset="0"/>
              <a:ea typeface="Cambria Math" panose="02040503050406030204" pitchFamily="18" charset="0"/>
            </a:endParaRPr>
          </a:p>
          <a:p>
            <a:pPr algn="ctr"/>
            <a:r>
              <a:rPr lang="tr-TR" b="1" i="0" dirty="0">
                <a:solidFill>
                  <a:srgbClr val="002060"/>
                </a:solidFill>
                <a:effectLst/>
                <a:latin typeface="Cambria Math" panose="02040503050406030204" pitchFamily="18" charset="0"/>
                <a:ea typeface="Cambria Math" panose="02040503050406030204" pitchFamily="18" charset="0"/>
              </a:rPr>
              <a:t>Sağlık Hizmetleri Meslek Yüksekokulu Büro Memurları</a:t>
            </a:r>
          </a:p>
          <a:p>
            <a:pPr algn="ctr"/>
            <a:r>
              <a:rPr lang="tr-TR" dirty="0">
                <a:solidFill>
                  <a:srgbClr val="002060"/>
                </a:solidFill>
                <a:latin typeface="Cambria Math" panose="02040503050406030204" pitchFamily="18" charset="0"/>
                <a:ea typeface="Cambria Math" panose="02040503050406030204" pitchFamily="18" charset="0"/>
              </a:rPr>
              <a:t>Furkan GÜNEŞ</a:t>
            </a:r>
            <a:endParaRPr lang="tr-TR" b="0" i="0" dirty="0">
              <a:solidFill>
                <a:srgbClr val="002060"/>
              </a:solidFill>
              <a:effectLst/>
              <a:latin typeface="Cambria Math" panose="02040503050406030204" pitchFamily="18" charset="0"/>
              <a:ea typeface="Cambria Math" panose="02040503050406030204" pitchFamily="18" charset="0"/>
            </a:endParaRPr>
          </a:p>
          <a:p>
            <a:pPr algn="ctr"/>
            <a:r>
              <a:rPr lang="tr-TR" dirty="0">
                <a:solidFill>
                  <a:srgbClr val="002060"/>
                </a:solidFill>
                <a:latin typeface="Cambria Math" panose="02040503050406030204" pitchFamily="18" charset="0"/>
                <a:ea typeface="Cambria Math" panose="02040503050406030204" pitchFamily="18" charset="0"/>
              </a:rPr>
              <a:t>Güner DAL</a:t>
            </a:r>
          </a:p>
          <a:p>
            <a:pPr algn="ctr"/>
            <a:r>
              <a:rPr lang="tr-TR" b="0" i="0" dirty="0">
                <a:solidFill>
                  <a:srgbClr val="002060"/>
                </a:solidFill>
                <a:effectLst/>
                <a:latin typeface="Cambria Math" panose="02040503050406030204" pitchFamily="18" charset="0"/>
                <a:ea typeface="Cambria Math" panose="02040503050406030204" pitchFamily="18" charset="0"/>
              </a:rPr>
              <a:t>Meryem Canan ÇELİK</a:t>
            </a:r>
          </a:p>
          <a:p>
            <a:pPr algn="ctr"/>
            <a:endParaRPr lang="tr-TR" b="0" i="0" dirty="0">
              <a:solidFill>
                <a:srgbClr val="002060"/>
              </a:solidFill>
              <a:effectLst/>
              <a:latin typeface="Cambria Math" panose="02040503050406030204" pitchFamily="18" charset="0"/>
              <a:ea typeface="Cambria Math" panose="02040503050406030204" pitchFamily="18" charset="0"/>
            </a:endParaRPr>
          </a:p>
          <a:p>
            <a:pPr algn="ctr"/>
            <a:r>
              <a:rPr lang="tr-TR" b="1" dirty="0">
                <a:solidFill>
                  <a:srgbClr val="002060"/>
                </a:solidFill>
                <a:latin typeface="Cambria Math" panose="02040503050406030204" pitchFamily="18" charset="0"/>
                <a:ea typeface="Cambria Math" panose="02040503050406030204" pitchFamily="18" charset="0"/>
              </a:rPr>
              <a:t>(</a:t>
            </a:r>
            <a:r>
              <a:rPr lang="tr-TR" b="1" dirty="0">
                <a:solidFill>
                  <a:srgbClr val="002060"/>
                </a:solidFill>
                <a:latin typeface="Cambria Math" panose="02040503050406030204" pitchFamily="18" charset="0"/>
                <a:ea typeface="Cambria Math" panose="02040503050406030204" pitchFamily="18" charset="0"/>
                <a:hlinkClick r:id="rId2">
                  <a:extLst>
                    <a:ext uri="{A12FA001-AC4F-418D-AE19-62706E023703}">
                      <ahyp:hlinkClr xmlns:ahyp="http://schemas.microsoft.com/office/drawing/2018/hyperlinkcolor" val="tx"/>
                    </a:ext>
                  </a:extLst>
                </a:hlinkClick>
              </a:rPr>
              <a:t>shmyo@gelisim.edu.tr</a:t>
            </a:r>
            <a:r>
              <a:rPr lang="tr-TR" b="1" dirty="0">
                <a:solidFill>
                  <a:srgbClr val="002060"/>
                </a:solidFill>
                <a:latin typeface="Cambria Math" panose="02040503050406030204" pitchFamily="18" charset="0"/>
                <a:ea typeface="Cambria Math" panose="02040503050406030204" pitchFamily="18" charset="0"/>
              </a:rPr>
              <a:t>)</a:t>
            </a:r>
          </a:p>
          <a:p>
            <a:pPr algn="ctr"/>
            <a:endParaRPr lang="tr-TR" b="1" i="0" dirty="0">
              <a:solidFill>
                <a:srgbClr val="002060"/>
              </a:solidFill>
              <a:effectLst/>
              <a:latin typeface="Cambria Math" panose="02040503050406030204" pitchFamily="18" charset="0"/>
              <a:ea typeface="Cambria Math" panose="02040503050406030204" pitchFamily="18" charset="0"/>
            </a:endParaRPr>
          </a:p>
          <a:p>
            <a:pPr algn="ctr"/>
            <a:endParaRPr lang="tr-TR" b="1" dirty="0">
              <a:solidFill>
                <a:srgbClr val="002060"/>
              </a:solidFill>
              <a:latin typeface="Cambria Math" panose="02040503050406030204" pitchFamily="18" charset="0"/>
              <a:ea typeface="Cambria Math" panose="02040503050406030204" pitchFamily="18" charset="0"/>
            </a:endParaRPr>
          </a:p>
          <a:p>
            <a:pPr algn="ctr"/>
            <a:r>
              <a:rPr lang="tr-TR" b="1" i="0" dirty="0">
                <a:solidFill>
                  <a:srgbClr val="002060"/>
                </a:solidFill>
                <a:effectLst/>
                <a:latin typeface="Cambria Math" panose="02040503050406030204" pitchFamily="18" charset="0"/>
                <a:ea typeface="Cambria Math" panose="02040503050406030204" pitchFamily="18" charset="0"/>
              </a:rPr>
              <a:t>Diğer Mail Adresleri</a:t>
            </a:r>
          </a:p>
          <a:p>
            <a:pPr algn="ctr"/>
            <a:r>
              <a:rPr lang="tr-TR" i="0" dirty="0">
                <a:solidFill>
                  <a:srgbClr val="002060"/>
                </a:solidFill>
                <a:effectLst/>
                <a:latin typeface="Cambria Math" panose="02040503050406030204" pitchFamily="18" charset="0"/>
                <a:ea typeface="Cambria Math" panose="02040503050406030204" pitchFamily="18" charset="0"/>
                <a:hlinkClick r:id="rId3">
                  <a:extLst>
                    <a:ext uri="{A12FA001-AC4F-418D-AE19-62706E023703}">
                      <ahyp:hlinkClr xmlns:ahyp="http://schemas.microsoft.com/office/drawing/2018/hyperlinkcolor" val="tx"/>
                    </a:ext>
                  </a:extLst>
                </a:hlinkClick>
              </a:rPr>
              <a:t>shmyostaj@gelisim.edu.tr</a:t>
            </a:r>
            <a:endParaRPr lang="tr-TR" i="0" dirty="0">
              <a:solidFill>
                <a:srgbClr val="002060"/>
              </a:solidFill>
              <a:effectLst/>
              <a:latin typeface="Cambria Math" panose="02040503050406030204" pitchFamily="18" charset="0"/>
              <a:ea typeface="Cambria Math" panose="02040503050406030204" pitchFamily="18" charset="0"/>
            </a:endParaRPr>
          </a:p>
          <a:p>
            <a:pPr algn="ctr"/>
            <a:r>
              <a:rPr lang="tr-TR" dirty="0">
                <a:solidFill>
                  <a:srgbClr val="002060"/>
                </a:solidFill>
                <a:latin typeface="Cambria Math" panose="02040503050406030204" pitchFamily="18" charset="0"/>
                <a:ea typeface="Cambria Math" panose="02040503050406030204" pitchFamily="18" charset="0"/>
                <a:hlinkClick r:id="rId4">
                  <a:extLst>
                    <a:ext uri="{A12FA001-AC4F-418D-AE19-62706E023703}">
                      <ahyp:hlinkClr xmlns:ahyp="http://schemas.microsoft.com/office/drawing/2018/hyperlinkcolor" val="tx"/>
                    </a:ext>
                  </a:extLst>
                </a:hlinkClick>
              </a:rPr>
              <a:t>shmyoyataygecis@gelisim.edu.tr</a:t>
            </a:r>
            <a:endParaRPr lang="tr-TR" dirty="0">
              <a:solidFill>
                <a:srgbClr val="002060"/>
              </a:solidFill>
              <a:latin typeface="Cambria Math" panose="02040503050406030204" pitchFamily="18" charset="0"/>
              <a:ea typeface="Cambria Math" panose="02040503050406030204" pitchFamily="18" charset="0"/>
            </a:endParaRPr>
          </a:p>
          <a:p>
            <a:pPr algn="ctr"/>
            <a:r>
              <a:rPr lang="tr-TR" i="0" dirty="0">
                <a:solidFill>
                  <a:srgbClr val="002060"/>
                </a:solidFill>
                <a:effectLst/>
                <a:latin typeface="Cambria Math" panose="02040503050406030204" pitchFamily="18" charset="0"/>
                <a:ea typeface="Cambria Math" panose="02040503050406030204" pitchFamily="18" charset="0"/>
                <a:hlinkClick r:id="rId5">
                  <a:extLst>
                    <a:ext uri="{A12FA001-AC4F-418D-AE19-62706E023703}">
                      <ahyp:hlinkClr xmlns:ahyp="http://schemas.microsoft.com/office/drawing/2018/hyperlinkcolor" val="tx"/>
                    </a:ext>
                  </a:extLst>
                </a:hlinkClick>
              </a:rPr>
              <a:t>oidb@gelisim.edu.tr</a:t>
            </a:r>
            <a:endParaRPr lang="tr-TR" i="0" dirty="0">
              <a:solidFill>
                <a:srgbClr val="002060"/>
              </a:solidFill>
              <a:effectLst/>
              <a:latin typeface="Cambria Math" panose="02040503050406030204" pitchFamily="18" charset="0"/>
              <a:ea typeface="Cambria Math" panose="02040503050406030204" pitchFamily="18" charset="0"/>
            </a:endParaRPr>
          </a:p>
          <a:p>
            <a:pPr algn="ctr"/>
            <a:endParaRPr lang="tr-TR" b="1" i="0" dirty="0">
              <a:solidFill>
                <a:srgbClr val="002060"/>
              </a:solidFill>
              <a:effectLst/>
              <a:latin typeface="Cambria Math" panose="02040503050406030204" pitchFamily="18" charset="0"/>
              <a:ea typeface="Cambria Math" panose="02040503050406030204" pitchFamily="18" charset="0"/>
            </a:endParaRPr>
          </a:p>
          <a:p>
            <a:pPr algn="ctr"/>
            <a:endParaRPr lang="tr-TR" b="0" i="0" dirty="0">
              <a:solidFill>
                <a:srgbClr val="002060"/>
              </a:solidFill>
              <a:effectLst/>
              <a:latin typeface="Cambria Math" panose="02040503050406030204" pitchFamily="18" charset="0"/>
              <a:ea typeface="Cambria Math" panose="02040503050406030204" pitchFamily="18" charset="0"/>
            </a:endParaRPr>
          </a:p>
        </p:txBody>
      </p:sp>
      <p:grpSp>
        <p:nvGrpSpPr>
          <p:cNvPr id="13" name="Group 12">
            <a:extLst>
              <a:ext uri="{FF2B5EF4-FFF2-40B4-BE49-F238E27FC236}">
                <a16:creationId xmlns:a16="http://schemas.microsoft.com/office/drawing/2014/main" id="{0B315E75-8EBE-5FA7-F290-62DF96F1916A}"/>
              </a:ext>
            </a:extLst>
          </p:cNvPr>
          <p:cNvGrpSpPr/>
          <p:nvPr/>
        </p:nvGrpSpPr>
        <p:grpSpPr>
          <a:xfrm>
            <a:off x="10375900" y="5334000"/>
            <a:ext cx="1228255" cy="683262"/>
            <a:chOff x="9248326" y="2362200"/>
            <a:chExt cx="1228255" cy="683262"/>
          </a:xfrm>
        </p:grpSpPr>
        <p:grpSp>
          <p:nvGrpSpPr>
            <p:cNvPr id="3" name="object 3"/>
            <p:cNvGrpSpPr/>
            <p:nvPr/>
          </p:nvGrpSpPr>
          <p:grpSpPr>
            <a:xfrm>
              <a:off x="9309100" y="2362200"/>
              <a:ext cx="866274" cy="324292"/>
              <a:chOff x="9684703" y="6056138"/>
              <a:chExt cx="448233" cy="134277"/>
            </a:xfrm>
          </p:grpSpPr>
          <p:pic>
            <p:nvPicPr>
              <p:cNvPr id="4" name="object 4"/>
              <p:cNvPicPr/>
              <p:nvPr/>
            </p:nvPicPr>
            <p:blipFill>
              <a:blip r:embed="rId6" cstate="print"/>
              <a:stretch>
                <a:fillRect/>
              </a:stretch>
            </p:blipFill>
            <p:spPr>
              <a:xfrm>
                <a:off x="9830518" y="6070004"/>
                <a:ext cx="129159" cy="106297"/>
              </a:xfrm>
              <a:prstGeom prst="rect">
                <a:avLst/>
              </a:prstGeom>
            </p:spPr>
          </p:pic>
          <p:pic>
            <p:nvPicPr>
              <p:cNvPr id="5" name="object 5"/>
              <p:cNvPicPr/>
              <p:nvPr/>
            </p:nvPicPr>
            <p:blipFill>
              <a:blip r:embed="rId7" cstate="print"/>
              <a:stretch>
                <a:fillRect/>
              </a:stretch>
            </p:blipFill>
            <p:spPr>
              <a:xfrm>
                <a:off x="10018865" y="6076344"/>
                <a:ext cx="114071" cy="114071"/>
              </a:xfrm>
              <a:prstGeom prst="rect">
                <a:avLst/>
              </a:prstGeom>
            </p:spPr>
          </p:pic>
          <p:pic>
            <p:nvPicPr>
              <p:cNvPr id="6" name="object 6"/>
              <p:cNvPicPr/>
              <p:nvPr/>
            </p:nvPicPr>
            <p:blipFill>
              <a:blip r:embed="rId8" cstate="print"/>
              <a:stretch>
                <a:fillRect/>
              </a:stretch>
            </p:blipFill>
            <p:spPr>
              <a:xfrm>
                <a:off x="9684703" y="6056138"/>
                <a:ext cx="71374" cy="134277"/>
              </a:xfrm>
              <a:prstGeom prst="rect">
                <a:avLst/>
              </a:prstGeom>
            </p:spPr>
          </p:pic>
        </p:grpSp>
        <p:sp>
          <p:nvSpPr>
            <p:cNvPr id="12" name="object 7">
              <a:extLst>
                <a:ext uri="{FF2B5EF4-FFF2-40B4-BE49-F238E27FC236}">
                  <a16:creationId xmlns:a16="http://schemas.microsoft.com/office/drawing/2014/main" id="{78003347-7808-72CD-1B48-1DB27D9D0E7C}"/>
                </a:ext>
              </a:extLst>
            </p:cNvPr>
            <p:cNvSpPr txBox="1">
              <a:spLocks/>
            </p:cNvSpPr>
            <p:nvPr/>
          </p:nvSpPr>
          <p:spPr>
            <a:xfrm>
              <a:off x="9248326" y="2652406"/>
              <a:ext cx="1228255" cy="393056"/>
            </a:xfrm>
            <a:prstGeom prst="rect">
              <a:avLst/>
            </a:prstGeom>
          </p:spPr>
          <p:txBody>
            <a:bodyPr vert="horz" wrap="square" lIns="0" tIns="114935" rIns="0" bIns="0" rtlCol="0">
              <a:spAutoFit/>
            </a:bodyPr>
            <a:lstStyle>
              <a:defPPr>
                <a:defRPr kern="0"/>
              </a:defPPr>
              <a:lvl1pPr>
                <a:defRPr sz="1400" b="0" i="0">
                  <a:solidFill>
                    <a:srgbClr val="17274F"/>
                  </a:solidFill>
                  <a:latin typeface="Arial Narrow"/>
                  <a:cs typeface="Arial Narrow"/>
                </a:defRPr>
              </a:lvl1pPr>
            </a:lstStyle>
            <a:p>
              <a:pPr marL="12700">
                <a:spcBef>
                  <a:spcPts val="5"/>
                </a:spcBef>
              </a:pPr>
              <a:r>
                <a:rPr lang="tr-TR" sz="1800" spc="75" dirty="0">
                  <a:latin typeface="Cambria Math" panose="02040503050406030204" pitchFamily="18" charset="0"/>
                  <a:ea typeface="Cambria Math" panose="02040503050406030204" pitchFamily="18" charset="0"/>
                </a:rPr>
                <a:t>igushmyo</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875" rIns="0" bIns="0" rtlCol="0">
            <a:spAutoFit/>
          </a:bodyPr>
          <a:lstStyle/>
          <a:p>
            <a:pPr marL="838200">
              <a:lnSpc>
                <a:spcPct val="100000"/>
              </a:lnSpc>
              <a:spcBef>
                <a:spcPts val="125"/>
              </a:spcBef>
            </a:pPr>
            <a:r>
              <a:rPr lang="tr-TR" spc="-345" dirty="0"/>
              <a:t>OBIS</a:t>
            </a:r>
            <a:endParaRPr spc="-345" dirty="0"/>
          </a:p>
        </p:txBody>
      </p:sp>
      <p:pic>
        <p:nvPicPr>
          <p:cNvPr id="12" name="Picture 11">
            <a:extLst>
              <a:ext uri="{FF2B5EF4-FFF2-40B4-BE49-F238E27FC236}">
                <a16:creationId xmlns:a16="http://schemas.microsoft.com/office/drawing/2014/main" id="{A6A0B382-9CD9-85A0-8084-A6B68941AEE7}"/>
              </a:ext>
            </a:extLst>
          </p:cNvPr>
          <p:cNvPicPr>
            <a:picLocks noChangeAspect="1"/>
          </p:cNvPicPr>
          <p:nvPr/>
        </p:nvPicPr>
        <p:blipFill>
          <a:blip r:embed="rId2"/>
          <a:stretch>
            <a:fillRect/>
          </a:stretch>
        </p:blipFill>
        <p:spPr>
          <a:xfrm>
            <a:off x="165100" y="1752600"/>
            <a:ext cx="11879384" cy="4876800"/>
          </a:xfrm>
          <a:prstGeom prst="rect">
            <a:avLst/>
          </a:prstGeom>
        </p:spPr>
      </p:pic>
      <p:sp>
        <p:nvSpPr>
          <p:cNvPr id="13" name="Rectangle 12">
            <a:extLst>
              <a:ext uri="{FF2B5EF4-FFF2-40B4-BE49-F238E27FC236}">
                <a16:creationId xmlns:a16="http://schemas.microsoft.com/office/drawing/2014/main" id="{37628C98-0A66-732D-D27C-FF6043A71007}"/>
              </a:ext>
            </a:extLst>
          </p:cNvPr>
          <p:cNvSpPr/>
          <p:nvPr/>
        </p:nvSpPr>
        <p:spPr>
          <a:xfrm>
            <a:off x="4889500" y="2667000"/>
            <a:ext cx="1524000" cy="3048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6650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875" rIns="0" bIns="0" rtlCol="0">
            <a:spAutoFit/>
          </a:bodyPr>
          <a:lstStyle/>
          <a:p>
            <a:pPr marL="838200">
              <a:lnSpc>
                <a:spcPct val="100000"/>
              </a:lnSpc>
              <a:spcBef>
                <a:spcPts val="125"/>
              </a:spcBef>
            </a:pPr>
            <a:r>
              <a:rPr lang="tr-TR" spc="-345" dirty="0"/>
              <a:t>OBIS</a:t>
            </a:r>
            <a:endParaRPr spc="-345" dirty="0"/>
          </a:p>
        </p:txBody>
      </p:sp>
      <p:grpSp>
        <p:nvGrpSpPr>
          <p:cNvPr id="3" name="object 3"/>
          <p:cNvGrpSpPr/>
          <p:nvPr/>
        </p:nvGrpSpPr>
        <p:grpSpPr>
          <a:xfrm>
            <a:off x="9684703" y="6094238"/>
            <a:ext cx="1374775" cy="134620"/>
            <a:chOff x="9684703" y="6094238"/>
            <a:chExt cx="1374775" cy="134620"/>
          </a:xfrm>
        </p:grpSpPr>
        <p:pic>
          <p:nvPicPr>
            <p:cNvPr id="4" name="object 4"/>
            <p:cNvPicPr/>
            <p:nvPr/>
          </p:nvPicPr>
          <p:blipFill>
            <a:blip r:embed="rId2" cstate="print"/>
            <a:stretch>
              <a:fillRect/>
            </a:stretch>
          </p:blipFill>
          <p:spPr>
            <a:xfrm>
              <a:off x="9830518" y="6108104"/>
              <a:ext cx="129159" cy="106297"/>
            </a:xfrm>
            <a:prstGeom prst="rect">
              <a:avLst/>
            </a:prstGeom>
          </p:spPr>
        </p:pic>
        <p:pic>
          <p:nvPicPr>
            <p:cNvPr id="5" name="object 5"/>
            <p:cNvPicPr/>
            <p:nvPr/>
          </p:nvPicPr>
          <p:blipFill>
            <a:blip r:embed="rId3" cstate="print"/>
            <a:stretch>
              <a:fillRect/>
            </a:stretch>
          </p:blipFill>
          <p:spPr>
            <a:xfrm>
              <a:off x="10945352" y="6104333"/>
              <a:ext cx="114071" cy="114071"/>
            </a:xfrm>
            <a:prstGeom prst="rect">
              <a:avLst/>
            </a:prstGeom>
          </p:spPr>
        </p:pic>
        <p:pic>
          <p:nvPicPr>
            <p:cNvPr id="6" name="object 6"/>
            <p:cNvPicPr/>
            <p:nvPr/>
          </p:nvPicPr>
          <p:blipFill>
            <a:blip r:embed="rId4" cstate="print"/>
            <a:stretch>
              <a:fillRect/>
            </a:stretch>
          </p:blipFill>
          <p:spPr>
            <a:xfrm>
              <a:off x="9684703" y="6094238"/>
              <a:ext cx="71374" cy="134277"/>
            </a:xfrm>
            <a:prstGeom prst="rect">
              <a:avLst/>
            </a:prstGeom>
          </p:spPr>
        </p:pic>
      </p:grpSp>
      <p:sp>
        <p:nvSpPr>
          <p:cNvPr id="7" name="object 7"/>
          <p:cNvSpPr txBox="1">
            <a:spLocks noGrp="1"/>
          </p:cNvSpPr>
          <p:nvPr>
            <p:ph type="ftr" sz="quarter" idx="5"/>
          </p:nvPr>
        </p:nvSpPr>
        <p:spPr>
          <a:xfrm>
            <a:off x="10004610" y="5980625"/>
            <a:ext cx="870584" cy="331501"/>
          </a:xfrm>
          <a:prstGeom prst="rect">
            <a:avLst/>
          </a:prstGeom>
        </p:spPr>
        <p:txBody>
          <a:bodyPr vert="horz" wrap="square" lIns="0" tIns="114935" rIns="0" bIns="0" rtlCol="0">
            <a:spAutoFit/>
          </a:bodyPr>
          <a:lstStyle/>
          <a:p>
            <a:pPr marL="12700">
              <a:lnSpc>
                <a:spcPct val="100000"/>
              </a:lnSpc>
              <a:spcBef>
                <a:spcPts val="5"/>
              </a:spcBef>
            </a:pPr>
            <a:r>
              <a:rPr lang="tr-TR" spc="75" dirty="0"/>
              <a:t>igushmyo</a:t>
            </a:r>
            <a:endParaRPr spc="75" dirty="0"/>
          </a:p>
        </p:txBody>
      </p:sp>
      <p:sp>
        <p:nvSpPr>
          <p:cNvPr id="8" name="object 8"/>
          <p:cNvSpPr txBox="1">
            <a:spLocks noGrp="1"/>
          </p:cNvSpPr>
          <p:nvPr>
            <p:ph type="dt" sz="half" idx="6"/>
          </p:nvPr>
        </p:nvSpPr>
        <p:spPr>
          <a:xfrm>
            <a:off x="11090420" y="5980625"/>
            <a:ext cx="812800" cy="546945"/>
          </a:xfrm>
          <a:prstGeom prst="rect">
            <a:avLst/>
          </a:prstGeom>
        </p:spPr>
        <p:txBody>
          <a:bodyPr vert="horz" wrap="square" lIns="0" tIns="114935" rIns="0" bIns="0" rtlCol="0">
            <a:spAutoFit/>
          </a:bodyPr>
          <a:lstStyle/>
          <a:p>
            <a:pPr marL="12700">
              <a:spcBef>
                <a:spcPts val="5"/>
              </a:spcBef>
            </a:pPr>
            <a:r>
              <a:rPr lang="tr-TR" spc="75" dirty="0"/>
              <a:t>igushmyo</a:t>
            </a:r>
          </a:p>
          <a:p>
            <a:pPr marL="12700">
              <a:lnSpc>
                <a:spcPct val="100000"/>
              </a:lnSpc>
              <a:spcBef>
                <a:spcPts val="5"/>
              </a:spcBef>
            </a:pPr>
            <a:endParaRPr spc="70" dirty="0"/>
          </a:p>
        </p:txBody>
      </p:sp>
      <p:sp>
        <p:nvSpPr>
          <p:cNvPr id="11" name="object 9">
            <a:extLst>
              <a:ext uri="{FF2B5EF4-FFF2-40B4-BE49-F238E27FC236}">
                <a16:creationId xmlns:a16="http://schemas.microsoft.com/office/drawing/2014/main" id="{24EE0151-AF27-1EBA-AED6-9A55DE92FA8F}"/>
              </a:ext>
            </a:extLst>
          </p:cNvPr>
          <p:cNvSpPr txBox="1"/>
          <p:nvPr/>
        </p:nvSpPr>
        <p:spPr>
          <a:xfrm>
            <a:off x="9590908" y="6324600"/>
            <a:ext cx="2721870" cy="307777"/>
          </a:xfrm>
          <a:prstGeom prst="rect">
            <a:avLst/>
          </a:prstGeom>
        </p:spPr>
        <p:txBody>
          <a:bodyPr vert="horz" wrap="square" lIns="0" tIns="0" rIns="0" bIns="0" rtlCol="0">
            <a:spAutoFit/>
          </a:bodyPr>
          <a:lstStyle/>
          <a:p>
            <a:pPr marL="12700">
              <a:lnSpc>
                <a:spcPts val="2435"/>
              </a:lnSpc>
            </a:pPr>
            <a:r>
              <a:rPr lang="tr-TR" sz="2050" b="1" u="sng" spc="125" dirty="0">
                <a:solidFill>
                  <a:srgbClr val="17274F"/>
                </a:solidFill>
                <a:latin typeface="Arial Narrow"/>
                <a:cs typeface="Arial Narrow"/>
              </a:rPr>
              <a:t>shmyo.gelisim.edu.tr</a:t>
            </a:r>
            <a:endParaRPr sz="2050" b="1" u="sng" dirty="0">
              <a:latin typeface="Arial Narrow"/>
              <a:cs typeface="Arial Narrow"/>
            </a:endParaRPr>
          </a:p>
        </p:txBody>
      </p:sp>
      <p:sp>
        <p:nvSpPr>
          <p:cNvPr id="13" name="TextBox 12">
            <a:extLst>
              <a:ext uri="{FF2B5EF4-FFF2-40B4-BE49-F238E27FC236}">
                <a16:creationId xmlns:a16="http://schemas.microsoft.com/office/drawing/2014/main" id="{FCB507A3-150E-0BE8-F6EB-51F7789BF18C}"/>
              </a:ext>
            </a:extLst>
          </p:cNvPr>
          <p:cNvSpPr txBox="1"/>
          <p:nvPr/>
        </p:nvSpPr>
        <p:spPr>
          <a:xfrm>
            <a:off x="1993900" y="1524000"/>
            <a:ext cx="6158204" cy="400110"/>
          </a:xfrm>
          <a:prstGeom prst="rect">
            <a:avLst/>
          </a:prstGeom>
          <a:noFill/>
        </p:spPr>
        <p:txBody>
          <a:bodyPr wrap="square">
            <a:spAutoFit/>
          </a:bodyPr>
          <a:lstStyle/>
          <a:p>
            <a:r>
              <a:rPr lang="tr-TR" sz="2000" b="1" dirty="0">
                <a:solidFill>
                  <a:srgbClr val="002060"/>
                </a:solidFill>
                <a:latin typeface="Cambria Math" panose="02040503050406030204" pitchFamily="18" charset="0"/>
                <a:ea typeface="Cambria Math" panose="02040503050406030204" pitchFamily="18" charset="0"/>
              </a:rPr>
              <a:t>https://obis.gelisim.edu.tr/login.aspx</a:t>
            </a:r>
          </a:p>
        </p:txBody>
      </p:sp>
      <p:pic>
        <p:nvPicPr>
          <p:cNvPr id="14" name="Picture 13">
            <a:extLst>
              <a:ext uri="{FF2B5EF4-FFF2-40B4-BE49-F238E27FC236}">
                <a16:creationId xmlns:a16="http://schemas.microsoft.com/office/drawing/2014/main" id="{1EF4B9B0-4210-0C09-9386-00A3E64F7846}"/>
              </a:ext>
            </a:extLst>
          </p:cNvPr>
          <p:cNvPicPr>
            <a:picLocks noChangeAspect="1"/>
          </p:cNvPicPr>
          <p:nvPr/>
        </p:nvPicPr>
        <p:blipFill>
          <a:blip r:embed="rId5"/>
          <a:stretch>
            <a:fillRect/>
          </a:stretch>
        </p:blipFill>
        <p:spPr>
          <a:xfrm>
            <a:off x="1993900" y="2057400"/>
            <a:ext cx="2133600" cy="4689475"/>
          </a:xfrm>
          <a:prstGeom prst="rect">
            <a:avLst/>
          </a:prstGeom>
        </p:spPr>
      </p:pic>
      <p:pic>
        <p:nvPicPr>
          <p:cNvPr id="15" name="Picture 14">
            <a:extLst>
              <a:ext uri="{FF2B5EF4-FFF2-40B4-BE49-F238E27FC236}">
                <a16:creationId xmlns:a16="http://schemas.microsoft.com/office/drawing/2014/main" id="{AE487991-EF32-CA1A-9BFC-21B5A20786DE}"/>
              </a:ext>
            </a:extLst>
          </p:cNvPr>
          <p:cNvPicPr>
            <a:picLocks noChangeAspect="1"/>
          </p:cNvPicPr>
          <p:nvPr/>
        </p:nvPicPr>
        <p:blipFill>
          <a:blip r:embed="rId6"/>
          <a:stretch>
            <a:fillRect/>
          </a:stretch>
        </p:blipFill>
        <p:spPr>
          <a:xfrm>
            <a:off x="7532093" y="2057399"/>
            <a:ext cx="1853207" cy="4689476"/>
          </a:xfrm>
          <a:prstGeom prst="rect">
            <a:avLst/>
          </a:prstGeom>
        </p:spPr>
      </p:pic>
      <p:sp>
        <p:nvSpPr>
          <p:cNvPr id="16" name="Rectangle 15">
            <a:extLst>
              <a:ext uri="{FF2B5EF4-FFF2-40B4-BE49-F238E27FC236}">
                <a16:creationId xmlns:a16="http://schemas.microsoft.com/office/drawing/2014/main" id="{0B5C4944-AD61-8685-B0D9-E68796137D84}"/>
              </a:ext>
            </a:extLst>
          </p:cNvPr>
          <p:cNvSpPr/>
          <p:nvPr/>
        </p:nvSpPr>
        <p:spPr>
          <a:xfrm>
            <a:off x="1993900" y="3124200"/>
            <a:ext cx="2133600" cy="3048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ectangle 16">
            <a:extLst>
              <a:ext uri="{FF2B5EF4-FFF2-40B4-BE49-F238E27FC236}">
                <a16:creationId xmlns:a16="http://schemas.microsoft.com/office/drawing/2014/main" id="{0833191B-F69F-9E0F-1805-100D76A02523}"/>
              </a:ext>
            </a:extLst>
          </p:cNvPr>
          <p:cNvSpPr/>
          <p:nvPr/>
        </p:nvSpPr>
        <p:spPr>
          <a:xfrm>
            <a:off x="7538289" y="3216456"/>
            <a:ext cx="1847011" cy="3048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TextBox 17">
            <a:extLst>
              <a:ext uri="{FF2B5EF4-FFF2-40B4-BE49-F238E27FC236}">
                <a16:creationId xmlns:a16="http://schemas.microsoft.com/office/drawing/2014/main" id="{BF51E234-CF72-A170-9269-D7A79A1DB805}"/>
              </a:ext>
            </a:extLst>
          </p:cNvPr>
          <p:cNvSpPr txBox="1"/>
          <p:nvPr/>
        </p:nvSpPr>
        <p:spPr>
          <a:xfrm>
            <a:off x="4260890" y="3738227"/>
            <a:ext cx="3065595" cy="1200329"/>
          </a:xfrm>
          <a:prstGeom prst="rect">
            <a:avLst/>
          </a:prstGeom>
          <a:noFill/>
          <a:ln>
            <a:solidFill>
              <a:srgbClr val="17274F"/>
            </a:solidFill>
          </a:ln>
        </p:spPr>
        <p:txBody>
          <a:bodyPr wrap="square" rtlCol="0">
            <a:spAutoFit/>
          </a:bodyPr>
          <a:lstStyle/>
          <a:p>
            <a:pPr algn="ctr"/>
            <a:r>
              <a:rPr lang="tr-TR" dirty="0">
                <a:solidFill>
                  <a:srgbClr val="17274F"/>
                </a:solidFill>
                <a:latin typeface="Cambria Math" panose="02040503050406030204" pitchFamily="18" charset="0"/>
                <a:ea typeface="Cambria Math" panose="02040503050406030204" pitchFamily="18" charset="0"/>
                <a:cs typeface="Arial" panose="020B0604020202020204" pitchFamily="34" charset="0"/>
              </a:rPr>
              <a:t>OBIS üzerinden Akademik Takvim, Haftalık Ders Programlarına bakılabilir. Sınav Notları takip edilebilir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875" rIns="0" bIns="0" rtlCol="0">
            <a:spAutoFit/>
          </a:bodyPr>
          <a:lstStyle/>
          <a:p>
            <a:pPr marL="838200">
              <a:lnSpc>
                <a:spcPct val="100000"/>
              </a:lnSpc>
              <a:spcBef>
                <a:spcPts val="125"/>
              </a:spcBef>
            </a:pPr>
            <a:r>
              <a:rPr lang="tr-TR" spc="-345" dirty="0"/>
              <a:t>Belgeler</a:t>
            </a:r>
            <a:endParaRPr spc="-345" dirty="0"/>
          </a:p>
        </p:txBody>
      </p:sp>
      <p:pic>
        <p:nvPicPr>
          <p:cNvPr id="12" name="Picture 11">
            <a:extLst>
              <a:ext uri="{FF2B5EF4-FFF2-40B4-BE49-F238E27FC236}">
                <a16:creationId xmlns:a16="http://schemas.microsoft.com/office/drawing/2014/main" id="{A6A0B382-9CD9-85A0-8084-A6B68941AEE7}"/>
              </a:ext>
            </a:extLst>
          </p:cNvPr>
          <p:cNvPicPr>
            <a:picLocks noChangeAspect="1"/>
          </p:cNvPicPr>
          <p:nvPr/>
        </p:nvPicPr>
        <p:blipFill>
          <a:blip r:embed="rId2"/>
          <a:stretch>
            <a:fillRect/>
          </a:stretch>
        </p:blipFill>
        <p:spPr>
          <a:xfrm>
            <a:off x="165100" y="1752600"/>
            <a:ext cx="11879384" cy="4876800"/>
          </a:xfrm>
          <a:prstGeom prst="rect">
            <a:avLst/>
          </a:prstGeom>
        </p:spPr>
      </p:pic>
      <p:sp>
        <p:nvSpPr>
          <p:cNvPr id="13" name="Rectangle 12">
            <a:extLst>
              <a:ext uri="{FF2B5EF4-FFF2-40B4-BE49-F238E27FC236}">
                <a16:creationId xmlns:a16="http://schemas.microsoft.com/office/drawing/2014/main" id="{37628C98-0A66-732D-D27C-FF6043A71007}"/>
              </a:ext>
            </a:extLst>
          </p:cNvPr>
          <p:cNvSpPr/>
          <p:nvPr/>
        </p:nvSpPr>
        <p:spPr>
          <a:xfrm>
            <a:off x="4889500" y="3200400"/>
            <a:ext cx="1524000" cy="3048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3139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875" rIns="0" bIns="0" rtlCol="0">
            <a:spAutoFit/>
          </a:bodyPr>
          <a:lstStyle/>
          <a:p>
            <a:pPr marL="838200">
              <a:lnSpc>
                <a:spcPct val="100000"/>
              </a:lnSpc>
              <a:spcBef>
                <a:spcPts val="125"/>
              </a:spcBef>
            </a:pPr>
            <a:r>
              <a:rPr lang="tr-TR" spc="-345" dirty="0"/>
              <a:t>Öğrenci Kitabı</a:t>
            </a:r>
            <a:endParaRPr spc="-345" dirty="0"/>
          </a:p>
        </p:txBody>
      </p:sp>
      <p:pic>
        <p:nvPicPr>
          <p:cNvPr id="12" name="Picture 11">
            <a:extLst>
              <a:ext uri="{FF2B5EF4-FFF2-40B4-BE49-F238E27FC236}">
                <a16:creationId xmlns:a16="http://schemas.microsoft.com/office/drawing/2014/main" id="{A6A0B382-9CD9-85A0-8084-A6B68941AEE7}"/>
              </a:ext>
            </a:extLst>
          </p:cNvPr>
          <p:cNvPicPr>
            <a:picLocks noChangeAspect="1"/>
          </p:cNvPicPr>
          <p:nvPr/>
        </p:nvPicPr>
        <p:blipFill>
          <a:blip r:embed="rId2"/>
          <a:stretch>
            <a:fillRect/>
          </a:stretch>
        </p:blipFill>
        <p:spPr>
          <a:xfrm>
            <a:off x="165100" y="1752600"/>
            <a:ext cx="11879384" cy="4876800"/>
          </a:xfrm>
          <a:prstGeom prst="rect">
            <a:avLst/>
          </a:prstGeom>
        </p:spPr>
      </p:pic>
      <p:sp>
        <p:nvSpPr>
          <p:cNvPr id="13" name="Rectangle 12">
            <a:extLst>
              <a:ext uri="{FF2B5EF4-FFF2-40B4-BE49-F238E27FC236}">
                <a16:creationId xmlns:a16="http://schemas.microsoft.com/office/drawing/2014/main" id="{37628C98-0A66-732D-D27C-FF6043A71007}"/>
              </a:ext>
            </a:extLst>
          </p:cNvPr>
          <p:cNvSpPr/>
          <p:nvPr/>
        </p:nvSpPr>
        <p:spPr>
          <a:xfrm>
            <a:off x="4889500" y="4343400"/>
            <a:ext cx="1524000" cy="3048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5037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274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TotalTime>
  <Words>626</Words>
  <Application>Microsoft Office PowerPoint</Application>
  <PresentationFormat>Custom</PresentationFormat>
  <Paragraphs>101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Narrow</vt:lpstr>
      <vt:lpstr>Calibri</vt:lpstr>
      <vt:lpstr>Cambria Math</vt:lpstr>
      <vt:lpstr>Oswald</vt:lpstr>
      <vt:lpstr>times new roman</vt:lpstr>
      <vt:lpstr>Trebuchet MS</vt:lpstr>
      <vt:lpstr>Office Theme</vt:lpstr>
      <vt:lpstr>PowerPoint Presentation</vt:lpstr>
      <vt:lpstr>1. Tarihçe 2. SHMYO Müdürlüğü 3. Sekreterlik 4. OBİS 5. Ders müfredatları 6. Akademik Takvim 7. Ders Programı ve Derslerin İşlenişi 8. Program Başkanı ve Bölüm Hocaları 9. Yönerge ve Yönetmelikler 11. İşimize Yarayacak Bilgiler </vt:lpstr>
      <vt:lpstr>Tarihçe</vt:lpstr>
      <vt:lpstr>SHMYO  Müdürlüğü</vt:lpstr>
      <vt:lpstr>Müdürlük</vt:lpstr>
      <vt:lpstr>OBIS</vt:lpstr>
      <vt:lpstr>OBIS</vt:lpstr>
      <vt:lpstr>Belgeler</vt:lpstr>
      <vt:lpstr>Öğrenci Kitabı</vt:lpstr>
      <vt:lpstr>SHMYO  BÜLTEN</vt:lpstr>
      <vt:lpstr>Müfredatlar</vt:lpstr>
      <vt:lpstr>Müfredatlar</vt:lpstr>
      <vt:lpstr>Müfredatlar</vt:lpstr>
      <vt:lpstr>OBIS Ders Programı</vt:lpstr>
      <vt:lpstr>Ders  Takip</vt:lpstr>
      <vt:lpstr>Faydalı  Bilgiler</vt:lpstr>
      <vt:lpstr>Faydalı  Bilgiler</vt:lpstr>
      <vt:lpstr>ÇAP</vt:lpstr>
      <vt:lpstr>Şifre İşlemleri</vt:lpstr>
      <vt:lpstr>Sıfır Atık Projesi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 Sunum Şablonu1</dc:title>
  <dc:creator>Mehmet GÖL</dc:creator>
  <cp:lastModifiedBy>Mehmet GÖL</cp:lastModifiedBy>
  <cp:revision>57</cp:revision>
  <dcterms:created xsi:type="dcterms:W3CDTF">2023-02-21T05:54:23Z</dcterms:created>
  <dcterms:modified xsi:type="dcterms:W3CDTF">2024-01-22T11:28:21Z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2023-02-21T00:00:00Z</vt:filetime>
  </property>
  <property fmtid="{D5CDD505-2E9C-101B-9397-08002B2CF9AE}" pid="3" name="Creator">
    <vt:lpwstr>Adobe Illustrator 27.2 (Macintosh)</vt:lpwstr>
  </property>
  <property fmtid="{D5CDD505-2E9C-101B-9397-08002B2CF9AE}" pid="4" name="CreatorVersion">
    <vt:lpwstr>21.0.0</vt:lpwstr>
  </property>
  <property fmtid="{D5CDD505-2E9C-101B-9397-08002B2CF9AE}" pid="5" name="LastSaved">
    <vt:filetime>2023-02-21T00:00:00Z</vt:filetime>
  </property>
  <property fmtid="{D5CDD505-2E9C-101B-9397-08002B2CF9AE}" pid="6" name="Producer">
    <vt:lpwstr>Adobe PDF library 17.00</vt:lpwstr>
  </property>
</Properties>
</file>