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6" r:id="rId3"/>
  </p:sldMasterIdLst>
  <p:notesMasterIdLst>
    <p:notesMasterId r:id="rId46"/>
  </p:notesMasterIdLst>
  <p:handoutMasterIdLst>
    <p:handoutMasterId r:id="rId47"/>
  </p:handoutMasterIdLst>
  <p:sldIdLst>
    <p:sldId id="256" r:id="rId4"/>
    <p:sldId id="626" r:id="rId5"/>
    <p:sldId id="665" r:id="rId6"/>
    <p:sldId id="684" r:id="rId7"/>
    <p:sldId id="630" r:id="rId8"/>
    <p:sldId id="685" r:id="rId9"/>
    <p:sldId id="1660" r:id="rId10"/>
    <p:sldId id="673" r:id="rId11"/>
    <p:sldId id="674" r:id="rId12"/>
    <p:sldId id="675" r:id="rId13"/>
    <p:sldId id="1399" r:id="rId14"/>
    <p:sldId id="683" r:id="rId15"/>
    <p:sldId id="680" r:id="rId16"/>
    <p:sldId id="647" r:id="rId17"/>
    <p:sldId id="634" r:id="rId18"/>
    <p:sldId id="646" r:id="rId19"/>
    <p:sldId id="1884" r:id="rId20"/>
    <p:sldId id="642" r:id="rId21"/>
    <p:sldId id="559" r:id="rId22"/>
    <p:sldId id="648" r:id="rId23"/>
    <p:sldId id="571" r:id="rId24"/>
    <p:sldId id="659" r:id="rId25"/>
    <p:sldId id="651" r:id="rId26"/>
    <p:sldId id="654" r:id="rId27"/>
    <p:sldId id="655" r:id="rId28"/>
    <p:sldId id="660" r:id="rId29"/>
    <p:sldId id="661" r:id="rId30"/>
    <p:sldId id="656" r:id="rId31"/>
    <p:sldId id="662" r:id="rId32"/>
    <p:sldId id="573" r:id="rId33"/>
    <p:sldId id="663" r:id="rId34"/>
    <p:sldId id="1400" r:id="rId35"/>
    <p:sldId id="664" r:id="rId36"/>
    <p:sldId id="574" r:id="rId37"/>
    <p:sldId id="672" r:id="rId38"/>
    <p:sldId id="667" r:id="rId39"/>
    <p:sldId id="668" r:id="rId40"/>
    <p:sldId id="669" r:id="rId41"/>
    <p:sldId id="670" r:id="rId42"/>
    <p:sldId id="671" r:id="rId43"/>
    <p:sldId id="666" r:id="rId44"/>
    <p:sldId id="276" r:id="rId45"/>
  </p:sldIdLst>
  <p:sldSz cx="12192000" cy="6858000"/>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p:defaultTextStyle>
  <p:extLst>
    <p:ext uri="{521415D9-36F7-43E2-AB2F-B90AF26B5E84}">
      <p14:sectionLst xmlns:p14="http://schemas.microsoft.com/office/powerpoint/2010/main">
        <p14:section name="Varsayılan Bölüm" id="{7CDFC8D2-339F-4152-8586-82044C87E80D}">
          <p14:sldIdLst>
            <p14:sldId id="256"/>
            <p14:sldId id="626"/>
            <p14:sldId id="665"/>
            <p14:sldId id="684"/>
            <p14:sldId id="630"/>
            <p14:sldId id="685"/>
          </p14:sldIdLst>
        </p14:section>
        <p14:section name="Başlıksız Bölüm" id="{A2F77BE7-B9BC-49ED-A92D-32380B29DE32}">
          <p14:sldIdLst>
            <p14:sldId id="1660"/>
            <p14:sldId id="673"/>
            <p14:sldId id="674"/>
            <p14:sldId id="675"/>
            <p14:sldId id="1399"/>
            <p14:sldId id="683"/>
            <p14:sldId id="680"/>
            <p14:sldId id="647"/>
            <p14:sldId id="634"/>
            <p14:sldId id="646"/>
            <p14:sldId id="1884"/>
            <p14:sldId id="642"/>
            <p14:sldId id="559"/>
            <p14:sldId id="648"/>
            <p14:sldId id="571"/>
            <p14:sldId id="659"/>
            <p14:sldId id="651"/>
            <p14:sldId id="654"/>
            <p14:sldId id="655"/>
            <p14:sldId id="660"/>
            <p14:sldId id="661"/>
            <p14:sldId id="656"/>
            <p14:sldId id="662"/>
            <p14:sldId id="573"/>
            <p14:sldId id="663"/>
            <p14:sldId id="1400"/>
            <p14:sldId id="664"/>
            <p14:sldId id="574"/>
            <p14:sldId id="672"/>
            <p14:sldId id="667"/>
            <p14:sldId id="668"/>
            <p14:sldId id="669"/>
            <p14:sldId id="670"/>
            <p14:sldId id="671"/>
            <p14:sldId id="666"/>
            <p14:sldId id="27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5"/>
    <a:srgbClr val="C00000"/>
    <a:srgbClr val="2C4D75"/>
    <a:srgbClr val="D45A69"/>
    <a:srgbClr val="D76774"/>
    <a:srgbClr val="F5D7DB"/>
    <a:srgbClr val="BCE292"/>
    <a:srgbClr val="E92D37"/>
    <a:srgbClr val="D35968"/>
    <a:srgbClr val="4D2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8821" autoAdjust="0"/>
  </p:normalViewPr>
  <p:slideViewPr>
    <p:cSldViewPr snapToGrid="0">
      <p:cViewPr varScale="1">
        <p:scale>
          <a:sx n="78" d="100"/>
          <a:sy n="78" d="100"/>
        </p:scale>
        <p:origin x="835" y="62"/>
      </p:cViewPr>
      <p:guideLst>
        <p:guide orient="horz" pos="2160"/>
        <p:guide pos="3840"/>
      </p:guideLst>
    </p:cSldViewPr>
  </p:slideViewPr>
  <p:notesTextViewPr>
    <p:cViewPr>
      <p:scale>
        <a:sx n="3" d="2"/>
        <a:sy n="3" d="2"/>
      </p:scale>
      <p:origin x="0" y="0"/>
    </p:cViewPr>
  </p:notesTextViewPr>
  <p:notesViewPr>
    <p:cSldViewPr snapToGrid="0">
      <p:cViewPr varScale="1">
        <p:scale>
          <a:sx n="99" d="100"/>
          <a:sy n="99" d="100"/>
        </p:scale>
        <p:origin x="277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28468A4-C8F6-4122-86A8-1AB327DA7566}"/>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eaLnBrk="1" fontAlgn="auto" latinLnBrk="0" hangingPunct="1">
              <a:spcBef>
                <a:spcPts val="0"/>
              </a:spcBef>
              <a:spcAft>
                <a:spcPts val="0"/>
              </a:spcAft>
              <a:defRPr lang="tr-TR" sz="1200">
                <a:latin typeface="+mn-lt"/>
              </a:defRPr>
            </a:lvl1pPr>
          </a:lstStyle>
          <a:p>
            <a:pPr>
              <a:defRPr/>
            </a:pPr>
            <a:endParaRPr/>
          </a:p>
        </p:txBody>
      </p:sp>
      <p:sp>
        <p:nvSpPr>
          <p:cNvPr id="3" name="Tarih Yer Tutucusu 2">
            <a:extLst>
              <a:ext uri="{FF2B5EF4-FFF2-40B4-BE49-F238E27FC236}">
                <a16:creationId xmlns:a16="http://schemas.microsoft.com/office/drawing/2014/main" id="{0D0E13D7-C750-46B9-809A-C9B98CA1AD8F}"/>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eaLnBrk="1" fontAlgn="auto" latinLnBrk="0" hangingPunct="1">
              <a:spcBef>
                <a:spcPts val="0"/>
              </a:spcBef>
              <a:spcAft>
                <a:spcPts val="0"/>
              </a:spcAft>
              <a:defRPr lang="tr-TR" sz="1200">
                <a:latin typeface="+mn-lt"/>
              </a:defRPr>
            </a:lvl1pPr>
          </a:lstStyle>
          <a:p>
            <a:pPr>
              <a:defRPr/>
            </a:pPr>
            <a:fld id="{5C9549B3-F9DB-4D21-AAEC-079489EDFDC8}" type="datetime1">
              <a:rPr lang="tr-TR"/>
              <a:pPr>
                <a:defRPr/>
              </a:pPr>
              <a:t>2.05.2023</a:t>
            </a:fld>
            <a:endParaRPr dirty="0"/>
          </a:p>
        </p:txBody>
      </p:sp>
      <p:sp>
        <p:nvSpPr>
          <p:cNvPr id="4" name="Alt Bilgi Yer Tutucusu 3">
            <a:extLst>
              <a:ext uri="{FF2B5EF4-FFF2-40B4-BE49-F238E27FC236}">
                <a16:creationId xmlns:a16="http://schemas.microsoft.com/office/drawing/2014/main" id="{CF39D5A2-5CF1-4269-9564-283971334294}"/>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eaLnBrk="1" fontAlgn="auto" latinLnBrk="0" hangingPunct="1">
              <a:spcBef>
                <a:spcPts val="0"/>
              </a:spcBef>
              <a:spcAft>
                <a:spcPts val="0"/>
              </a:spcAft>
              <a:defRPr lang="tr-TR" sz="1200">
                <a:latin typeface="+mn-lt"/>
              </a:defRPr>
            </a:lvl1pPr>
          </a:lstStyle>
          <a:p>
            <a:pPr>
              <a:defRPr/>
            </a:pPr>
            <a:endParaRPr/>
          </a:p>
        </p:txBody>
      </p:sp>
      <p:sp>
        <p:nvSpPr>
          <p:cNvPr id="5" name="Slayt Numarası Yer Tutucusu 4">
            <a:extLst>
              <a:ext uri="{FF2B5EF4-FFF2-40B4-BE49-F238E27FC236}">
                <a16:creationId xmlns:a16="http://schemas.microsoft.com/office/drawing/2014/main" id="{C9A795B2-F3A5-4918-AA18-CEDA45896D00}"/>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eaLnBrk="1" fontAlgn="auto" latinLnBrk="0" hangingPunct="1">
              <a:spcBef>
                <a:spcPts val="0"/>
              </a:spcBef>
              <a:spcAft>
                <a:spcPts val="0"/>
              </a:spcAft>
              <a:defRPr lang="tr-TR" sz="1200">
                <a:latin typeface="+mn-lt"/>
              </a:defRPr>
            </a:lvl1pPr>
          </a:lstStyle>
          <a:p>
            <a:pPr>
              <a:defRPr/>
            </a:pPr>
            <a:fld id="{8D5FE0DB-AC92-40F5-8345-BC3C59F92F1E}" type="slidenum">
              <a:rPr/>
              <a:pPr>
                <a:defRPr/>
              </a:pPr>
              <a:t>‹#›</a:t>
            </a:fld>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560F3433-49CD-4959-8DE8-8AEA91DF2DD8}"/>
              </a:ext>
            </a:extLst>
          </p:cNvPr>
          <p:cNvSpPr>
            <a:spLocks noGrp="1"/>
          </p:cNvSpPr>
          <p:nvPr>
            <p:ph type="hdr" sz="quarter"/>
          </p:nvPr>
        </p:nvSpPr>
        <p:spPr>
          <a:xfrm>
            <a:off x="0" y="0"/>
            <a:ext cx="3043238" cy="466725"/>
          </a:xfrm>
          <a:prstGeom prst="rect">
            <a:avLst/>
          </a:prstGeom>
        </p:spPr>
        <p:txBody>
          <a:bodyPr vert="horz" lIns="93324" tIns="46662" rIns="93324" bIns="46662" rtlCol="0"/>
          <a:lstStyle>
            <a:lvl1pPr algn="l" eaLnBrk="1" fontAlgn="auto" latinLnBrk="0" hangingPunct="1">
              <a:spcBef>
                <a:spcPts val="0"/>
              </a:spcBef>
              <a:spcAft>
                <a:spcPts val="0"/>
              </a:spcAft>
              <a:defRPr lang="tr-TR" sz="1200">
                <a:latin typeface="+mn-lt"/>
              </a:defRPr>
            </a:lvl1pPr>
          </a:lstStyle>
          <a:p>
            <a:pPr>
              <a:defRPr/>
            </a:pPr>
            <a:endParaRPr/>
          </a:p>
        </p:txBody>
      </p:sp>
      <p:sp>
        <p:nvSpPr>
          <p:cNvPr id="3" name="Tarih Yer Tutucusu 2">
            <a:extLst>
              <a:ext uri="{FF2B5EF4-FFF2-40B4-BE49-F238E27FC236}">
                <a16:creationId xmlns:a16="http://schemas.microsoft.com/office/drawing/2014/main" id="{DC09FFF1-BD4D-4B71-9CAE-22619D259480}"/>
              </a:ext>
            </a:extLst>
          </p:cNvPr>
          <p:cNvSpPr>
            <a:spLocks noGrp="1"/>
          </p:cNvSpPr>
          <p:nvPr>
            <p:ph type="dt" idx="1"/>
          </p:nvPr>
        </p:nvSpPr>
        <p:spPr>
          <a:xfrm>
            <a:off x="3978275" y="0"/>
            <a:ext cx="3043238" cy="466725"/>
          </a:xfrm>
          <a:prstGeom prst="rect">
            <a:avLst/>
          </a:prstGeom>
        </p:spPr>
        <p:txBody>
          <a:bodyPr vert="horz" lIns="93324" tIns="46662" rIns="93324" bIns="46662" rtlCol="0"/>
          <a:lstStyle>
            <a:lvl1pPr algn="r" eaLnBrk="1" fontAlgn="auto" latinLnBrk="0" hangingPunct="1">
              <a:spcBef>
                <a:spcPts val="0"/>
              </a:spcBef>
              <a:spcAft>
                <a:spcPts val="0"/>
              </a:spcAft>
              <a:defRPr lang="tr-TR" sz="1200">
                <a:latin typeface="+mn-lt"/>
              </a:defRPr>
            </a:lvl1pPr>
          </a:lstStyle>
          <a:p>
            <a:pPr>
              <a:defRPr/>
            </a:pPr>
            <a:fld id="{963C589D-E501-4177-8405-433CA1CEC4D5}" type="datetime1">
              <a:rPr lang="tr-TR"/>
              <a:pPr>
                <a:defRPr/>
              </a:pPr>
              <a:t>2.05.2023</a:t>
            </a:fld>
            <a:endParaRPr dirty="0"/>
          </a:p>
        </p:txBody>
      </p:sp>
      <p:sp>
        <p:nvSpPr>
          <p:cNvPr id="4" name="Slayt Görüntüsü Yer Tutucusu 3">
            <a:extLst>
              <a:ext uri="{FF2B5EF4-FFF2-40B4-BE49-F238E27FC236}">
                <a16:creationId xmlns:a16="http://schemas.microsoft.com/office/drawing/2014/main" id="{E02BF856-DA11-4E1C-9F95-86CCE3ECA61B}"/>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lvl="0"/>
            <a:endParaRPr lang="tr-TR" noProof="0"/>
          </a:p>
        </p:txBody>
      </p:sp>
      <p:sp>
        <p:nvSpPr>
          <p:cNvPr id="5" name="Notlar Yer Tutucusu 4">
            <a:extLst>
              <a:ext uri="{FF2B5EF4-FFF2-40B4-BE49-F238E27FC236}">
                <a16:creationId xmlns:a16="http://schemas.microsoft.com/office/drawing/2014/main" id="{B6007F0E-3282-4896-8283-E0B3CCAC84D3}"/>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 Bilgi Yer Tutucusu 5">
            <a:extLst>
              <a:ext uri="{FF2B5EF4-FFF2-40B4-BE49-F238E27FC236}">
                <a16:creationId xmlns:a16="http://schemas.microsoft.com/office/drawing/2014/main" id="{396E87E7-4712-4076-9968-992023F4301E}"/>
              </a:ext>
            </a:extLst>
          </p:cNvPr>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eaLnBrk="1" fontAlgn="auto" latinLnBrk="0" hangingPunct="1">
              <a:spcBef>
                <a:spcPts val="0"/>
              </a:spcBef>
              <a:spcAft>
                <a:spcPts val="0"/>
              </a:spcAft>
              <a:defRPr lang="tr-TR" sz="1200">
                <a:latin typeface="+mn-lt"/>
              </a:defRPr>
            </a:lvl1pPr>
          </a:lstStyle>
          <a:p>
            <a:pPr>
              <a:defRPr/>
            </a:pPr>
            <a:endParaRPr/>
          </a:p>
        </p:txBody>
      </p:sp>
      <p:sp>
        <p:nvSpPr>
          <p:cNvPr id="7" name="Slayt Numarası Yer Tutucusu 6">
            <a:extLst>
              <a:ext uri="{FF2B5EF4-FFF2-40B4-BE49-F238E27FC236}">
                <a16:creationId xmlns:a16="http://schemas.microsoft.com/office/drawing/2014/main" id="{A2F9316A-8BCE-44D1-991E-F92A017D6622}"/>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latinLnBrk="0" hangingPunct="1">
              <a:spcBef>
                <a:spcPts val="0"/>
              </a:spcBef>
              <a:spcAft>
                <a:spcPts val="0"/>
              </a:spcAft>
              <a:defRPr lang="tr-TR" sz="1200">
                <a:latin typeface="+mn-lt"/>
              </a:defRPr>
            </a:lvl1pPr>
          </a:lstStyle>
          <a:p>
            <a:pPr>
              <a:defRPr/>
            </a:pPr>
            <a:fld id="{883C9A53-8B01-4E7E-89B9-EEEB15E373C3}"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tr-TR" sz="1200" kern="1200">
        <a:solidFill>
          <a:schemeClr val="tx1"/>
        </a:solidFill>
        <a:latin typeface="+mn-lt"/>
        <a:ea typeface="+mn-ea"/>
        <a:cs typeface="+mn-cs"/>
      </a:defRPr>
    </a:lvl1pPr>
    <a:lvl2pPr marL="457200" algn="l" rtl="0" eaLnBrk="0" fontAlgn="base" hangingPunct="0">
      <a:spcBef>
        <a:spcPct val="30000"/>
      </a:spcBef>
      <a:spcAft>
        <a:spcPct val="0"/>
      </a:spcAft>
      <a:defRPr lang="tr-TR" sz="1200" kern="1200">
        <a:solidFill>
          <a:schemeClr val="tx1"/>
        </a:solidFill>
        <a:latin typeface="+mn-lt"/>
        <a:ea typeface="+mn-ea"/>
        <a:cs typeface="+mn-cs"/>
      </a:defRPr>
    </a:lvl2pPr>
    <a:lvl3pPr marL="914400" algn="l" rtl="0" eaLnBrk="0" fontAlgn="base" hangingPunct="0">
      <a:spcBef>
        <a:spcPct val="30000"/>
      </a:spcBef>
      <a:spcAft>
        <a:spcPct val="0"/>
      </a:spcAft>
      <a:defRPr lang="tr-TR" sz="1200" kern="1200">
        <a:solidFill>
          <a:schemeClr val="tx1"/>
        </a:solidFill>
        <a:latin typeface="+mn-lt"/>
        <a:ea typeface="+mn-ea"/>
        <a:cs typeface="+mn-cs"/>
      </a:defRPr>
    </a:lvl3pPr>
    <a:lvl4pPr marL="1371600" algn="l" rtl="0" eaLnBrk="0" fontAlgn="base" hangingPunct="0">
      <a:spcBef>
        <a:spcPct val="30000"/>
      </a:spcBef>
      <a:spcAft>
        <a:spcPct val="0"/>
      </a:spcAft>
      <a:defRPr lang="tr-TR" sz="1200" kern="1200">
        <a:solidFill>
          <a:schemeClr val="tx1"/>
        </a:solidFill>
        <a:latin typeface="+mn-lt"/>
        <a:ea typeface="+mn-ea"/>
        <a:cs typeface="+mn-cs"/>
      </a:defRPr>
    </a:lvl4pPr>
    <a:lvl5pPr marL="1828800" algn="l" rtl="0" eaLnBrk="0" fontAlgn="base" hangingPunct="0">
      <a:spcBef>
        <a:spcPct val="30000"/>
      </a:spcBef>
      <a:spcAft>
        <a:spcPct val="0"/>
      </a:spcAft>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CDC5C9A-D66F-4185-BEF4-D307A28699E8}" type="slidenum">
              <a:rPr lang="tr-TR" smtClean="0"/>
              <a:t>19</a:t>
            </a:fld>
            <a:endParaRPr lang="tr-TR"/>
          </a:p>
        </p:txBody>
      </p:sp>
    </p:spTree>
    <p:extLst>
      <p:ext uri="{BB962C8B-B14F-4D97-AF65-F5344CB8AC3E}">
        <p14:creationId xmlns:p14="http://schemas.microsoft.com/office/powerpoint/2010/main" val="48504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3200" spc="-120" baseline="0">
                <a:solidFill>
                  <a:srgbClr val="FFFFFF"/>
                </a:solidFill>
                <a:latin typeface="Calibri" panose="020F0502020204030204" pitchFamily="34" charset="0"/>
                <a:cs typeface="Calibri" panose="020F0502020204030204" pitchFamily="34" charset="0"/>
              </a:defRPr>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dirty="0"/>
              <a:t>Asıl alt başlık stilini düzenlemek için tıklayın</a:t>
            </a:r>
            <a:endParaRPr lang="en-US" dirty="0"/>
          </a:p>
        </p:txBody>
      </p:sp>
      <p:sp>
        <p:nvSpPr>
          <p:cNvPr id="5" name="Date Placeholder 6">
            <a:extLst>
              <a:ext uri="{FF2B5EF4-FFF2-40B4-BE49-F238E27FC236}">
                <a16:creationId xmlns:a16="http://schemas.microsoft.com/office/drawing/2014/main" id="{F4A009DE-7747-445C-8307-35F45987CEE1}"/>
              </a:ext>
            </a:extLst>
          </p:cNvPr>
          <p:cNvSpPr>
            <a:spLocks noGrp="1"/>
          </p:cNvSpPr>
          <p:nvPr>
            <p:ph type="dt" sz="half" idx="10"/>
          </p:nvPr>
        </p:nvSpPr>
        <p:spPr/>
        <p:txBody>
          <a:bodyPr/>
          <a:lstStyle>
            <a:lvl1pPr>
              <a:defRPr>
                <a:solidFill>
                  <a:srgbClr val="FFFFFF">
                    <a:alpha val="80000"/>
                  </a:srgbClr>
                </a:solidFill>
              </a:defRPr>
            </a:lvl1pPr>
          </a:lstStyle>
          <a:p>
            <a:pPr>
              <a:defRPr/>
            </a:pPr>
            <a:fld id="{894752CA-8CFE-4286-BADD-1B6E1A4E2E94}" type="datetime1">
              <a:rPr lang="tr-TR"/>
              <a:pPr>
                <a:defRPr/>
              </a:pPr>
              <a:t>2.05.2023</a:t>
            </a:fld>
            <a:endParaRPr lang="tr-TR" dirty="0"/>
          </a:p>
        </p:txBody>
      </p:sp>
      <p:sp>
        <p:nvSpPr>
          <p:cNvPr id="6" name="Footer Placeholder 7">
            <a:extLst>
              <a:ext uri="{FF2B5EF4-FFF2-40B4-BE49-F238E27FC236}">
                <a16:creationId xmlns:a16="http://schemas.microsoft.com/office/drawing/2014/main" id="{993B0BE1-9FD0-4319-B103-F8BCB614D942}"/>
              </a:ext>
            </a:extLst>
          </p:cNvPr>
          <p:cNvSpPr>
            <a:spLocks noGrp="1"/>
          </p:cNvSpPr>
          <p:nvPr>
            <p:ph type="ftr" sz="quarter" idx="11"/>
          </p:nvPr>
        </p:nvSpPr>
        <p:spPr/>
        <p:txBody>
          <a:bodyPr/>
          <a:lstStyle>
            <a:lvl1pPr>
              <a:defRPr>
                <a:solidFill>
                  <a:srgbClr val="FFFFFF">
                    <a:alpha val="80000"/>
                  </a:srgbClr>
                </a:solidFill>
              </a:defRPr>
            </a:lvl1pPr>
          </a:lstStyle>
          <a:p>
            <a:pPr>
              <a:defRPr/>
            </a:pPr>
            <a:endParaRPr lang="tr-TR"/>
          </a:p>
        </p:txBody>
      </p:sp>
      <p:sp>
        <p:nvSpPr>
          <p:cNvPr id="7" name="Slide Number Placeholder 8">
            <a:extLst>
              <a:ext uri="{FF2B5EF4-FFF2-40B4-BE49-F238E27FC236}">
                <a16:creationId xmlns:a16="http://schemas.microsoft.com/office/drawing/2014/main" id="{BE89DE4A-D003-403D-B80B-3E2A57A9F4B9}"/>
              </a:ext>
            </a:extLst>
          </p:cNvPr>
          <p:cNvSpPr>
            <a:spLocks noGrp="1"/>
          </p:cNvSpPr>
          <p:nvPr>
            <p:ph type="sldNum" sz="quarter" idx="12"/>
          </p:nvPr>
        </p:nvSpPr>
        <p:spPr/>
        <p:txBody>
          <a:bodyPr/>
          <a:lstStyle>
            <a:lvl1pPr>
              <a:defRPr>
                <a:solidFill>
                  <a:srgbClr val="FFFFFF">
                    <a:alpha val="25000"/>
                  </a:srgbClr>
                </a:solidFill>
              </a:defRPr>
            </a:lvl1pPr>
          </a:lstStyle>
          <a:p>
            <a:pPr>
              <a:defRPr/>
            </a:pPr>
            <a:fld id="{3EF406FD-BC9B-4881-BE1F-C85194667A33}" type="slidenum">
              <a:rPr lang="tr-TR"/>
              <a:pPr>
                <a:defRPr/>
              </a:pPr>
              <a:t>‹#›</a:t>
            </a:fld>
            <a:endParaRPr lang="tr-TR"/>
          </a:p>
        </p:txBody>
      </p:sp>
      <p:sp>
        <p:nvSpPr>
          <p:cNvPr id="8" name="Rectangle 3">
            <a:extLst>
              <a:ext uri="{FF2B5EF4-FFF2-40B4-BE49-F238E27FC236}">
                <a16:creationId xmlns:a16="http://schemas.microsoft.com/office/drawing/2014/main" id="{B8A50155-8AEE-4257-BACE-65A5EBD9D9BF}"/>
              </a:ext>
            </a:extLst>
          </p:cNvPr>
          <p:cNvSpPr/>
          <p:nvPr userDrawn="1"/>
        </p:nvSpPr>
        <p:spPr>
          <a:xfrm>
            <a:off x="0" y="0"/>
            <a:ext cx="12192000" cy="6858000"/>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58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611A74E7-8B14-4A66-B53C-983F70E0B5AC}" type="datetime1">
              <a:rPr lang="tr-TR"/>
              <a:pPr>
                <a:defRPr/>
              </a:pPr>
              <a:t>2.05.2023</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FC61643-06E6-4B53-80DF-471FA4EEE307}" type="slidenum">
              <a:rPr lang="tr-TR"/>
              <a:pPr>
                <a:defRPr/>
              </a:pPr>
              <a:t>‹#›</a:t>
            </a:fld>
            <a:endParaRPr lang="tr-TR"/>
          </a:p>
        </p:txBody>
      </p:sp>
    </p:spTree>
    <p:extLst>
      <p:ext uri="{BB962C8B-B14F-4D97-AF65-F5344CB8AC3E}">
        <p14:creationId xmlns:p14="http://schemas.microsoft.com/office/powerpoint/2010/main" val="94942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011E6BC4-A60D-40E3-939E-9A8CEC938ABF}" type="datetime1">
              <a:rPr lang="tr-TR"/>
              <a:pPr>
                <a:defRPr/>
              </a:pPr>
              <a:t>2.05.2023</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2F0894B-176D-4D61-B359-FBDF61C8FA0A}" type="slidenum">
              <a:rPr lang="tr-TR"/>
              <a:pPr>
                <a:defRPr/>
              </a:pPr>
              <a:t>‹#›</a:t>
            </a:fld>
            <a:endParaRPr lang="tr-TR"/>
          </a:p>
        </p:txBody>
      </p:sp>
    </p:spTree>
    <p:extLst>
      <p:ext uri="{BB962C8B-B14F-4D97-AF65-F5344CB8AC3E}">
        <p14:creationId xmlns:p14="http://schemas.microsoft.com/office/powerpoint/2010/main" val="148653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Arial" panose="020B0604020202020204" pitchFamily="34" charset="0"/>
                <a:cs typeface="Arial" panose="020B0604020202020204" pitchFamily="34"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CE2B0F14-50C7-4E04-B29A-B3119DB38495}" type="datetime1">
              <a:rPr lang="tr-TR"/>
              <a:pPr>
                <a:defRPr/>
              </a:pPr>
              <a:t>2.05.2023</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1BAF0C6-605F-47B8-BAC7-21782302CA43}" type="slidenum">
              <a:rPr lang="tr-TR"/>
              <a:pPr>
                <a:defRPr/>
              </a:pPr>
              <a:t>‹#›</a:t>
            </a:fld>
            <a:endParaRPr lang="tr-TR"/>
          </a:p>
        </p:txBody>
      </p:sp>
    </p:spTree>
    <p:extLst>
      <p:ext uri="{BB962C8B-B14F-4D97-AF65-F5344CB8AC3E}">
        <p14:creationId xmlns:p14="http://schemas.microsoft.com/office/powerpoint/2010/main" val="65452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lstStyle>
            <a:lvl1pPr>
              <a:lnSpc>
                <a:spcPct val="80000"/>
              </a:lnSpc>
              <a:defRPr sz="3200" b="0" baseline="0">
                <a:solidFill>
                  <a:schemeClr val="accent1"/>
                </a:solidFill>
                <a:latin typeface="Calibri" panose="020F0502020204030204" pitchFamily="34" charset="0"/>
                <a:cs typeface="Calibri" panose="020F0502020204030204" pitchFamily="34" charset="0"/>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67512" y="4204209"/>
            <a:ext cx="9226296" cy="1645920"/>
          </a:xfrm>
        </p:spPr>
        <p:txBody>
          <a:bodyPr>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lvl1pPr>
          </a:lstStyle>
          <a:p>
            <a:pPr>
              <a:defRPr/>
            </a:pPr>
            <a:fld id="{4AD1D858-BAE5-4941-894F-2EDE101DB3E8}" type="datetime1">
              <a:rPr lang="tr-TR"/>
              <a:pPr>
                <a:defRPr/>
              </a:pPr>
              <a:t>2.05.2023</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EF65A08-A3E2-453D-850F-6B7A1CEC96ED}" type="slidenum">
              <a:rPr lang="tr-TR"/>
              <a:pPr>
                <a:defRPr/>
              </a:pPr>
              <a:t>‹#›</a:t>
            </a:fld>
            <a:endParaRPr lang="tr-TR"/>
          </a:p>
        </p:txBody>
      </p:sp>
    </p:spTree>
    <p:extLst>
      <p:ext uri="{BB962C8B-B14F-4D97-AF65-F5344CB8AC3E}">
        <p14:creationId xmlns:p14="http://schemas.microsoft.com/office/powerpoint/2010/main" val="292726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Calibri" panose="020F0502020204030204" pitchFamily="34" charset="0"/>
                <a:cs typeface="Calibri" panose="020F0502020204030204" pitchFamily="34" charset="0"/>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3F60BD79-1C5D-41E3-8637-14082DE6BA82}" type="datetime1">
              <a:rPr lang="tr-TR"/>
              <a:pPr>
                <a:defRPr/>
              </a:pPr>
              <a:t>2.05.2023</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9FD81A22-44FC-4836-A618-02DDCD2CFE69}" type="slidenum">
              <a:rPr lang="tr-TR"/>
              <a:pPr>
                <a:defRPr/>
              </a:pPr>
              <a:t>‹#›</a:t>
            </a:fld>
            <a:endParaRPr lang="tr-TR"/>
          </a:p>
        </p:txBody>
      </p:sp>
    </p:spTree>
    <p:extLst>
      <p:ext uri="{BB962C8B-B14F-4D97-AF65-F5344CB8AC3E}">
        <p14:creationId xmlns:p14="http://schemas.microsoft.com/office/powerpoint/2010/main" val="185126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sz="3200">
                <a:latin typeface="Calibri" panose="020F0502020204030204" pitchFamily="34" charset="0"/>
                <a:cs typeface="Calibri" panose="020F0502020204030204" pitchFamily="34" charset="0"/>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4" name="Content Placeholder 3"/>
          <p:cNvSpPr>
            <a:spLocks noGrp="1"/>
          </p:cNvSpPr>
          <p:nvPr>
            <p:ph sz="half" idx="2"/>
          </p:nvPr>
        </p:nvSpPr>
        <p:spPr>
          <a:xfrm>
            <a:off x="676656" y="2753084"/>
            <a:ext cx="4663440" cy="3200400"/>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6" name="Content Placeholder 5"/>
          <p:cNvSpPr>
            <a:spLocks noGrp="1"/>
          </p:cNvSpPr>
          <p:nvPr>
            <p:ph sz="quarter" idx="4"/>
          </p:nvPr>
        </p:nvSpPr>
        <p:spPr>
          <a:xfrm>
            <a:off x="6007608" y="2750990"/>
            <a:ext cx="4663440" cy="3200400"/>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C2F4152B-43DC-474D-A7F4-77437CF12A74}" type="datetime1">
              <a:rPr lang="tr-TR"/>
              <a:pPr>
                <a:defRPr/>
              </a:pPr>
              <a:t>2.05.2023</a:t>
            </a:fld>
            <a:endParaRPr lang="tr-TR" dirty="0"/>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CC2749EA-FFD6-4612-A4B7-CF013CDEFED4}" type="slidenum">
              <a:rPr lang="tr-TR"/>
              <a:pPr>
                <a:defRPr/>
              </a:pPr>
              <a:t>‹#›</a:t>
            </a:fld>
            <a:endParaRPr lang="tr-TR"/>
          </a:p>
        </p:txBody>
      </p:sp>
    </p:spTree>
    <p:extLst>
      <p:ext uri="{BB962C8B-B14F-4D97-AF65-F5344CB8AC3E}">
        <p14:creationId xmlns:p14="http://schemas.microsoft.com/office/powerpoint/2010/main" val="348634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3200">
                <a:latin typeface="Calibri" panose="020F0502020204030204" pitchFamily="34" charset="0"/>
                <a:cs typeface="Calibri" panose="020F0502020204030204" pitchFamily="34" charset="0"/>
              </a:defRPr>
            </a:lvl1pPr>
          </a:lstStyle>
          <a:p>
            <a:r>
              <a:rPr lang="tr-TR" dirty="0"/>
              <a:t>Asıl başlık stilini düzenlemek için tıklayın</a:t>
            </a:r>
            <a:endParaRPr lang="en-US" dirty="0"/>
          </a:p>
        </p:txBody>
      </p:sp>
      <p:sp>
        <p:nvSpPr>
          <p:cNvPr id="3" name="Date Placeholder 3"/>
          <p:cNvSpPr>
            <a:spLocks noGrp="1"/>
          </p:cNvSpPr>
          <p:nvPr>
            <p:ph type="dt" sz="half" idx="10"/>
          </p:nvPr>
        </p:nvSpPr>
        <p:spPr/>
        <p:txBody>
          <a:bodyPr/>
          <a:lstStyle>
            <a:lvl1pPr>
              <a:defRPr/>
            </a:lvl1pPr>
          </a:lstStyle>
          <a:p>
            <a:pPr>
              <a:defRPr/>
            </a:pPr>
            <a:fld id="{8E6FBB36-55E1-43D2-ACD4-11530408B5CD}" type="datetime1">
              <a:rPr lang="tr-TR"/>
              <a:pPr>
                <a:defRPr/>
              </a:pPr>
              <a:t>2.05.2023</a:t>
            </a:fld>
            <a:endParaRPr lang="tr-TR" dirty="0"/>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5550F571-1756-4AA2-8457-B4023C60BA48}" type="slidenum">
              <a:rPr lang="tr-TR"/>
              <a:pPr>
                <a:defRPr/>
              </a:pPr>
              <a:t>‹#›</a:t>
            </a:fld>
            <a:endParaRPr lang="tr-TR"/>
          </a:p>
        </p:txBody>
      </p:sp>
    </p:spTree>
    <p:extLst>
      <p:ext uri="{BB962C8B-B14F-4D97-AF65-F5344CB8AC3E}">
        <p14:creationId xmlns:p14="http://schemas.microsoft.com/office/powerpoint/2010/main" val="243962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E33E32-5E82-44E2-B1F6-9C2B4C6F1DA2}" type="datetime1">
              <a:rPr lang="tr-TR"/>
              <a:pPr>
                <a:defRPr/>
              </a:pPr>
              <a:t>2.05.2023</a:t>
            </a:fld>
            <a:endParaRPr lang="tr-TR" dirty="0"/>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187DE9C7-F6B2-4203-9DE6-22B30990B7F6}" type="slidenum">
              <a:rPr lang="tr-TR"/>
              <a:pPr>
                <a:defRPr/>
              </a:pPr>
              <a:t>‹#›</a:t>
            </a:fld>
            <a:endParaRPr lang="tr-TR"/>
          </a:p>
        </p:txBody>
      </p:sp>
    </p:spTree>
    <p:extLst>
      <p:ext uri="{BB962C8B-B14F-4D97-AF65-F5344CB8AC3E}">
        <p14:creationId xmlns:p14="http://schemas.microsoft.com/office/powerpoint/2010/main" val="29722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49AC54DB-D11F-4A5E-A1D7-FA789C670EC4}"/>
              </a:ext>
            </a:extLst>
          </p:cNvPr>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2800">
                <a:solidFill>
                  <a:srgbClr val="FFFFFF"/>
                </a:solidFill>
                <a:latin typeface="Calibri" panose="020F0502020204030204" pitchFamily="34" charset="0"/>
                <a:cs typeface="Calibri" panose="020F0502020204030204" pitchFamily="34"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Date Placeholder 4">
            <a:extLst>
              <a:ext uri="{FF2B5EF4-FFF2-40B4-BE49-F238E27FC236}">
                <a16:creationId xmlns:a16="http://schemas.microsoft.com/office/drawing/2014/main" id="{AC8F2885-537B-406A-9509-3649BAEB8D89}"/>
              </a:ext>
            </a:extLst>
          </p:cNvPr>
          <p:cNvSpPr>
            <a:spLocks noGrp="1"/>
          </p:cNvSpPr>
          <p:nvPr>
            <p:ph type="dt" sz="half" idx="10"/>
          </p:nvPr>
        </p:nvSpPr>
        <p:spPr/>
        <p:txBody>
          <a:bodyPr/>
          <a:lstStyle>
            <a:lvl1pPr>
              <a:defRPr/>
            </a:lvl1pPr>
          </a:lstStyle>
          <a:p>
            <a:pPr>
              <a:defRPr/>
            </a:pPr>
            <a:fld id="{15555CFC-D79E-4D44-A29E-2A8C600EB1A4}" type="datetime1">
              <a:rPr lang="tr-TR"/>
              <a:pPr>
                <a:defRPr/>
              </a:pPr>
              <a:t>2.05.2023</a:t>
            </a:fld>
            <a:endParaRPr lang="tr-TR" dirty="0"/>
          </a:p>
        </p:txBody>
      </p:sp>
      <p:sp>
        <p:nvSpPr>
          <p:cNvPr id="7" name="Footer Placeholder 5">
            <a:extLst>
              <a:ext uri="{FF2B5EF4-FFF2-40B4-BE49-F238E27FC236}">
                <a16:creationId xmlns:a16="http://schemas.microsoft.com/office/drawing/2014/main" id="{3C949299-0D70-46DA-BC71-D917CFE8E159}"/>
              </a:ext>
            </a:extLst>
          </p:cNvPr>
          <p:cNvSpPr>
            <a:spLocks noGrp="1"/>
          </p:cNvSpPr>
          <p:nvPr>
            <p:ph type="ftr" sz="quarter" idx="11"/>
          </p:nvPr>
        </p:nvSpPr>
        <p:spPr/>
        <p:txBody>
          <a:bodyPr/>
          <a:lstStyle>
            <a:lvl1pPr>
              <a:defRPr/>
            </a:lvl1pPr>
          </a:lstStyle>
          <a:p>
            <a:pPr>
              <a:defRPr/>
            </a:pPr>
            <a:endParaRPr lang="tr-TR"/>
          </a:p>
        </p:txBody>
      </p:sp>
      <p:sp>
        <p:nvSpPr>
          <p:cNvPr id="8" name="Slide Number Placeholder 6">
            <a:extLst>
              <a:ext uri="{FF2B5EF4-FFF2-40B4-BE49-F238E27FC236}">
                <a16:creationId xmlns:a16="http://schemas.microsoft.com/office/drawing/2014/main" id="{5D4EB219-E689-4A68-BD29-4D7F441F4B17}"/>
              </a:ext>
            </a:extLst>
          </p:cNvPr>
          <p:cNvSpPr>
            <a:spLocks noGrp="1"/>
          </p:cNvSpPr>
          <p:nvPr>
            <p:ph type="sldNum" sz="quarter" idx="12"/>
          </p:nvPr>
        </p:nvSpPr>
        <p:spPr/>
        <p:txBody>
          <a:bodyPr/>
          <a:lstStyle>
            <a:lvl1pPr>
              <a:defRPr>
                <a:solidFill>
                  <a:srgbClr val="FFFFFF">
                    <a:alpha val="20000"/>
                  </a:srgbClr>
                </a:solidFill>
              </a:defRPr>
            </a:lvl1pPr>
          </a:lstStyle>
          <a:p>
            <a:pPr>
              <a:defRPr/>
            </a:pPr>
            <a:fld id="{CA2F1497-22F4-42B6-980B-4040AC2912D3}" type="slidenum">
              <a:rPr lang="tr-TR"/>
              <a:pPr>
                <a:defRPr/>
              </a:pPr>
              <a:t>‹#›</a:t>
            </a:fld>
            <a:endParaRPr lang="tr-TR"/>
          </a:p>
        </p:txBody>
      </p:sp>
    </p:spTree>
    <p:extLst>
      <p:ext uri="{BB962C8B-B14F-4D97-AF65-F5344CB8AC3E}">
        <p14:creationId xmlns:p14="http://schemas.microsoft.com/office/powerpoint/2010/main" val="308701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lstStyle>
            <a:lvl1pPr>
              <a:defRPr sz="2800" b="0">
                <a:solidFill>
                  <a:srgbClr val="FFFFFF"/>
                </a:solidFill>
                <a:latin typeface="Calibri" panose="020F0502020204030204" pitchFamily="34" charset="0"/>
                <a:cs typeface="Calibri" panose="020F0502020204030204" pitchFamily="34" charset="0"/>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rtlCol="0">
            <a:normAutofit/>
          </a:bodyPr>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11">
            <a:extLst>
              <a:ext uri="{FF2B5EF4-FFF2-40B4-BE49-F238E27FC236}">
                <a16:creationId xmlns:a16="http://schemas.microsoft.com/office/drawing/2014/main" id="{8A8588F9-E680-4E9F-A24F-B88F7EB6D13D}"/>
              </a:ext>
            </a:extLst>
          </p:cNvPr>
          <p:cNvSpPr>
            <a:spLocks noGrp="1"/>
          </p:cNvSpPr>
          <p:nvPr>
            <p:ph type="dt" sz="half" idx="10"/>
          </p:nvPr>
        </p:nvSpPr>
        <p:spPr/>
        <p:txBody>
          <a:bodyPr/>
          <a:lstStyle>
            <a:lvl1pPr>
              <a:defRPr>
                <a:solidFill>
                  <a:srgbClr val="FFFFFF">
                    <a:alpha val="80000"/>
                  </a:srgbClr>
                </a:solidFill>
              </a:defRPr>
            </a:lvl1pPr>
          </a:lstStyle>
          <a:p>
            <a:pPr>
              <a:defRPr/>
            </a:pPr>
            <a:fld id="{4485D876-9335-4A15-9C2F-8DB73A97666F}" type="datetime1">
              <a:rPr lang="tr-TR"/>
              <a:pPr>
                <a:defRPr/>
              </a:pPr>
              <a:t>2.05.2023</a:t>
            </a:fld>
            <a:endParaRPr lang="tr-TR" dirty="0"/>
          </a:p>
        </p:txBody>
      </p:sp>
      <p:sp>
        <p:nvSpPr>
          <p:cNvPr id="6" name="Footer Placeholder 12">
            <a:extLst>
              <a:ext uri="{FF2B5EF4-FFF2-40B4-BE49-F238E27FC236}">
                <a16:creationId xmlns:a16="http://schemas.microsoft.com/office/drawing/2014/main" id="{BEF3CA9C-38C2-4F4C-8B08-FC59468AC190}"/>
              </a:ext>
            </a:extLst>
          </p:cNvPr>
          <p:cNvSpPr>
            <a:spLocks noGrp="1"/>
          </p:cNvSpPr>
          <p:nvPr>
            <p:ph type="ftr" sz="quarter" idx="11"/>
          </p:nvPr>
        </p:nvSpPr>
        <p:spPr/>
        <p:txBody>
          <a:bodyPr/>
          <a:lstStyle>
            <a:lvl1pPr>
              <a:defRPr>
                <a:solidFill>
                  <a:srgbClr val="FFFFFF">
                    <a:alpha val="80000"/>
                  </a:srgbClr>
                </a:solidFill>
              </a:defRPr>
            </a:lvl1pPr>
          </a:lstStyle>
          <a:p>
            <a:pPr>
              <a:defRPr/>
            </a:pPr>
            <a:endParaRPr lang="tr-TR"/>
          </a:p>
        </p:txBody>
      </p:sp>
      <p:sp>
        <p:nvSpPr>
          <p:cNvPr id="7" name="Slide Number Placeholder 13">
            <a:extLst>
              <a:ext uri="{FF2B5EF4-FFF2-40B4-BE49-F238E27FC236}">
                <a16:creationId xmlns:a16="http://schemas.microsoft.com/office/drawing/2014/main" id="{6B436A4A-1222-4F2B-9C38-8928F4A4069A}"/>
              </a:ext>
            </a:extLst>
          </p:cNvPr>
          <p:cNvSpPr>
            <a:spLocks noGrp="1"/>
          </p:cNvSpPr>
          <p:nvPr>
            <p:ph type="sldNum" sz="quarter" idx="12"/>
          </p:nvPr>
        </p:nvSpPr>
        <p:spPr/>
        <p:txBody>
          <a:bodyPr/>
          <a:lstStyle>
            <a:lvl1pPr>
              <a:defRPr>
                <a:solidFill>
                  <a:srgbClr val="FFFFFF">
                    <a:alpha val="25000"/>
                  </a:srgbClr>
                </a:solidFill>
              </a:defRPr>
            </a:lvl1pPr>
          </a:lstStyle>
          <a:p>
            <a:pPr>
              <a:defRPr/>
            </a:pPr>
            <a:fld id="{945EEC8F-187A-4714-A1F8-CC32834B8193}" type="slidenum">
              <a:rPr lang="tr-TR"/>
              <a:pPr>
                <a:defRPr/>
              </a:pPr>
              <a:t>‹#›</a:t>
            </a:fld>
            <a:endParaRPr lang="tr-TR"/>
          </a:p>
        </p:txBody>
      </p:sp>
    </p:spTree>
    <p:extLst>
      <p:ext uri="{BB962C8B-B14F-4D97-AF65-F5344CB8AC3E}">
        <p14:creationId xmlns:p14="http://schemas.microsoft.com/office/powerpoint/2010/main" val="99825846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500063"/>
            <a:ext cx="10772775" cy="165735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1027" name="Text Placeholder 2"/>
          <p:cNvSpPr>
            <a:spLocks noGrp="1" noChangeArrowheads="1"/>
          </p:cNvSpPr>
          <p:nvPr>
            <p:ph type="body" idx="1"/>
          </p:nvPr>
        </p:nvSpPr>
        <p:spPr bwMode="auto">
          <a:xfrm>
            <a:off x="676275" y="2011363"/>
            <a:ext cx="107537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lgn="l" eaLnBrk="1" fontAlgn="auto" hangingPunct="1">
              <a:spcBef>
                <a:spcPts val="0"/>
              </a:spcBef>
              <a:spcAft>
                <a:spcPts val="0"/>
              </a:spcAft>
              <a:defRPr sz="950">
                <a:solidFill>
                  <a:schemeClr val="tx1">
                    <a:alpha val="80000"/>
                  </a:schemeClr>
                </a:solidFill>
                <a:latin typeface="+mn-lt"/>
              </a:defRPr>
            </a:lvl1pPr>
          </a:lstStyle>
          <a:p>
            <a:pPr>
              <a:defRPr/>
            </a:pPr>
            <a:fld id="{1B0F15F0-89E4-48C6-A07A-6855BA0B3E71}" type="datetime1">
              <a:rPr lang="tr-TR"/>
              <a:pPr>
                <a:defRPr/>
              </a:pPr>
              <a:t>2.05.2023</a:t>
            </a:fld>
            <a:endParaRPr lang="tr-TR" dirty="0"/>
          </a:p>
        </p:txBody>
      </p:sp>
      <p:sp>
        <p:nvSpPr>
          <p:cNvPr id="5" name="Footer Placeholder 4"/>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lgn="l" eaLnBrk="1" fontAlgn="auto" hangingPunct="1">
              <a:spcBef>
                <a:spcPts val="0"/>
              </a:spcBef>
              <a:spcAft>
                <a:spcPts val="0"/>
              </a:spcAft>
              <a:defRPr sz="950" cap="all" baseline="0">
                <a:solidFill>
                  <a:schemeClr val="tx1">
                    <a:alpha val="80000"/>
                  </a:schemeClr>
                </a:solidFill>
                <a:latin typeface="+mn-lt"/>
              </a:defRPr>
            </a:lvl1pPr>
          </a:lstStyle>
          <a:p>
            <a:pPr>
              <a:defRPr/>
            </a:pPr>
            <a:endParaRPr lang="tr-TR"/>
          </a:p>
        </p:txBody>
      </p:sp>
      <p:sp>
        <p:nvSpPr>
          <p:cNvPr id="6" name="Slide Number Placeholder 5"/>
          <p:cNvSpPr>
            <a:spLocks noGrp="1"/>
          </p:cNvSpPr>
          <p:nvPr>
            <p:ph type="sldNum" sz="quarter" idx="4"/>
          </p:nvPr>
        </p:nvSpPr>
        <p:spPr>
          <a:xfrm>
            <a:off x="8764588" y="5876925"/>
            <a:ext cx="2925762" cy="1397000"/>
          </a:xfrm>
          <a:prstGeom prst="rect">
            <a:avLst/>
          </a:prstGeom>
        </p:spPr>
        <p:txBody>
          <a:bodyPr vert="horz" lIns="91440" tIns="45720" rIns="91440" bIns="45720" rtlCol="0" anchor="b"/>
          <a:lstStyle>
            <a:lvl1pPr algn="r" eaLnBrk="1" fontAlgn="auto" hangingPunct="1">
              <a:spcBef>
                <a:spcPts val="0"/>
              </a:spcBef>
              <a:spcAft>
                <a:spcPts val="0"/>
              </a:spcAft>
              <a:defRPr sz="10300" b="0">
                <a:ln>
                  <a:noFill/>
                </a:ln>
                <a:solidFill>
                  <a:schemeClr val="accent1">
                    <a:alpha val="25000"/>
                  </a:schemeClr>
                </a:solidFill>
                <a:latin typeface="+mj-lt"/>
              </a:defRPr>
            </a:lvl1pPr>
          </a:lstStyle>
          <a:p>
            <a:pPr>
              <a:defRPr/>
            </a:pPr>
            <a:fld id="{258E0262-A69E-418F-AD1B-C6D4C2E5DDA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85" r:id="rId1"/>
    <p:sldLayoutId id="2147483977" r:id="rId2"/>
    <p:sldLayoutId id="2147483978" r:id="rId3"/>
    <p:sldLayoutId id="2147483979" r:id="rId4"/>
    <p:sldLayoutId id="2147483980" r:id="rId5"/>
    <p:sldLayoutId id="2147483981" r:id="rId6"/>
    <p:sldLayoutId id="2147483982" r:id="rId7"/>
    <p:sldLayoutId id="2147483986" r:id="rId8"/>
    <p:sldLayoutId id="2147483987" r:id="rId9"/>
    <p:sldLayoutId id="2147483983" r:id="rId10"/>
    <p:sldLayoutId id="2147483984" r:id="rId11"/>
  </p:sldLayoutIdLst>
  <p:txStyles>
    <p:titleStyle>
      <a:lvl1pPr algn="l" rtl="0" eaLnBrk="0" fontAlgn="base" hangingPunct="0">
        <a:lnSpc>
          <a:spcPct val="85000"/>
        </a:lnSpc>
        <a:spcBef>
          <a:spcPct val="0"/>
        </a:spcBef>
        <a:spcAft>
          <a:spcPct val="0"/>
        </a:spcAft>
        <a:defRPr sz="5400" kern="1200" spc="-120">
          <a:solidFill>
            <a:schemeClr val="accent1"/>
          </a:solidFill>
          <a:latin typeface="+mj-lt"/>
          <a:ea typeface="+mj-ea"/>
          <a:cs typeface="+mj-cs"/>
        </a:defRPr>
      </a:lvl1pPr>
      <a:lvl2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2pPr>
      <a:lvl3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3pPr>
      <a:lvl4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4pPr>
      <a:lvl5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5pPr>
      <a:lvl6pPr marL="457200" algn="l" rtl="0" fontAlgn="base">
        <a:lnSpc>
          <a:spcPct val="85000"/>
        </a:lnSpc>
        <a:spcBef>
          <a:spcPct val="0"/>
        </a:spcBef>
        <a:spcAft>
          <a:spcPct val="0"/>
        </a:spcAft>
        <a:defRPr sz="5400">
          <a:solidFill>
            <a:schemeClr val="accent1"/>
          </a:solidFill>
          <a:latin typeface="Calibri Light" panose="020F0302020204030204" pitchFamily="34" charset="0"/>
        </a:defRPr>
      </a:lvl6pPr>
      <a:lvl7pPr marL="914400" algn="l" rtl="0" fontAlgn="base">
        <a:lnSpc>
          <a:spcPct val="85000"/>
        </a:lnSpc>
        <a:spcBef>
          <a:spcPct val="0"/>
        </a:spcBef>
        <a:spcAft>
          <a:spcPct val="0"/>
        </a:spcAft>
        <a:defRPr sz="5400">
          <a:solidFill>
            <a:schemeClr val="accent1"/>
          </a:solidFill>
          <a:latin typeface="Calibri Light" panose="020F0302020204030204" pitchFamily="34" charset="0"/>
        </a:defRPr>
      </a:lvl7pPr>
      <a:lvl8pPr marL="1371600" algn="l" rtl="0" fontAlgn="base">
        <a:lnSpc>
          <a:spcPct val="85000"/>
        </a:lnSpc>
        <a:spcBef>
          <a:spcPct val="0"/>
        </a:spcBef>
        <a:spcAft>
          <a:spcPct val="0"/>
        </a:spcAft>
        <a:defRPr sz="5400">
          <a:solidFill>
            <a:schemeClr val="accent1"/>
          </a:solidFill>
          <a:latin typeface="Calibri Light" panose="020F0302020204030204" pitchFamily="34" charset="0"/>
        </a:defRPr>
      </a:lvl8pPr>
      <a:lvl9pPr marL="1828800" algn="l" rtl="0" fontAlgn="base">
        <a:lnSpc>
          <a:spcPct val="85000"/>
        </a:lnSpc>
        <a:spcBef>
          <a:spcPct val="0"/>
        </a:spcBef>
        <a:spcAft>
          <a:spcPct val="0"/>
        </a:spcAft>
        <a:defRPr sz="5400">
          <a:solidFill>
            <a:schemeClr val="accent1"/>
          </a:solidFill>
          <a:latin typeface="Calibri Light" panose="020F0302020204030204" pitchFamily="34" charset="0"/>
        </a:defRPr>
      </a:lvl9pPr>
    </p:titleStyle>
    <p:bodyStyle>
      <a:lvl1pPr marL="90488" indent="-90488" algn="l" rtl="0" eaLnBrk="0" fontAlgn="base" hangingPunct="0">
        <a:lnSpc>
          <a:spcPct val="85000"/>
        </a:lnSpc>
        <a:spcBef>
          <a:spcPts val="1300"/>
        </a:spcBef>
        <a:spcAft>
          <a:spcPct val="0"/>
        </a:spcAft>
        <a:buFont typeface="Arial" panose="020B0604020202020204" pitchFamily="34" charset="0"/>
        <a:buChar char=" "/>
        <a:defRPr sz="2400" kern="1200">
          <a:solidFill>
            <a:srgbClr val="262626"/>
          </a:solidFill>
          <a:latin typeface="+mn-lt"/>
          <a:ea typeface="+mn-ea"/>
          <a:cs typeface="+mn-cs"/>
        </a:defRPr>
      </a:lvl1pPr>
      <a:lvl2pPr marL="346075" indent="-342900" algn="l" rtl="0" eaLnBrk="0" fontAlgn="base" hangingPunct="0">
        <a:lnSpc>
          <a:spcPct val="85000"/>
        </a:lnSpc>
        <a:spcBef>
          <a:spcPts val="600"/>
        </a:spcBef>
        <a:spcAft>
          <a:spcPct val="0"/>
        </a:spcAft>
        <a:buFont typeface="Arial" panose="020B0604020202020204" pitchFamily="34" charset="0"/>
        <a:buChar char=" "/>
        <a:defRPr sz="2400" kern="1200">
          <a:solidFill>
            <a:srgbClr val="262626"/>
          </a:solidFill>
          <a:latin typeface="+mn-lt"/>
          <a:ea typeface="+mn-ea"/>
          <a:cs typeface="+mn-cs"/>
        </a:defRPr>
      </a:lvl2pPr>
      <a:lvl3pPr marL="547688" indent="-547688" algn="l" rtl="0" eaLnBrk="0" fontAlgn="base" hangingPunct="0">
        <a:lnSpc>
          <a:spcPct val="85000"/>
        </a:lnSpc>
        <a:spcBef>
          <a:spcPts val="600"/>
        </a:spcBef>
        <a:spcAft>
          <a:spcPct val="0"/>
        </a:spcAft>
        <a:buFont typeface="Arial" panose="020B0604020202020204" pitchFamily="34" charset="0"/>
        <a:buChar char=" "/>
        <a:defRPr sz="2000" i="1" kern="1200">
          <a:solidFill>
            <a:srgbClr val="262626"/>
          </a:solidFill>
          <a:latin typeface="+mn-lt"/>
          <a:ea typeface="+mn-ea"/>
          <a:cs typeface="+mn-cs"/>
        </a:defRPr>
      </a:lvl3pPr>
      <a:lvl4pPr marL="822325" indent="-822325"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4pPr>
      <a:lvl5pPr marL="1096963" indent="-1096963"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apsis.anadolu.edu.t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vesis.gelisim.edu.tr/" TargetMode="External"/><Relationship Id="rId2" Type="http://schemas.openxmlformats.org/officeDocument/2006/relationships/hyperlink" Target="http://avesis.inonu.edu.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a:extLst>
              <a:ext uri="{FF2B5EF4-FFF2-40B4-BE49-F238E27FC236}">
                <a16:creationId xmlns:a16="http://schemas.microsoft.com/office/drawing/2014/main" id="{460E0DD5-5CAD-48BA-A4B6-9A652CA1E5D2}"/>
              </a:ext>
            </a:extLst>
          </p:cNvPr>
          <p:cNvSpPr>
            <a:spLocks noGrp="1"/>
          </p:cNvSpPr>
          <p:nvPr>
            <p:ph type="ctrTitle"/>
          </p:nvPr>
        </p:nvSpPr>
        <p:spPr>
          <a:xfrm>
            <a:off x="1505308" y="964966"/>
            <a:ext cx="9181383" cy="1952806"/>
          </a:xfrm>
        </p:spPr>
        <p:txBody>
          <a:bodyPr/>
          <a:lstStyle/>
          <a:p>
            <a:pPr algn="ctr" eaLnBrk="1" fontAlgn="auto" hangingPunct="1">
              <a:lnSpc>
                <a:spcPct val="120000"/>
              </a:lnSpc>
              <a:spcAft>
                <a:spcPts val="0"/>
              </a:spcAft>
              <a:defRPr/>
            </a:pPr>
            <a:r>
              <a:rPr lang="tr-TR" altLang="tr-TR"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Bilimsel Araştırma Projeleri Koordinatörlüğü</a:t>
            </a:r>
            <a:r>
              <a:rPr lang="tr-TR" altLang="tr-T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altLang="tr-T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altLang="tr-T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a:t>
            </a:r>
            <a:br>
              <a:rPr lang="tr-TR" altLang="tr-T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altLang="tr-T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 Süreçleri</a:t>
            </a:r>
          </a:p>
        </p:txBody>
      </p:sp>
      <p:sp>
        <p:nvSpPr>
          <p:cNvPr id="7171" name="Başlık 1"/>
          <p:cNvSpPr txBox="1">
            <a:spLocks/>
          </p:cNvSpPr>
          <p:nvPr/>
        </p:nvSpPr>
        <p:spPr bwMode="auto">
          <a:xfrm>
            <a:off x="4392608" y="5704012"/>
            <a:ext cx="3406782" cy="37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346075" indent="-34290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547688" indent="-547688">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822325" indent="-822325">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1096963" indent="-1096963">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15541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0113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24685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29257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tr-TR" altLang="tr-T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 Mayıs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173707"/>
            <a:ext cx="8229600" cy="5135613"/>
          </a:xfrm>
        </p:spPr>
        <p:txBody>
          <a:bodyPr>
            <a:noAutofit/>
          </a:bodyPr>
          <a:lstStyle/>
          <a:p>
            <a:pPr marL="266700" indent="-266700">
              <a:lnSpc>
                <a:spcPct val="100000"/>
              </a:lnSpc>
              <a:buClr>
                <a:schemeClr val="accent6">
                  <a:lumMod val="75000"/>
                </a:schemeClr>
              </a:buClr>
              <a:buFont typeface="Symbol" panose="05050102010706020507" pitchFamily="18" charset="2"/>
              <a:buChar char="·"/>
            </a:pPr>
            <a:r>
              <a:rPr lang="tr-TR" sz="1600" b="1" dirty="0">
                <a:latin typeface="Arial" charset="0"/>
                <a:cs typeface="Arial" charset="0"/>
              </a:rPr>
              <a:t>Etik Kurul Onay Belgesi: </a:t>
            </a:r>
            <a:r>
              <a:rPr lang="tr-TR" sz="1600" dirty="0">
                <a:latin typeface="Arial" charset="0"/>
                <a:cs typeface="Arial" charset="0"/>
              </a:rPr>
              <a:t>Proje konusu gerektiriyor ise Etik Kurul Onay Belgesinin sisteme yüklenmesi zorunludur</a:t>
            </a:r>
            <a:r>
              <a:rPr lang="tr-TR" sz="1600" dirty="0"/>
              <a:t>. </a:t>
            </a:r>
            <a:r>
              <a:rPr lang="tr-TR" sz="1600" dirty="0">
                <a:latin typeface="Arial" charset="0"/>
                <a:cs typeface="Arial" charset="0"/>
              </a:rPr>
              <a:t> </a:t>
            </a:r>
          </a:p>
          <a:p>
            <a:pPr marL="266700" lvl="0" indent="-266700">
              <a:lnSpc>
                <a:spcPct val="100000"/>
              </a:lnSpc>
              <a:spcBef>
                <a:spcPts val="600"/>
              </a:spcBef>
              <a:buClr>
                <a:schemeClr val="accent6">
                  <a:lumMod val="75000"/>
                </a:schemeClr>
              </a:buClr>
              <a:buFont typeface="Symbol" panose="05050102010706020507" pitchFamily="18" charset="2"/>
              <a:buChar char="·"/>
            </a:pPr>
            <a:endParaRPr lang="tr-TR" sz="1600" b="1" dirty="0">
              <a:latin typeface="Arial" charset="0"/>
              <a:cs typeface="Arial" charset="0"/>
            </a:endParaRPr>
          </a:p>
          <a:p>
            <a:pPr marL="266700" lvl="0" indent="-266700">
              <a:lnSpc>
                <a:spcPct val="100000"/>
              </a:lnSpc>
              <a:buClr>
                <a:schemeClr val="accent6">
                  <a:lumMod val="75000"/>
                </a:schemeClr>
              </a:buClr>
              <a:buFont typeface="Symbol" panose="05050102010706020507" pitchFamily="18" charset="2"/>
              <a:buChar char="·"/>
            </a:pPr>
            <a:r>
              <a:rPr lang="tr-TR" sz="1600" b="1" dirty="0">
                <a:latin typeface="Arial" charset="0"/>
                <a:cs typeface="Arial" charset="0"/>
              </a:rPr>
              <a:t>Kabul/Davet Yazısı: </a:t>
            </a:r>
            <a:r>
              <a:rPr lang="tr-TR" sz="1600" dirty="0">
                <a:latin typeface="Arial" charset="0"/>
                <a:cs typeface="Arial" charset="0"/>
              </a:rPr>
              <a:t>Araştırmanın belirli bir kısmının başka bir merkezde yürütüleceği projeler ve araştırma işbirliği içeren projeler için kabul veya davet yazısının sisteme yüklenmesi zorunludur. </a:t>
            </a:r>
          </a:p>
          <a:p>
            <a:pPr marL="266700" lvl="0" indent="-266700">
              <a:lnSpc>
                <a:spcPct val="100000"/>
              </a:lnSpc>
              <a:spcBef>
                <a:spcPts val="600"/>
              </a:spcBef>
              <a:buClr>
                <a:schemeClr val="accent6">
                  <a:lumMod val="75000"/>
                </a:schemeClr>
              </a:buClr>
              <a:buFont typeface="Symbol" panose="05050102010706020507" pitchFamily="18" charset="2"/>
              <a:buChar char="·"/>
            </a:pPr>
            <a:endParaRPr lang="tr-TR" sz="1600" dirty="0">
              <a:latin typeface="Arial" charset="0"/>
              <a:cs typeface="Arial" charset="0"/>
            </a:endParaRPr>
          </a:p>
          <a:p>
            <a:pPr marL="266700" lvl="0" indent="-266700">
              <a:lnSpc>
                <a:spcPct val="100000"/>
              </a:lnSpc>
              <a:buClr>
                <a:schemeClr val="accent6">
                  <a:lumMod val="75000"/>
                </a:schemeClr>
              </a:buClr>
              <a:buFont typeface="Symbol" panose="05050102010706020507" pitchFamily="18" charset="2"/>
              <a:buChar char="·"/>
            </a:pPr>
            <a:r>
              <a:rPr lang="tr-TR" sz="1600" b="1" dirty="0">
                <a:latin typeface="Arial" charset="0"/>
                <a:cs typeface="Arial" charset="0"/>
              </a:rPr>
              <a:t>Proje Evrakları İle İlgili Detaylı Bilgi:</a:t>
            </a:r>
            <a:r>
              <a:rPr lang="tr-TR" sz="1600" dirty="0">
                <a:latin typeface="Arial" charset="0"/>
                <a:cs typeface="Arial" charset="0"/>
              </a:rPr>
              <a:t> Başvuru için yüklenmesi zorunlu olan belgeler ve kabul edilen destek talepleri için BAP </a:t>
            </a:r>
            <a:r>
              <a:rPr lang="tr-TR" sz="1600" dirty="0" smtClean="0">
                <a:latin typeface="Arial" charset="0"/>
                <a:cs typeface="Arial" charset="0"/>
              </a:rPr>
              <a:t>Koordinatörlüğe</a:t>
            </a:r>
            <a:r>
              <a:rPr lang="tr-TR" sz="1600" dirty="0" smtClean="0">
                <a:latin typeface="Arial" charset="0"/>
                <a:cs typeface="Arial" charset="0"/>
              </a:rPr>
              <a:t> </a:t>
            </a:r>
            <a:r>
              <a:rPr lang="tr-TR" sz="1600" dirty="0">
                <a:latin typeface="Arial" charset="0"/>
                <a:cs typeface="Arial" charset="0"/>
              </a:rPr>
              <a:t>teslim edilmesi gereken belgelere yönelik detaylı bilgi BAPSİS sisteminde </a:t>
            </a:r>
            <a:r>
              <a:rPr lang="tr-TR" sz="1600" b="1" u="sng" dirty="0">
                <a:latin typeface="Arial" charset="0"/>
                <a:cs typeface="Arial" charset="0"/>
              </a:rPr>
              <a:t>Yardım</a:t>
            </a:r>
            <a:r>
              <a:rPr lang="tr-TR" sz="1600" dirty="0">
                <a:latin typeface="Arial" charset="0"/>
                <a:cs typeface="Arial" charset="0"/>
              </a:rPr>
              <a:t> menüsü altında verilmiştir.</a:t>
            </a:r>
            <a:endParaRPr lang="tr-TR" sz="1600" b="1" dirty="0">
              <a:latin typeface="Arial" charset="0"/>
              <a:cs typeface="Arial" charset="0"/>
            </a:endParaRPr>
          </a:p>
          <a:p>
            <a:pPr marL="266700" lvl="0" indent="-266700">
              <a:lnSpc>
                <a:spcPct val="100000"/>
              </a:lnSpc>
              <a:spcBef>
                <a:spcPts val="600"/>
              </a:spcBef>
              <a:buClr>
                <a:schemeClr val="accent6">
                  <a:lumMod val="75000"/>
                </a:schemeClr>
              </a:buClr>
              <a:buFont typeface="Symbol" panose="05050102010706020507" pitchFamily="18" charset="2"/>
              <a:buChar char="·"/>
            </a:pPr>
            <a:endParaRPr lang="tr-TR" sz="1600" dirty="0">
              <a:latin typeface="Arial" charset="0"/>
              <a:cs typeface="Arial" charset="0"/>
            </a:endParaRPr>
          </a:p>
          <a:p>
            <a:pPr marL="266700" indent="-266700">
              <a:lnSpc>
                <a:spcPct val="100000"/>
              </a:lnSpc>
              <a:buClr>
                <a:schemeClr val="accent6">
                  <a:lumMod val="75000"/>
                </a:schemeClr>
              </a:buClr>
              <a:buFont typeface="Symbol" panose="05050102010706020507" pitchFamily="18" charset="2"/>
              <a:buChar char="·"/>
            </a:pPr>
            <a:r>
              <a:rPr lang="tr-TR" sz="1600" dirty="0">
                <a:solidFill>
                  <a:srgbClr val="C00000"/>
                </a:solidFill>
                <a:latin typeface="Arial" charset="0"/>
                <a:cs typeface="Arial" charset="0"/>
              </a:rPr>
              <a:t>Rapor tarihi geçen veya süresi biten projeler sistem tarafından kontrol edilmekte ve </a:t>
            </a:r>
            <a:r>
              <a:rPr lang="tr-TR" sz="1600" u="sng" dirty="0">
                <a:solidFill>
                  <a:srgbClr val="C00000"/>
                </a:solidFill>
                <a:latin typeface="Arial" charset="0"/>
                <a:cs typeface="Arial" charset="0"/>
              </a:rPr>
              <a:t>zaman aşımı </a:t>
            </a:r>
            <a:r>
              <a:rPr lang="tr-TR" sz="1600" dirty="0">
                <a:solidFill>
                  <a:srgbClr val="C00000"/>
                </a:solidFill>
                <a:latin typeface="Arial" charset="0"/>
                <a:cs typeface="Arial" charset="0"/>
              </a:rPr>
              <a:t>yaşanan projelerin tüm işlemleri ve yürütücüleri sistem tarafından otomatik olarak bloke edilmektedir. </a:t>
            </a:r>
          </a:p>
          <a:p>
            <a:pPr marL="266700" indent="-266700">
              <a:lnSpc>
                <a:spcPct val="100000"/>
              </a:lnSpc>
              <a:spcBef>
                <a:spcPts val="600"/>
              </a:spcBef>
              <a:buClr>
                <a:schemeClr val="accent6">
                  <a:lumMod val="75000"/>
                </a:schemeClr>
              </a:buClr>
              <a:buFont typeface="Symbol" panose="05050102010706020507" pitchFamily="18" charset="2"/>
              <a:buChar char="·"/>
            </a:pPr>
            <a:endParaRPr lang="tr-TR" sz="1600" dirty="0">
              <a:solidFill>
                <a:srgbClr val="FF0000"/>
              </a:solidFill>
              <a:latin typeface="Arial" charset="0"/>
              <a:cs typeface="Arial" charset="0"/>
            </a:endParaRPr>
          </a:p>
          <a:p>
            <a:pPr marL="266700" indent="-266700">
              <a:lnSpc>
                <a:spcPct val="100000"/>
              </a:lnSpc>
              <a:buClr>
                <a:schemeClr val="accent6">
                  <a:lumMod val="75000"/>
                </a:schemeClr>
              </a:buClr>
              <a:buFont typeface="Symbol" panose="05050102010706020507" pitchFamily="18" charset="2"/>
              <a:buChar char="·"/>
            </a:pPr>
            <a:r>
              <a:rPr lang="tr-TR" sz="1600" dirty="0">
                <a:solidFill>
                  <a:srgbClr val="0070C0"/>
                </a:solidFill>
                <a:latin typeface="Arial" charset="0"/>
                <a:cs typeface="Arial" charset="0"/>
              </a:rPr>
              <a:t>Zaman aşımı nedeniyle Bloke işlemi yalnızca proje yürütücüleri için uygulanmaktadır.</a:t>
            </a:r>
            <a:endParaRPr lang="tr-TR" sz="1600" b="1" dirty="0">
              <a:solidFill>
                <a:srgbClr val="0070C0"/>
              </a:solidFill>
              <a:latin typeface="Arial" charset="0"/>
              <a:cs typeface="Arial"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015" y="1490697"/>
            <a:ext cx="228652" cy="228652"/>
          </a:xfrm>
          <a:prstGeom prst="rect">
            <a:avLst/>
          </a:prstGeom>
        </p:spPr>
      </p:pic>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055" y="2711368"/>
            <a:ext cx="228652" cy="228652"/>
          </a:xfrm>
          <a:prstGeom prst="rect">
            <a:avLst/>
          </a:prstGeom>
        </p:spPr>
      </p:pic>
      <p:sp>
        <p:nvSpPr>
          <p:cNvPr id="6" name="Rectangle 2">
            <a:extLst>
              <a:ext uri="{FF2B5EF4-FFF2-40B4-BE49-F238E27FC236}">
                <a16:creationId xmlns:a16="http://schemas.microsoft.com/office/drawing/2014/main" id="{20CB80A2-674F-4763-BE7D-94A50A39BC43}"/>
              </a:ext>
            </a:extLst>
          </p:cNvPr>
          <p:cNvSpPr txBox="1">
            <a:spLocks noChangeArrowheads="1"/>
          </p:cNvSpPr>
          <p:nvPr/>
        </p:nvSpPr>
        <p:spPr bwMode="auto">
          <a:xfrm>
            <a:off x="2095501" y="236054"/>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Proje Başvurusu Yapacak Araştırmacılar İçin Öneriler</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0994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95501" y="323734"/>
            <a:ext cx="8158163"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Proje Başvurusu Değerlendirme Süreci</a:t>
            </a:r>
          </a:p>
        </p:txBody>
      </p:sp>
      <p:pic>
        <p:nvPicPr>
          <p:cNvPr id="46" name="Picture 2" descr="http://www.crim.ncsu.edu/sites/default/themes/CRIM/images/people_icon.png">
            <a:extLst>
              <a:ext uri="{FF2B5EF4-FFF2-40B4-BE49-F238E27FC236}">
                <a16:creationId xmlns:a16="http://schemas.microsoft.com/office/drawing/2014/main" id="{11F51254-7E2E-448F-BB7F-28C151CEB8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925" y="2140971"/>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48" name="Dikdörtgen 47">
            <a:extLst>
              <a:ext uri="{FF2B5EF4-FFF2-40B4-BE49-F238E27FC236}">
                <a16:creationId xmlns:a16="http://schemas.microsoft.com/office/drawing/2014/main" id="{4BB535A0-1A71-4801-8ED0-715F42220E96}"/>
              </a:ext>
            </a:extLst>
          </p:cNvPr>
          <p:cNvSpPr/>
          <p:nvPr/>
        </p:nvSpPr>
        <p:spPr>
          <a:xfrm>
            <a:off x="3880810" y="1983287"/>
            <a:ext cx="1368152" cy="432048"/>
          </a:xfrm>
          <a:prstGeom prst="rect">
            <a:avLst/>
          </a:prstGeom>
          <a:gradFill rotWithShape="1">
            <a:gsLst>
              <a:gs pos="0">
                <a:srgbClr val="4E66B2">
                  <a:tint val="100000"/>
                  <a:shade val="100000"/>
                  <a:satMod val="100000"/>
                  <a:lumMod val="90000"/>
                </a:srgbClr>
              </a:gs>
              <a:gs pos="100000">
                <a:srgbClr val="4E66B2">
                  <a:tint val="95000"/>
                  <a:shade val="100000"/>
                  <a:satMod val="110000"/>
                  <a:lumMod val="105000"/>
                </a:srgbClr>
              </a:gs>
            </a:gsLst>
            <a:path path="circle">
              <a:fillToRect l="40000" t="100000" r="40000" b="100000"/>
            </a:path>
          </a:gradFill>
          <a:ln w="9525" cap="flat" cmpd="sng" algn="ctr">
            <a:solidFill>
              <a:srgbClr val="4E66B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Proje Ofisi</a:t>
            </a:r>
          </a:p>
        </p:txBody>
      </p:sp>
      <p:sp>
        <p:nvSpPr>
          <p:cNvPr id="49" name="Dikdörtgen 48">
            <a:extLst>
              <a:ext uri="{FF2B5EF4-FFF2-40B4-BE49-F238E27FC236}">
                <a16:creationId xmlns:a16="http://schemas.microsoft.com/office/drawing/2014/main" id="{8840E1F9-8C22-4E57-AF9B-C5B172CE1B5D}"/>
              </a:ext>
            </a:extLst>
          </p:cNvPr>
          <p:cNvSpPr/>
          <p:nvPr/>
        </p:nvSpPr>
        <p:spPr>
          <a:xfrm>
            <a:off x="6393451" y="1988840"/>
            <a:ext cx="1368152" cy="432048"/>
          </a:xfrm>
          <a:prstGeom prst="rect">
            <a:avLst/>
          </a:prstGeom>
          <a:gradFill rotWithShape="1">
            <a:gsLst>
              <a:gs pos="0">
                <a:sysClr val="windowText" lastClr="000000">
                  <a:tint val="100000"/>
                  <a:shade val="100000"/>
                  <a:satMod val="100000"/>
                  <a:lumMod val="90000"/>
                </a:sysClr>
              </a:gs>
              <a:gs pos="100000">
                <a:sysClr val="windowText" lastClr="000000">
                  <a:tint val="95000"/>
                  <a:shade val="100000"/>
                  <a:satMod val="110000"/>
                  <a:lumMod val="105000"/>
                </a:sys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Koordinatör</a:t>
            </a:r>
          </a:p>
        </p:txBody>
      </p:sp>
      <p:sp>
        <p:nvSpPr>
          <p:cNvPr id="50" name="Dikdörtgen 49">
            <a:extLst>
              <a:ext uri="{FF2B5EF4-FFF2-40B4-BE49-F238E27FC236}">
                <a16:creationId xmlns:a16="http://schemas.microsoft.com/office/drawing/2014/main" id="{DCAD8C8A-8839-476A-97BB-CA85C9935626}"/>
              </a:ext>
            </a:extLst>
          </p:cNvPr>
          <p:cNvSpPr/>
          <p:nvPr/>
        </p:nvSpPr>
        <p:spPr>
          <a:xfrm>
            <a:off x="6406027" y="2790362"/>
            <a:ext cx="1368152" cy="432048"/>
          </a:xfrm>
          <a:prstGeom prst="rect">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Komisyon Üyesi</a:t>
            </a:r>
          </a:p>
        </p:txBody>
      </p:sp>
      <p:sp>
        <p:nvSpPr>
          <p:cNvPr id="51" name="Dikdörtgen 50">
            <a:extLst>
              <a:ext uri="{FF2B5EF4-FFF2-40B4-BE49-F238E27FC236}">
                <a16:creationId xmlns:a16="http://schemas.microsoft.com/office/drawing/2014/main" id="{550C3A90-E5CD-4734-8629-2030FEFDBFBC}"/>
              </a:ext>
            </a:extLst>
          </p:cNvPr>
          <p:cNvSpPr/>
          <p:nvPr/>
        </p:nvSpPr>
        <p:spPr>
          <a:xfrm>
            <a:off x="8691481" y="2790362"/>
            <a:ext cx="1368152" cy="432048"/>
          </a:xfrm>
          <a:prstGeom prst="rect">
            <a:avLst/>
          </a:prstGeom>
          <a:gradFill rotWithShape="1">
            <a:gsLst>
              <a:gs pos="0">
                <a:srgbClr val="8976AC">
                  <a:tint val="100000"/>
                  <a:shade val="100000"/>
                  <a:satMod val="100000"/>
                  <a:lumMod val="90000"/>
                </a:srgbClr>
              </a:gs>
              <a:gs pos="100000">
                <a:srgbClr val="8976AC">
                  <a:tint val="95000"/>
                  <a:shade val="100000"/>
                  <a:satMod val="110000"/>
                  <a:lumMod val="105000"/>
                </a:srgbClr>
              </a:gs>
            </a:gsLst>
            <a:path path="circle">
              <a:fillToRect l="40000" t="100000" r="40000" b="100000"/>
            </a:path>
          </a:gradFill>
          <a:ln w="9525" cap="flat" cmpd="sng" algn="ctr">
            <a:solidFill>
              <a:srgbClr val="8976AC"/>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Hakem</a:t>
            </a:r>
          </a:p>
        </p:txBody>
      </p:sp>
      <p:sp>
        <p:nvSpPr>
          <p:cNvPr id="52" name="Dikdörtgen 51">
            <a:extLst>
              <a:ext uri="{FF2B5EF4-FFF2-40B4-BE49-F238E27FC236}">
                <a16:creationId xmlns:a16="http://schemas.microsoft.com/office/drawing/2014/main" id="{82F6F33E-4131-4060-B252-37D737A16665}"/>
              </a:ext>
            </a:extLst>
          </p:cNvPr>
          <p:cNvSpPr/>
          <p:nvPr/>
        </p:nvSpPr>
        <p:spPr>
          <a:xfrm>
            <a:off x="6406027" y="3578569"/>
            <a:ext cx="1368152" cy="432048"/>
          </a:xfrm>
          <a:prstGeom prst="rect">
            <a:avLst/>
          </a:prstGeom>
          <a:gradFill rotWithShape="1">
            <a:gsLst>
              <a:gs pos="0">
                <a:sysClr val="windowText" lastClr="000000">
                  <a:tint val="100000"/>
                  <a:shade val="100000"/>
                  <a:satMod val="100000"/>
                  <a:lumMod val="90000"/>
                </a:sysClr>
              </a:gs>
              <a:gs pos="100000">
                <a:sysClr val="windowText" lastClr="000000">
                  <a:tint val="95000"/>
                  <a:shade val="100000"/>
                  <a:satMod val="110000"/>
                  <a:lumMod val="105000"/>
                </a:sysClr>
              </a:gs>
            </a:gsLst>
            <a:path path="circle">
              <a:fillToRect l="40000" t="100000" r="40000" b="100000"/>
            </a:path>
          </a:gradFill>
          <a:ln w="9525" cap="flat" cmpd="sng" algn="ctr">
            <a:solidFill>
              <a:sysClr val="windowText" lastClr="000000"/>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Koordinatör</a:t>
            </a:r>
          </a:p>
        </p:txBody>
      </p:sp>
      <p:sp>
        <p:nvSpPr>
          <p:cNvPr id="53" name="Dikdörtgen 52">
            <a:extLst>
              <a:ext uri="{FF2B5EF4-FFF2-40B4-BE49-F238E27FC236}">
                <a16:creationId xmlns:a16="http://schemas.microsoft.com/office/drawing/2014/main" id="{2C163A17-61FB-4955-8790-DAEDA4700369}"/>
              </a:ext>
            </a:extLst>
          </p:cNvPr>
          <p:cNvSpPr/>
          <p:nvPr/>
        </p:nvSpPr>
        <p:spPr>
          <a:xfrm>
            <a:off x="6393451" y="4370657"/>
            <a:ext cx="1368152" cy="432048"/>
          </a:xfrm>
          <a:prstGeom prst="rect">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Komisyon</a:t>
            </a:r>
          </a:p>
        </p:txBody>
      </p:sp>
      <p:sp>
        <p:nvSpPr>
          <p:cNvPr id="54" name="Elmas 53">
            <a:extLst>
              <a:ext uri="{FF2B5EF4-FFF2-40B4-BE49-F238E27FC236}">
                <a16:creationId xmlns:a16="http://schemas.microsoft.com/office/drawing/2014/main" id="{EADB1623-AFA9-4483-B8CE-CFBD163BD108}"/>
              </a:ext>
            </a:extLst>
          </p:cNvPr>
          <p:cNvSpPr/>
          <p:nvPr/>
        </p:nvSpPr>
        <p:spPr>
          <a:xfrm>
            <a:off x="6478035" y="5157192"/>
            <a:ext cx="1224136" cy="936104"/>
          </a:xfrm>
          <a:prstGeom prst="diamond">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Karar</a:t>
            </a:r>
          </a:p>
        </p:txBody>
      </p:sp>
      <p:sp>
        <p:nvSpPr>
          <p:cNvPr id="55" name="Sağ Ok 4">
            <a:extLst>
              <a:ext uri="{FF2B5EF4-FFF2-40B4-BE49-F238E27FC236}">
                <a16:creationId xmlns:a16="http://schemas.microsoft.com/office/drawing/2014/main" id="{7EC6641E-A9D8-4A62-A18B-AB5A5C2C927C}"/>
              </a:ext>
            </a:extLst>
          </p:cNvPr>
          <p:cNvSpPr/>
          <p:nvPr/>
        </p:nvSpPr>
        <p:spPr>
          <a:xfrm rot="20636966">
            <a:off x="2946465" y="2172519"/>
            <a:ext cx="684000" cy="108000"/>
          </a:xfrm>
          <a:prstGeom prst="rightArrow">
            <a:avLst/>
          </a:prstGeom>
          <a:gradFill rotWithShape="1">
            <a:gsLst>
              <a:gs pos="0">
                <a:srgbClr val="A63212">
                  <a:tint val="100000"/>
                  <a:shade val="100000"/>
                  <a:satMod val="100000"/>
                  <a:lumMod val="90000"/>
                </a:srgbClr>
              </a:gs>
              <a:gs pos="100000">
                <a:srgbClr val="A63212">
                  <a:tint val="95000"/>
                  <a:shade val="100000"/>
                  <a:satMod val="110000"/>
                  <a:lumMod val="105000"/>
                </a:srgbClr>
              </a:gs>
            </a:gsLst>
            <a:path path="circle">
              <a:fillToRect l="40000" t="100000" r="40000" b="100000"/>
            </a:path>
          </a:gradFill>
          <a:ln w="9525" cap="flat" cmpd="sng" algn="ctr">
            <a:solidFill>
              <a:srgbClr val="A6321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6" name="Sağ Ok 13">
            <a:extLst>
              <a:ext uri="{FF2B5EF4-FFF2-40B4-BE49-F238E27FC236}">
                <a16:creationId xmlns:a16="http://schemas.microsoft.com/office/drawing/2014/main" id="{8AA45A31-0650-4343-B9AF-6108B40AADEA}"/>
              </a:ext>
            </a:extLst>
          </p:cNvPr>
          <p:cNvSpPr/>
          <p:nvPr/>
        </p:nvSpPr>
        <p:spPr>
          <a:xfrm>
            <a:off x="7875694" y="2878649"/>
            <a:ext cx="684000" cy="108000"/>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7" name="Sağ Ok 14">
            <a:extLst>
              <a:ext uri="{FF2B5EF4-FFF2-40B4-BE49-F238E27FC236}">
                <a16:creationId xmlns:a16="http://schemas.microsoft.com/office/drawing/2014/main" id="{E1ED5426-8661-4CBE-B432-CB206B01FAF0}"/>
              </a:ext>
            </a:extLst>
          </p:cNvPr>
          <p:cNvSpPr/>
          <p:nvPr/>
        </p:nvSpPr>
        <p:spPr>
          <a:xfrm flipH="1">
            <a:off x="7875694" y="3031049"/>
            <a:ext cx="684000" cy="108000"/>
          </a:xfrm>
          <a:prstGeom prst="rightArrow">
            <a:avLst/>
          </a:prstGeom>
          <a:gradFill rotWithShape="1">
            <a:gsLst>
              <a:gs pos="0">
                <a:srgbClr val="8976AC">
                  <a:tint val="100000"/>
                  <a:shade val="100000"/>
                  <a:satMod val="100000"/>
                  <a:lumMod val="90000"/>
                </a:srgbClr>
              </a:gs>
              <a:gs pos="100000">
                <a:srgbClr val="8976AC">
                  <a:tint val="95000"/>
                  <a:shade val="100000"/>
                  <a:satMod val="110000"/>
                  <a:lumMod val="105000"/>
                </a:srgbClr>
              </a:gs>
            </a:gsLst>
            <a:path path="circle">
              <a:fillToRect l="40000" t="100000" r="40000" b="100000"/>
            </a:path>
          </a:gradFill>
          <a:ln w="9525" cap="flat" cmpd="sng" algn="ctr">
            <a:solidFill>
              <a:srgbClr val="8976AC"/>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8" name="Sağ Ok 15">
            <a:extLst>
              <a:ext uri="{FF2B5EF4-FFF2-40B4-BE49-F238E27FC236}">
                <a16:creationId xmlns:a16="http://schemas.microsoft.com/office/drawing/2014/main" id="{84F02BD7-40F1-49C9-B65F-D7EDF3EE96E2}"/>
              </a:ext>
            </a:extLst>
          </p:cNvPr>
          <p:cNvSpPr/>
          <p:nvPr/>
        </p:nvSpPr>
        <p:spPr>
          <a:xfrm>
            <a:off x="5437832" y="2067325"/>
            <a:ext cx="684000" cy="108000"/>
          </a:xfrm>
          <a:prstGeom prst="rightArrow">
            <a:avLst/>
          </a:prstGeom>
          <a:gradFill rotWithShape="1">
            <a:gsLst>
              <a:gs pos="0">
                <a:srgbClr val="4E66B2">
                  <a:tint val="100000"/>
                  <a:shade val="100000"/>
                  <a:satMod val="100000"/>
                  <a:lumMod val="90000"/>
                </a:srgbClr>
              </a:gs>
              <a:gs pos="100000">
                <a:srgbClr val="4E66B2">
                  <a:tint val="95000"/>
                  <a:shade val="100000"/>
                  <a:satMod val="110000"/>
                  <a:lumMod val="105000"/>
                </a:srgbClr>
              </a:gs>
            </a:gsLst>
            <a:path path="circle">
              <a:fillToRect l="40000" t="100000" r="40000" b="100000"/>
            </a:path>
          </a:gradFill>
          <a:ln w="9525" cap="flat" cmpd="sng" algn="ctr">
            <a:solidFill>
              <a:srgbClr val="4E66B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9" name="Sağ Ok 16">
            <a:extLst>
              <a:ext uri="{FF2B5EF4-FFF2-40B4-BE49-F238E27FC236}">
                <a16:creationId xmlns:a16="http://schemas.microsoft.com/office/drawing/2014/main" id="{0450ACF2-7FFD-4C48-AC9D-B866DF6EB790}"/>
              </a:ext>
            </a:extLst>
          </p:cNvPr>
          <p:cNvSpPr/>
          <p:nvPr/>
        </p:nvSpPr>
        <p:spPr>
          <a:xfrm flipH="1">
            <a:off x="5429058" y="2240880"/>
            <a:ext cx="684000" cy="108000"/>
          </a:xfrm>
          <a:prstGeom prst="rightArrow">
            <a:avLst/>
          </a:prstGeom>
          <a:gradFill rotWithShape="1">
            <a:gsLst>
              <a:gs pos="0">
                <a:sysClr val="windowText" lastClr="000000">
                  <a:tint val="100000"/>
                  <a:shade val="100000"/>
                  <a:satMod val="100000"/>
                  <a:lumMod val="90000"/>
                </a:sysClr>
              </a:gs>
              <a:gs pos="100000">
                <a:sysClr val="windowText" lastClr="000000">
                  <a:tint val="95000"/>
                  <a:shade val="100000"/>
                  <a:satMod val="110000"/>
                  <a:lumMod val="105000"/>
                </a:sysClr>
              </a:gs>
            </a:gsLst>
            <a:path path="circle">
              <a:fillToRect l="40000" t="100000" r="40000" b="100000"/>
            </a:path>
          </a:gradFill>
          <a:ln w="9525" cap="flat" cmpd="sng" algn="ctr">
            <a:solidFill>
              <a:sysClr val="windowText" lastClr="000000"/>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0" name="Sağ Ok 17">
            <a:extLst>
              <a:ext uri="{FF2B5EF4-FFF2-40B4-BE49-F238E27FC236}">
                <a16:creationId xmlns:a16="http://schemas.microsoft.com/office/drawing/2014/main" id="{7DF7DFCC-CA0F-4E20-A634-9B5A855D6595}"/>
              </a:ext>
            </a:extLst>
          </p:cNvPr>
          <p:cNvSpPr/>
          <p:nvPr/>
        </p:nvSpPr>
        <p:spPr>
          <a:xfrm rot="20650155" flipH="1">
            <a:off x="2946465" y="2352551"/>
            <a:ext cx="684000" cy="108000"/>
          </a:xfrm>
          <a:prstGeom prst="rightArrow">
            <a:avLst/>
          </a:prstGeom>
          <a:gradFill rotWithShape="1">
            <a:gsLst>
              <a:gs pos="0">
                <a:srgbClr val="4E66B2">
                  <a:tint val="100000"/>
                  <a:shade val="100000"/>
                  <a:satMod val="100000"/>
                  <a:lumMod val="90000"/>
                </a:srgbClr>
              </a:gs>
              <a:gs pos="100000">
                <a:srgbClr val="4E66B2">
                  <a:tint val="95000"/>
                  <a:shade val="100000"/>
                  <a:satMod val="110000"/>
                  <a:lumMod val="105000"/>
                </a:srgbClr>
              </a:gs>
            </a:gsLst>
            <a:path path="circle">
              <a:fillToRect l="40000" t="100000" r="40000" b="100000"/>
            </a:path>
          </a:gradFill>
          <a:ln w="9525" cap="flat" cmpd="sng" algn="ctr">
            <a:solidFill>
              <a:srgbClr val="4E66B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1" name="Sağ Ok 18">
            <a:extLst>
              <a:ext uri="{FF2B5EF4-FFF2-40B4-BE49-F238E27FC236}">
                <a16:creationId xmlns:a16="http://schemas.microsoft.com/office/drawing/2014/main" id="{C025CE91-331D-4C39-B8D6-DBDBA77044C6}"/>
              </a:ext>
            </a:extLst>
          </p:cNvPr>
          <p:cNvSpPr/>
          <p:nvPr/>
        </p:nvSpPr>
        <p:spPr>
          <a:xfrm rot="16200000" flipH="1">
            <a:off x="6951527" y="2564896"/>
            <a:ext cx="252000" cy="108000"/>
          </a:xfrm>
          <a:prstGeom prst="rightArrow">
            <a:avLst/>
          </a:prstGeom>
          <a:gradFill rotWithShape="1">
            <a:gsLst>
              <a:gs pos="0">
                <a:sysClr val="windowText" lastClr="000000">
                  <a:tint val="100000"/>
                  <a:shade val="100000"/>
                  <a:satMod val="100000"/>
                  <a:lumMod val="90000"/>
                </a:sysClr>
              </a:gs>
              <a:gs pos="100000">
                <a:sysClr val="windowText" lastClr="000000">
                  <a:tint val="95000"/>
                  <a:shade val="100000"/>
                  <a:satMod val="110000"/>
                  <a:lumMod val="105000"/>
                </a:sysClr>
              </a:gs>
            </a:gsLst>
            <a:path path="circle">
              <a:fillToRect l="40000" t="100000" r="40000" b="100000"/>
            </a:path>
          </a:gradFill>
          <a:ln w="9525" cap="flat" cmpd="sng" algn="ctr">
            <a:solidFill>
              <a:sysClr val="windowText" lastClr="000000"/>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2" name="Sağ Ok 20">
            <a:extLst>
              <a:ext uri="{FF2B5EF4-FFF2-40B4-BE49-F238E27FC236}">
                <a16:creationId xmlns:a16="http://schemas.microsoft.com/office/drawing/2014/main" id="{428C94AE-FAAA-42C5-B020-728D560AE956}"/>
              </a:ext>
            </a:extLst>
          </p:cNvPr>
          <p:cNvSpPr/>
          <p:nvPr/>
        </p:nvSpPr>
        <p:spPr>
          <a:xfrm rot="16200000" flipH="1">
            <a:off x="6833146" y="3356985"/>
            <a:ext cx="252000" cy="108000"/>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3" name="Sağ Ok 21">
            <a:extLst>
              <a:ext uri="{FF2B5EF4-FFF2-40B4-BE49-F238E27FC236}">
                <a16:creationId xmlns:a16="http://schemas.microsoft.com/office/drawing/2014/main" id="{FF223DD0-FF87-4F5F-B21C-AC6832EB38BC}"/>
              </a:ext>
            </a:extLst>
          </p:cNvPr>
          <p:cNvSpPr/>
          <p:nvPr/>
        </p:nvSpPr>
        <p:spPr>
          <a:xfrm rot="5400000" flipH="1" flipV="1">
            <a:off x="7049170" y="4149073"/>
            <a:ext cx="252000" cy="108000"/>
          </a:xfrm>
          <a:prstGeom prst="rightArrow">
            <a:avLst/>
          </a:prstGeom>
          <a:gradFill rotWithShape="1">
            <a:gsLst>
              <a:gs pos="0">
                <a:sysClr val="windowText" lastClr="000000">
                  <a:tint val="100000"/>
                  <a:shade val="100000"/>
                  <a:satMod val="100000"/>
                  <a:lumMod val="90000"/>
                </a:sysClr>
              </a:gs>
              <a:gs pos="100000">
                <a:sysClr val="windowText" lastClr="000000">
                  <a:tint val="95000"/>
                  <a:shade val="100000"/>
                  <a:satMod val="110000"/>
                  <a:lumMod val="105000"/>
                </a:sysClr>
              </a:gs>
            </a:gsLst>
            <a:path path="circle">
              <a:fillToRect l="40000" t="100000" r="40000" b="100000"/>
            </a:path>
          </a:gradFill>
          <a:ln w="9525" cap="flat" cmpd="sng" algn="ctr">
            <a:solidFill>
              <a:sysClr val="windowText" lastClr="000000"/>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4" name="Sağ Ok 22">
            <a:extLst>
              <a:ext uri="{FF2B5EF4-FFF2-40B4-BE49-F238E27FC236}">
                <a16:creationId xmlns:a16="http://schemas.microsoft.com/office/drawing/2014/main" id="{7C483527-4DB1-4D8B-930B-48900BECF704}"/>
              </a:ext>
            </a:extLst>
          </p:cNvPr>
          <p:cNvSpPr/>
          <p:nvPr/>
        </p:nvSpPr>
        <p:spPr>
          <a:xfrm rot="16200000" flipH="1">
            <a:off x="6951527" y="4941161"/>
            <a:ext cx="252000" cy="108000"/>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5" name="Sağ Ok 23">
            <a:extLst>
              <a:ext uri="{FF2B5EF4-FFF2-40B4-BE49-F238E27FC236}">
                <a16:creationId xmlns:a16="http://schemas.microsoft.com/office/drawing/2014/main" id="{1599FE42-82C3-4086-9B01-A5EB09EFB23F}"/>
              </a:ext>
            </a:extLst>
          </p:cNvPr>
          <p:cNvSpPr/>
          <p:nvPr/>
        </p:nvSpPr>
        <p:spPr>
          <a:xfrm rot="5400000" flipH="1" flipV="1">
            <a:off x="7024081" y="3356985"/>
            <a:ext cx="252000" cy="108000"/>
          </a:xfrm>
          <a:prstGeom prst="rightArrow">
            <a:avLst/>
          </a:prstGeom>
          <a:gradFill rotWithShape="1">
            <a:gsLst>
              <a:gs pos="0">
                <a:sysClr val="windowText" lastClr="000000">
                  <a:tint val="100000"/>
                  <a:shade val="100000"/>
                  <a:satMod val="100000"/>
                  <a:lumMod val="90000"/>
                </a:sysClr>
              </a:gs>
              <a:gs pos="100000">
                <a:sysClr val="windowText" lastClr="000000">
                  <a:tint val="95000"/>
                  <a:shade val="100000"/>
                  <a:satMod val="110000"/>
                  <a:lumMod val="105000"/>
                </a:sysClr>
              </a:gs>
            </a:gsLst>
            <a:path path="circle">
              <a:fillToRect l="40000" t="100000" r="40000" b="100000"/>
            </a:path>
          </a:gradFill>
          <a:ln w="9525" cap="flat" cmpd="sng" algn="ctr">
            <a:solidFill>
              <a:sysClr val="windowText" lastClr="000000"/>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6" name="Sağ Ok 24">
            <a:extLst>
              <a:ext uri="{FF2B5EF4-FFF2-40B4-BE49-F238E27FC236}">
                <a16:creationId xmlns:a16="http://schemas.microsoft.com/office/drawing/2014/main" id="{BB838C69-99E5-492D-BB8C-2A68C6FA0E54}"/>
              </a:ext>
            </a:extLst>
          </p:cNvPr>
          <p:cNvSpPr/>
          <p:nvPr/>
        </p:nvSpPr>
        <p:spPr>
          <a:xfrm rot="296991" flipH="1" flipV="1">
            <a:off x="2945252" y="2775645"/>
            <a:ext cx="3312000" cy="117161"/>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7" name="Sağ Ok 30">
            <a:extLst>
              <a:ext uri="{FF2B5EF4-FFF2-40B4-BE49-F238E27FC236}">
                <a16:creationId xmlns:a16="http://schemas.microsoft.com/office/drawing/2014/main" id="{53A50366-DDF3-4C1E-84B0-092A285E7CC1}"/>
              </a:ext>
            </a:extLst>
          </p:cNvPr>
          <p:cNvSpPr/>
          <p:nvPr/>
        </p:nvSpPr>
        <p:spPr>
          <a:xfrm rot="10800000" flipH="1">
            <a:off x="7774179" y="5544238"/>
            <a:ext cx="252000" cy="162012"/>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8" name="Metin kutusu 67">
            <a:extLst>
              <a:ext uri="{FF2B5EF4-FFF2-40B4-BE49-F238E27FC236}">
                <a16:creationId xmlns:a16="http://schemas.microsoft.com/office/drawing/2014/main" id="{6FB5D1B4-5C35-4F34-BBF9-68DD8E5666F2}"/>
              </a:ext>
            </a:extLst>
          </p:cNvPr>
          <p:cNvSpPr txBox="1"/>
          <p:nvPr/>
        </p:nvSpPr>
        <p:spPr>
          <a:xfrm>
            <a:off x="1767385" y="4539463"/>
            <a:ext cx="2949665" cy="1341906"/>
          </a:xfrm>
          <a:prstGeom prst="rect">
            <a:avLst/>
          </a:prstGeom>
          <a:noFill/>
        </p:spPr>
        <p:txBody>
          <a:bodyPr wrap="square" rtlCol="0">
            <a:spAutoFit/>
          </a:bodyPr>
          <a:lstStyle/>
          <a:p>
            <a:pPr marL="228600" indent="-228600" defTabSz="914400" eaLnBrk="1" hangingPunct="1">
              <a:spcBef>
                <a:spcPct val="20000"/>
              </a:spcBef>
              <a:buClr>
                <a:srgbClr val="0070C0"/>
              </a:buClr>
              <a:buSzPct val="75000"/>
              <a:buFont typeface="+mj-lt"/>
              <a:buAutoNum type="arabicPeriod"/>
              <a:defRPr/>
            </a:pPr>
            <a:r>
              <a:rPr lang="tr-TR" sz="1400" dirty="0">
                <a:solidFill>
                  <a:prstClr val="black"/>
                </a:solidFill>
                <a:latin typeface="Arial" charset="0"/>
                <a:cs typeface="Arial" charset="0"/>
              </a:rPr>
              <a:t>Ön Başvuru</a:t>
            </a:r>
          </a:p>
          <a:p>
            <a:pPr marL="228600" indent="-228600" defTabSz="914400" eaLnBrk="1" hangingPunct="1">
              <a:spcBef>
                <a:spcPct val="20000"/>
              </a:spcBef>
              <a:buClr>
                <a:srgbClr val="0070C0"/>
              </a:buClr>
              <a:buSzPct val="75000"/>
              <a:buFont typeface="+mj-lt"/>
              <a:buAutoNum type="arabicPeriod"/>
              <a:defRPr/>
            </a:pPr>
            <a:r>
              <a:rPr lang="tr-TR" sz="1400" dirty="0">
                <a:solidFill>
                  <a:prstClr val="black"/>
                </a:solidFill>
                <a:latin typeface="Arial" charset="0"/>
                <a:cs typeface="Arial" charset="0"/>
              </a:rPr>
              <a:t>Başvuru</a:t>
            </a:r>
          </a:p>
          <a:p>
            <a:pPr marL="228600" indent="-228600" defTabSz="914400" eaLnBrk="1" hangingPunct="1">
              <a:spcBef>
                <a:spcPct val="20000"/>
              </a:spcBef>
              <a:buClr>
                <a:srgbClr val="0070C0"/>
              </a:buClr>
              <a:buSzPct val="75000"/>
              <a:buFont typeface="+mj-lt"/>
              <a:buAutoNum type="arabicPeriod"/>
              <a:defRPr/>
            </a:pPr>
            <a:r>
              <a:rPr lang="tr-TR" sz="1400" dirty="0">
                <a:solidFill>
                  <a:prstClr val="black"/>
                </a:solidFill>
                <a:latin typeface="Arial" charset="0"/>
                <a:cs typeface="Arial" charset="0"/>
              </a:rPr>
              <a:t>Değerlendirmedeki Proje</a:t>
            </a:r>
          </a:p>
          <a:p>
            <a:pPr marL="228600" indent="-228600" defTabSz="914400" eaLnBrk="1" hangingPunct="1">
              <a:spcBef>
                <a:spcPct val="20000"/>
              </a:spcBef>
              <a:buClr>
                <a:srgbClr val="0070C0"/>
              </a:buClr>
              <a:buSzPct val="75000"/>
              <a:buFont typeface="+mj-lt"/>
              <a:buAutoNum type="arabicPeriod"/>
              <a:defRPr/>
            </a:pPr>
            <a:r>
              <a:rPr lang="tr-TR" sz="1400" dirty="0">
                <a:solidFill>
                  <a:prstClr val="black"/>
                </a:solidFill>
                <a:latin typeface="Arial" charset="0"/>
                <a:cs typeface="Arial" charset="0"/>
              </a:rPr>
              <a:t>Kabul Edilen (Yürüyen) Proje</a:t>
            </a:r>
          </a:p>
          <a:p>
            <a:pPr marL="228600" indent="-228600" defTabSz="914400" eaLnBrk="1" hangingPunct="1">
              <a:spcBef>
                <a:spcPct val="20000"/>
              </a:spcBef>
              <a:buClr>
                <a:srgbClr val="0070C0"/>
              </a:buClr>
              <a:buSzPct val="75000"/>
              <a:buFont typeface="+mj-lt"/>
              <a:buAutoNum type="arabicPeriod"/>
              <a:defRPr/>
            </a:pPr>
            <a:r>
              <a:rPr lang="tr-TR" sz="1400" dirty="0">
                <a:solidFill>
                  <a:prstClr val="black"/>
                </a:solidFill>
                <a:latin typeface="Arial" charset="0"/>
                <a:cs typeface="Arial" charset="0"/>
              </a:rPr>
              <a:t>Ret Edilen Proje</a:t>
            </a:r>
          </a:p>
        </p:txBody>
      </p:sp>
      <p:sp>
        <p:nvSpPr>
          <p:cNvPr id="69" name="Metin kutusu 68">
            <a:extLst>
              <a:ext uri="{FF2B5EF4-FFF2-40B4-BE49-F238E27FC236}">
                <a16:creationId xmlns:a16="http://schemas.microsoft.com/office/drawing/2014/main" id="{A1B59763-4270-4E1B-9D45-5C7A57ED1DAE}"/>
              </a:ext>
            </a:extLst>
          </p:cNvPr>
          <p:cNvSpPr txBox="1"/>
          <p:nvPr/>
        </p:nvSpPr>
        <p:spPr>
          <a:xfrm>
            <a:off x="3869321" y="1698076"/>
            <a:ext cx="1463862" cy="276999"/>
          </a:xfrm>
          <a:prstGeom prst="rect">
            <a:avLst/>
          </a:prstGeom>
          <a:noFill/>
        </p:spPr>
        <p:txBody>
          <a:bodyPr wrap="none" rtlCol="0">
            <a:spAutoFit/>
          </a:bodyPr>
          <a:lstStyle/>
          <a:p>
            <a:pPr algn="ctr" defTabSz="914400" eaLnBrk="1" hangingPunct="1">
              <a:spcBef>
                <a:spcPct val="20000"/>
              </a:spcBef>
              <a:buClr>
                <a:srgbClr val="0070C0"/>
              </a:buClr>
              <a:buSzPct val="75000"/>
              <a:buFont typeface="Wingdings" pitchFamily="2" charset="2"/>
              <a:buNone/>
              <a:defRPr/>
            </a:pPr>
            <a:r>
              <a:rPr lang="tr-TR" sz="1200" dirty="0">
                <a:solidFill>
                  <a:prstClr val="black"/>
                </a:solidFill>
                <a:latin typeface="Arial" charset="0"/>
                <a:cs typeface="Arial" charset="0"/>
              </a:rPr>
              <a:t>Biçimsel İnceleme</a:t>
            </a:r>
          </a:p>
        </p:txBody>
      </p:sp>
      <p:sp>
        <p:nvSpPr>
          <p:cNvPr id="70" name="Oval 69">
            <a:extLst>
              <a:ext uri="{FF2B5EF4-FFF2-40B4-BE49-F238E27FC236}">
                <a16:creationId xmlns:a16="http://schemas.microsoft.com/office/drawing/2014/main" id="{B01F9C12-3EE0-4F36-859B-A7A23C03F6A9}"/>
              </a:ext>
            </a:extLst>
          </p:cNvPr>
          <p:cNvSpPr/>
          <p:nvPr/>
        </p:nvSpPr>
        <p:spPr>
          <a:xfrm>
            <a:off x="3004036" y="1772816"/>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1</a:t>
            </a:r>
          </a:p>
        </p:txBody>
      </p:sp>
      <p:sp>
        <p:nvSpPr>
          <p:cNvPr id="71" name="Oval 70">
            <a:extLst>
              <a:ext uri="{FF2B5EF4-FFF2-40B4-BE49-F238E27FC236}">
                <a16:creationId xmlns:a16="http://schemas.microsoft.com/office/drawing/2014/main" id="{D24AA226-7E58-4873-B8D9-517F82246281}"/>
              </a:ext>
            </a:extLst>
          </p:cNvPr>
          <p:cNvSpPr/>
          <p:nvPr/>
        </p:nvSpPr>
        <p:spPr>
          <a:xfrm>
            <a:off x="5607952" y="1700808"/>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1</a:t>
            </a:r>
          </a:p>
        </p:txBody>
      </p:sp>
      <p:sp>
        <p:nvSpPr>
          <p:cNvPr id="72" name="Oval 71">
            <a:extLst>
              <a:ext uri="{FF2B5EF4-FFF2-40B4-BE49-F238E27FC236}">
                <a16:creationId xmlns:a16="http://schemas.microsoft.com/office/drawing/2014/main" id="{1E0FED56-382D-4D62-BCF1-0DCDED2A37DE}"/>
              </a:ext>
            </a:extLst>
          </p:cNvPr>
          <p:cNvSpPr/>
          <p:nvPr/>
        </p:nvSpPr>
        <p:spPr>
          <a:xfrm>
            <a:off x="7841250" y="2420888"/>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2</a:t>
            </a:r>
          </a:p>
        </p:txBody>
      </p:sp>
      <p:sp>
        <p:nvSpPr>
          <p:cNvPr id="73" name="Oval 72">
            <a:extLst>
              <a:ext uri="{FF2B5EF4-FFF2-40B4-BE49-F238E27FC236}">
                <a16:creationId xmlns:a16="http://schemas.microsoft.com/office/drawing/2014/main" id="{FA595B33-5205-46A5-8C1E-61006963E687}"/>
              </a:ext>
            </a:extLst>
          </p:cNvPr>
          <p:cNvSpPr/>
          <p:nvPr/>
        </p:nvSpPr>
        <p:spPr>
          <a:xfrm>
            <a:off x="5265242" y="5453364"/>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5</a:t>
            </a:r>
          </a:p>
        </p:txBody>
      </p:sp>
      <p:sp>
        <p:nvSpPr>
          <p:cNvPr id="74" name="Oval 73">
            <a:extLst>
              <a:ext uri="{FF2B5EF4-FFF2-40B4-BE49-F238E27FC236}">
                <a16:creationId xmlns:a16="http://schemas.microsoft.com/office/drawing/2014/main" id="{EA0125B7-76A7-45D6-A476-EAD5E01FAD92}"/>
              </a:ext>
            </a:extLst>
          </p:cNvPr>
          <p:cNvSpPr/>
          <p:nvPr/>
        </p:nvSpPr>
        <p:spPr>
          <a:xfrm>
            <a:off x="8217570" y="2420888"/>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3</a:t>
            </a:r>
          </a:p>
        </p:txBody>
      </p:sp>
      <p:sp>
        <p:nvSpPr>
          <p:cNvPr id="75" name="Sağ Ok 40">
            <a:extLst>
              <a:ext uri="{FF2B5EF4-FFF2-40B4-BE49-F238E27FC236}">
                <a16:creationId xmlns:a16="http://schemas.microsoft.com/office/drawing/2014/main" id="{9C57DB21-AE18-446A-A6EA-03D88F344E22}"/>
              </a:ext>
            </a:extLst>
          </p:cNvPr>
          <p:cNvSpPr/>
          <p:nvPr/>
        </p:nvSpPr>
        <p:spPr>
          <a:xfrm rot="10800000">
            <a:off x="6077082" y="5544239"/>
            <a:ext cx="252000" cy="162012"/>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76" name="Metin kutusu 75">
            <a:extLst>
              <a:ext uri="{FF2B5EF4-FFF2-40B4-BE49-F238E27FC236}">
                <a16:creationId xmlns:a16="http://schemas.microsoft.com/office/drawing/2014/main" id="{9068C929-AD29-4830-BA21-9057A17513CA}"/>
              </a:ext>
            </a:extLst>
          </p:cNvPr>
          <p:cNvSpPr txBox="1"/>
          <p:nvPr/>
        </p:nvSpPr>
        <p:spPr>
          <a:xfrm>
            <a:off x="5617536" y="5486745"/>
            <a:ext cx="423514" cy="276999"/>
          </a:xfrm>
          <a:prstGeom prst="rect">
            <a:avLst/>
          </a:prstGeom>
          <a:noFill/>
        </p:spPr>
        <p:txBody>
          <a:bodyPr wrap="none" rtlCol="0">
            <a:spAutoFit/>
          </a:bodyPr>
          <a:lstStyle/>
          <a:p>
            <a:pPr algn="ctr" defTabSz="914400" eaLnBrk="1" hangingPunct="1">
              <a:spcBef>
                <a:spcPct val="20000"/>
              </a:spcBef>
              <a:buClr>
                <a:srgbClr val="0070C0"/>
              </a:buClr>
              <a:buSzPct val="75000"/>
              <a:buFont typeface="Wingdings" pitchFamily="2" charset="2"/>
              <a:buNone/>
              <a:defRPr/>
            </a:pPr>
            <a:r>
              <a:rPr lang="tr-TR" sz="1200" dirty="0">
                <a:solidFill>
                  <a:prstClr val="black"/>
                </a:solidFill>
                <a:latin typeface="Arial" charset="0"/>
                <a:cs typeface="Arial" charset="0"/>
              </a:rPr>
              <a:t>Ret</a:t>
            </a:r>
          </a:p>
        </p:txBody>
      </p:sp>
      <p:sp>
        <p:nvSpPr>
          <p:cNvPr id="77" name="Metin kutusu 76">
            <a:extLst>
              <a:ext uri="{FF2B5EF4-FFF2-40B4-BE49-F238E27FC236}">
                <a16:creationId xmlns:a16="http://schemas.microsoft.com/office/drawing/2014/main" id="{6D6A2F31-9ABC-4918-B6D8-C7923DCF43D6}"/>
              </a:ext>
            </a:extLst>
          </p:cNvPr>
          <p:cNvSpPr txBox="1"/>
          <p:nvPr/>
        </p:nvSpPr>
        <p:spPr>
          <a:xfrm>
            <a:off x="8060037" y="5486745"/>
            <a:ext cx="575799" cy="276999"/>
          </a:xfrm>
          <a:prstGeom prst="rect">
            <a:avLst/>
          </a:prstGeom>
          <a:noFill/>
        </p:spPr>
        <p:txBody>
          <a:bodyPr wrap="none" rtlCol="0">
            <a:spAutoFit/>
          </a:bodyPr>
          <a:lstStyle/>
          <a:p>
            <a:pPr algn="ctr" defTabSz="914400" eaLnBrk="1" hangingPunct="1">
              <a:spcBef>
                <a:spcPct val="20000"/>
              </a:spcBef>
              <a:buClr>
                <a:srgbClr val="0070C0"/>
              </a:buClr>
              <a:buSzPct val="75000"/>
              <a:buFont typeface="Wingdings" pitchFamily="2" charset="2"/>
              <a:buNone/>
              <a:defRPr/>
            </a:pPr>
            <a:r>
              <a:rPr lang="tr-TR" sz="1200" dirty="0">
                <a:solidFill>
                  <a:prstClr val="black"/>
                </a:solidFill>
                <a:latin typeface="Arial" charset="0"/>
                <a:cs typeface="Arial" charset="0"/>
              </a:rPr>
              <a:t>Kabul</a:t>
            </a:r>
          </a:p>
        </p:txBody>
      </p:sp>
      <p:sp>
        <p:nvSpPr>
          <p:cNvPr id="78" name="Metin kutusu 77">
            <a:extLst>
              <a:ext uri="{FF2B5EF4-FFF2-40B4-BE49-F238E27FC236}">
                <a16:creationId xmlns:a16="http://schemas.microsoft.com/office/drawing/2014/main" id="{A324280F-73F4-4C1F-96EA-FE24B2A4DE98}"/>
              </a:ext>
            </a:extLst>
          </p:cNvPr>
          <p:cNvSpPr txBox="1"/>
          <p:nvPr/>
        </p:nvSpPr>
        <p:spPr>
          <a:xfrm rot="300000">
            <a:off x="4251372" y="3031926"/>
            <a:ext cx="814647" cy="276999"/>
          </a:xfrm>
          <a:prstGeom prst="rect">
            <a:avLst/>
          </a:prstGeom>
          <a:noFill/>
        </p:spPr>
        <p:txBody>
          <a:bodyPr wrap="none" rtlCol="0">
            <a:spAutoFit/>
          </a:bodyPr>
          <a:lstStyle/>
          <a:p>
            <a:pPr algn="ctr" defTabSz="914400" eaLnBrk="1" hangingPunct="1">
              <a:spcBef>
                <a:spcPct val="20000"/>
              </a:spcBef>
              <a:buClr>
                <a:srgbClr val="0070C0"/>
              </a:buClr>
              <a:buSzPct val="75000"/>
              <a:buFont typeface="Wingdings" pitchFamily="2" charset="2"/>
              <a:buNone/>
              <a:defRPr/>
            </a:pPr>
            <a:r>
              <a:rPr lang="tr-TR" sz="1200" dirty="0">
                <a:solidFill>
                  <a:prstClr val="black"/>
                </a:solidFill>
                <a:latin typeface="Arial" charset="0"/>
                <a:cs typeface="Arial" charset="0"/>
              </a:rPr>
              <a:t>Revizyon</a:t>
            </a:r>
          </a:p>
        </p:txBody>
      </p:sp>
      <p:sp>
        <p:nvSpPr>
          <p:cNvPr id="79" name="Oval 78">
            <a:extLst>
              <a:ext uri="{FF2B5EF4-FFF2-40B4-BE49-F238E27FC236}">
                <a16:creationId xmlns:a16="http://schemas.microsoft.com/office/drawing/2014/main" id="{2491A502-3E74-4C26-A9E7-0AB2C27D5452}"/>
              </a:ext>
            </a:extLst>
          </p:cNvPr>
          <p:cNvSpPr/>
          <p:nvPr/>
        </p:nvSpPr>
        <p:spPr>
          <a:xfrm>
            <a:off x="8705346" y="5453364"/>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4</a:t>
            </a:r>
          </a:p>
        </p:txBody>
      </p:sp>
      <p:sp>
        <p:nvSpPr>
          <p:cNvPr id="80" name="Sağ Ok 35">
            <a:extLst>
              <a:ext uri="{FF2B5EF4-FFF2-40B4-BE49-F238E27FC236}">
                <a16:creationId xmlns:a16="http://schemas.microsoft.com/office/drawing/2014/main" id="{9C1ECD13-46E9-4BA7-A5A3-F18F8A537212}"/>
              </a:ext>
            </a:extLst>
          </p:cNvPr>
          <p:cNvSpPr/>
          <p:nvPr/>
        </p:nvSpPr>
        <p:spPr>
          <a:xfrm rot="16200000" flipH="1">
            <a:off x="6833146" y="4149073"/>
            <a:ext cx="252000" cy="108000"/>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81" name="Sağ Ok 46">
            <a:extLst>
              <a:ext uri="{FF2B5EF4-FFF2-40B4-BE49-F238E27FC236}">
                <a16:creationId xmlns:a16="http://schemas.microsoft.com/office/drawing/2014/main" id="{F109F471-88F4-4049-8A95-CCB8F2492D87}"/>
              </a:ext>
            </a:extLst>
          </p:cNvPr>
          <p:cNvSpPr/>
          <p:nvPr/>
        </p:nvSpPr>
        <p:spPr>
          <a:xfrm rot="11100000" flipH="1" flipV="1">
            <a:off x="2946269" y="2928045"/>
            <a:ext cx="3312000" cy="117161"/>
          </a:xfrm>
          <a:prstGeom prst="rightArrow">
            <a:avLst/>
          </a:prstGeom>
          <a:gradFill rotWithShape="1">
            <a:gsLst>
              <a:gs pos="0">
                <a:srgbClr val="A63212">
                  <a:tint val="100000"/>
                  <a:shade val="100000"/>
                  <a:satMod val="100000"/>
                  <a:lumMod val="90000"/>
                </a:srgbClr>
              </a:gs>
              <a:gs pos="100000">
                <a:srgbClr val="A63212">
                  <a:tint val="95000"/>
                  <a:shade val="100000"/>
                  <a:satMod val="110000"/>
                  <a:lumMod val="105000"/>
                </a:srgbClr>
              </a:gs>
            </a:gsLst>
            <a:path path="circle">
              <a:fillToRect l="40000" t="100000" r="40000" b="100000"/>
            </a:path>
          </a:gradFill>
          <a:ln w="9525" cap="flat" cmpd="sng" algn="ctr">
            <a:solidFill>
              <a:srgbClr val="A6321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Tree>
    <p:extLst>
      <p:ext uri="{BB962C8B-B14F-4D97-AF65-F5344CB8AC3E}">
        <p14:creationId xmlns:p14="http://schemas.microsoft.com/office/powerpoint/2010/main" val="162507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801504" y="1119116"/>
            <a:ext cx="8591266" cy="5190204"/>
          </a:xfrm>
        </p:spPr>
        <p:txBody>
          <a:bodyPr>
            <a:normAutofit lnSpcReduction="10000"/>
          </a:bodyPr>
          <a:lstStyle/>
          <a:p>
            <a:pPr marL="266700" indent="-266700">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Yürütücü tarafından Proje Süreçleri Yönetim Sisteminde Taslak Proje önerisi çalışmasının başlatılması, </a:t>
            </a:r>
          </a:p>
          <a:p>
            <a:pPr marL="266700" lvl="0" indent="-266700">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Hazırlanan projenin Proje Süreçleri Yönetim Sistemi üzerinden Ön Başvuru’ ya dönüştürülerek, BAP </a:t>
            </a:r>
            <a:r>
              <a:rPr lang="tr-TR" sz="1600" dirty="0" smtClean="0">
                <a:latin typeface="Arial" charset="0"/>
                <a:cs typeface="Arial" charset="0"/>
              </a:rPr>
              <a:t>Koordinatörlüğüne </a:t>
            </a:r>
            <a:r>
              <a:rPr lang="tr-TR" sz="1600" dirty="0">
                <a:latin typeface="Arial" charset="0"/>
                <a:cs typeface="Arial" charset="0"/>
              </a:rPr>
              <a:t>iletilmesi,</a:t>
            </a:r>
          </a:p>
          <a:p>
            <a:pPr marL="266700" lvl="0" indent="-266700">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BAP Proje Ofisinin, ön başvuru üzerinde teknik/biçimsel inceleme yapması. Eksiklik ya da sorun bulunmayan projelerin Geçerli Başvuru olarak nitelendirilip, BAP Komisyonu değerlendirmesine sunulması; eksiklik ya da sorun bulunan başvuruların proje yürütücülerine iade edilmesi,</a:t>
            </a:r>
          </a:p>
          <a:p>
            <a:pPr marL="266700" lvl="0" indent="-266700">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Projenin Koordinatör tarafından Komisyon Üyesi değerlendirmesine sunulması,</a:t>
            </a:r>
          </a:p>
          <a:p>
            <a:pPr marL="266700" lvl="0" indent="-266700">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Gerekli olan projeler için başvurunun hakem değerlendirmesine gönderilmesi,</a:t>
            </a:r>
          </a:p>
          <a:p>
            <a:pPr marL="266700" lvl="0" indent="-266700">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Komisyon Üyesi tarafından değerlendirme sonucunun Komisyona sunulması,</a:t>
            </a:r>
          </a:p>
          <a:p>
            <a:pPr marL="266700" lvl="0" indent="-266700">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Gerekli ise, yürütücüden proje üzerinde revizyon yapmasının talep edilmesi,</a:t>
            </a:r>
          </a:p>
          <a:p>
            <a:pPr marL="266700" lvl="0" indent="-266700">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Komisyonda değerlendirme yapılarak projenin desteklenip desteklenmeyeceğine karar verilmesi.</a:t>
            </a:r>
            <a:endParaRPr lang="tr-TR" sz="1600" b="1" dirty="0">
              <a:latin typeface="Arial" charset="0"/>
              <a:cs typeface="Arial" charset="0"/>
            </a:endParaRPr>
          </a:p>
        </p:txBody>
      </p:sp>
      <p:sp>
        <p:nvSpPr>
          <p:cNvPr id="5" name="Rectangle 2">
            <a:extLst>
              <a:ext uri="{FF2B5EF4-FFF2-40B4-BE49-F238E27FC236}">
                <a16:creationId xmlns:a16="http://schemas.microsoft.com/office/drawing/2014/main" id="{E12D6C03-5C2E-4C9A-B56F-ACB4F86CEB48}"/>
              </a:ext>
            </a:extLst>
          </p:cNvPr>
          <p:cNvSpPr txBox="1">
            <a:spLocks noChangeArrowheads="1"/>
          </p:cNvSpPr>
          <p:nvPr/>
        </p:nvSpPr>
        <p:spPr bwMode="auto">
          <a:xfrm>
            <a:off x="2095501" y="323734"/>
            <a:ext cx="8158163"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Proje Başvurusu Değerlendirme Süreci</a:t>
            </a:r>
          </a:p>
        </p:txBody>
      </p:sp>
    </p:spTree>
    <p:extLst>
      <p:ext uri="{BB962C8B-B14F-4D97-AF65-F5344CB8AC3E}">
        <p14:creationId xmlns:p14="http://schemas.microsoft.com/office/powerpoint/2010/main" val="203584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105469"/>
            <a:ext cx="8432042" cy="5199797"/>
          </a:xfrm>
        </p:spPr>
        <p:txBody>
          <a:bodyPr>
            <a:normAutofit fontScale="92500" lnSpcReduction="20000"/>
          </a:bodyPr>
          <a:lstStyle/>
          <a:p>
            <a:pPr marL="266700" lvl="0" indent="-266700">
              <a:lnSpc>
                <a:spcPct val="150000"/>
              </a:lnSpc>
              <a:buClr>
                <a:schemeClr val="accent6">
                  <a:lumMod val="75000"/>
                </a:schemeClr>
              </a:buClr>
              <a:buFont typeface="Symbol" panose="05050102010706020507" pitchFamily="18" charset="2"/>
              <a:buChar char="·"/>
            </a:pPr>
            <a:r>
              <a:rPr lang="tr-TR" sz="1500" b="1" dirty="0">
                <a:latin typeface="Arial" charset="0"/>
                <a:cs typeface="Arial" charset="0"/>
              </a:rPr>
              <a:t>Birime Teslim Edilmesi Zorunlu Olan Belgeler</a:t>
            </a:r>
          </a:p>
          <a:p>
            <a:pPr marL="329184" lvl="1" indent="0">
              <a:lnSpc>
                <a:spcPct val="150000"/>
              </a:lnSpc>
              <a:buNone/>
            </a:pPr>
            <a:r>
              <a:rPr lang="tr-TR" sz="1700" dirty="0"/>
              <a:t>a) </a:t>
            </a:r>
            <a:r>
              <a:rPr lang="tr-TR" sz="1700" u="sng" dirty="0"/>
              <a:t>Sözleşme Dosyası:</a:t>
            </a:r>
            <a:r>
              <a:rPr lang="tr-TR" sz="1700" dirty="0"/>
              <a:t> BAPSİS üzerinden indirilecek ve ilgili alanları doldurularak imzalanacaktır.</a:t>
            </a:r>
          </a:p>
          <a:p>
            <a:pPr marL="329184" lvl="1" indent="0">
              <a:lnSpc>
                <a:spcPct val="150000"/>
              </a:lnSpc>
              <a:buNone/>
            </a:pPr>
            <a:r>
              <a:rPr lang="tr-TR" sz="1700" dirty="0"/>
              <a:t>b)</a:t>
            </a:r>
            <a:r>
              <a:rPr lang="tr-TR" sz="1700" u="sng" dirty="0"/>
              <a:t> Etik Kurul İzin Belgesi: </a:t>
            </a:r>
            <a:r>
              <a:rPr lang="tr-TR" sz="1700" dirty="0"/>
              <a:t>Gerekli olan projeler için belgenin aslı ibraz edilmek üzere kopyasının teslim edilmesi zorunludur.</a:t>
            </a:r>
          </a:p>
          <a:p>
            <a:pPr marL="329184" lvl="1" indent="0">
              <a:lnSpc>
                <a:spcPct val="150000"/>
              </a:lnSpc>
              <a:buNone/>
            </a:pPr>
            <a:r>
              <a:rPr lang="tr-TR" sz="1700" dirty="0"/>
              <a:t>c) </a:t>
            </a:r>
            <a:r>
              <a:rPr lang="tr-TR" sz="1700" u="sng" dirty="0"/>
              <a:t>Proforma Faturalar veya Teklif mektupları: </a:t>
            </a:r>
            <a:r>
              <a:rPr lang="tr-TR" sz="1700" dirty="0"/>
              <a:t>Projenin başvuru aşamasında sisteme yüklenen belgelerin asılları teslim edilmelidir. Belgelerin firma tarafından kaşelenmiş ve imzalanmış olması gereklidir.</a:t>
            </a:r>
          </a:p>
          <a:p>
            <a:pPr marL="329184" lvl="1" indent="0">
              <a:lnSpc>
                <a:spcPct val="150000"/>
              </a:lnSpc>
              <a:buNone/>
            </a:pPr>
            <a:r>
              <a:rPr lang="tr-TR" sz="1700" dirty="0">
                <a:latin typeface="Arial" charset="0"/>
                <a:cs typeface="Arial" charset="0"/>
              </a:rPr>
              <a:t>d)  </a:t>
            </a:r>
            <a:r>
              <a:rPr lang="tr-TR" sz="1700" u="sng" dirty="0">
                <a:latin typeface="Arial" charset="0"/>
                <a:cs typeface="Arial" charset="0"/>
              </a:rPr>
              <a:t>Teknik Şartname Dosyası: </a:t>
            </a:r>
            <a:r>
              <a:rPr lang="tr-TR" sz="1700" dirty="0">
                <a:latin typeface="Arial" charset="0"/>
                <a:cs typeface="Arial" charset="0"/>
              </a:rPr>
              <a:t>Komisyon tarafından onaylanan teknik şartname dosyasının yazıcı çıktısı her sayfası proje yürütücüsü tarafından </a:t>
            </a:r>
            <a:r>
              <a:rPr lang="tr-TR" sz="1700" b="1" dirty="0">
                <a:latin typeface="Arial" charset="0"/>
                <a:cs typeface="Arial" charset="0"/>
              </a:rPr>
              <a:t>imzalanmış</a:t>
            </a:r>
            <a:r>
              <a:rPr lang="tr-TR" sz="1700" dirty="0">
                <a:latin typeface="Arial" charset="0"/>
                <a:cs typeface="Arial" charset="0"/>
              </a:rPr>
              <a:t> ve son sayfasında proje yürütücüsünün unvanı, adı soyadı ve tarih de belirtilmek suretiyle birime teslim edilmelidir. </a:t>
            </a:r>
          </a:p>
          <a:p>
            <a:pPr marL="329184" lvl="1" indent="0">
              <a:lnSpc>
                <a:spcPct val="150000"/>
              </a:lnSpc>
              <a:buNone/>
            </a:pPr>
            <a:r>
              <a:rPr lang="tr-TR" sz="1700" dirty="0">
                <a:latin typeface="Arial" charset="0"/>
                <a:cs typeface="Arial" charset="0"/>
              </a:rPr>
              <a:t>e) </a:t>
            </a:r>
            <a:r>
              <a:rPr lang="tr-TR" sz="1700" u="sng" dirty="0">
                <a:latin typeface="Arial" charset="0"/>
                <a:cs typeface="Arial" charset="0"/>
              </a:rPr>
              <a:t>Proje Türüne Özel Belgeler: </a:t>
            </a:r>
            <a:r>
              <a:rPr lang="tr-TR" sz="1700" dirty="0">
                <a:latin typeface="Arial" charset="0"/>
                <a:cs typeface="Arial" charset="0"/>
              </a:rPr>
              <a:t>Uygulama Esasları ve Araştırmacı Bilgilendirme Kılavuzunda belirtilen proje türüne özel belgeler birime teslim edilmelidir. </a:t>
            </a:r>
          </a:p>
        </p:txBody>
      </p:sp>
      <p:sp>
        <p:nvSpPr>
          <p:cNvPr id="5" name="Rectangle 2">
            <a:extLst>
              <a:ext uri="{FF2B5EF4-FFF2-40B4-BE49-F238E27FC236}">
                <a16:creationId xmlns:a16="http://schemas.microsoft.com/office/drawing/2014/main" id="{22066204-7C87-49FC-BDD3-DED90E0FF33A}"/>
              </a:ext>
            </a:extLst>
          </p:cNvPr>
          <p:cNvSpPr txBox="1">
            <a:spLocks noChangeArrowheads="1"/>
          </p:cNvSpPr>
          <p:nvPr/>
        </p:nvSpPr>
        <p:spPr bwMode="auto">
          <a:xfrm>
            <a:off x="2095501" y="323734"/>
            <a:ext cx="8570224"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70000" lnSpcReduction="2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Proje/Destek Önerisi Kabul Edilen Araştırmacıların İzleyeceği Adımlar</a:t>
            </a:r>
          </a:p>
        </p:txBody>
      </p:sp>
    </p:spTree>
    <p:extLst>
      <p:ext uri="{BB962C8B-B14F-4D97-AF65-F5344CB8AC3E}">
        <p14:creationId xmlns:p14="http://schemas.microsoft.com/office/powerpoint/2010/main" val="153514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996287"/>
            <a:ext cx="8229600" cy="5537979"/>
          </a:xfrm>
        </p:spPr>
        <p:txBody>
          <a:bodyPr>
            <a:noAutofit/>
          </a:bodyPr>
          <a:lstStyle/>
          <a:p>
            <a:pPr marL="26670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Projelerin yürürlüğe girmesi (başlatılabilmesi) için Proje Süreçleri Yönetim Sistemi (BAPSIS) üzerinden indirilecek </a:t>
            </a:r>
            <a:r>
              <a:rPr lang="tr-TR" sz="1600" u="sng" dirty="0">
                <a:solidFill>
                  <a:schemeClr val="tx1"/>
                </a:solidFill>
                <a:latin typeface="Arial" charset="0"/>
                <a:cs typeface="Arial" charset="0"/>
              </a:rPr>
              <a:t>sözleşmenin</a:t>
            </a:r>
            <a:r>
              <a:rPr lang="tr-TR" sz="1600" dirty="0">
                <a:solidFill>
                  <a:schemeClr val="tx1"/>
                </a:solidFill>
                <a:latin typeface="Arial" charset="0"/>
                <a:cs typeface="Arial" charset="0"/>
              </a:rPr>
              <a:t> imzalanmış olarak gerekli diğer belgelerle birlikte BAP </a:t>
            </a:r>
            <a:r>
              <a:rPr lang="tr-TR" sz="1600" dirty="0" smtClean="0">
                <a:solidFill>
                  <a:schemeClr val="tx1"/>
                </a:solidFill>
                <a:latin typeface="Arial" charset="0"/>
                <a:cs typeface="Arial" charset="0"/>
              </a:rPr>
              <a:t>Koordinatörlüğüne </a:t>
            </a:r>
            <a:r>
              <a:rPr lang="tr-TR" sz="1600" dirty="0">
                <a:solidFill>
                  <a:schemeClr val="tx1"/>
                </a:solidFill>
                <a:latin typeface="Arial" charset="0"/>
                <a:cs typeface="Arial" charset="0"/>
              </a:rPr>
              <a:t>teslim edilmesi zorunludur.</a:t>
            </a:r>
          </a:p>
          <a:p>
            <a:pPr marL="266700" indent="-266700">
              <a:buClr>
                <a:schemeClr val="accent6">
                  <a:lumMod val="75000"/>
                </a:schemeClr>
              </a:buClr>
              <a:buFont typeface="Symbol" panose="05050102010706020507" pitchFamily="18" charset="2"/>
              <a:buChar char="·"/>
            </a:pPr>
            <a:endParaRPr lang="tr-TR" sz="900" dirty="0">
              <a:solidFill>
                <a:schemeClr val="tx1"/>
              </a:solidFill>
              <a:latin typeface="Arial" charset="0"/>
              <a:cs typeface="Arial" charset="0"/>
            </a:endParaRPr>
          </a:p>
          <a:p>
            <a:pPr marL="26670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Projeler, sözleşmenin Rektör veya görevlendireceği Rektör Yardımcısı tarafından onaylanmasından sonra yürürlük kazanır.</a:t>
            </a:r>
          </a:p>
          <a:p>
            <a:pPr marL="266700" indent="-266700">
              <a:buClr>
                <a:schemeClr val="accent6">
                  <a:lumMod val="75000"/>
                </a:schemeClr>
              </a:buClr>
              <a:buFont typeface="Symbol" panose="05050102010706020507" pitchFamily="18" charset="2"/>
              <a:buChar char="·"/>
            </a:pPr>
            <a:endParaRPr lang="tr-TR" sz="900" dirty="0">
              <a:solidFill>
                <a:schemeClr val="tx1"/>
              </a:solidFill>
              <a:latin typeface="Arial" charset="0"/>
              <a:cs typeface="Arial" charset="0"/>
            </a:endParaRPr>
          </a:p>
          <a:p>
            <a:pPr marL="26670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Sözleşmesi onaylanmayan projeler için Birim tarafından herhangi bir sürecin yürütülmesi mümkün değildir.</a:t>
            </a:r>
          </a:p>
          <a:p>
            <a:pPr marL="266700" indent="-266700">
              <a:buClr>
                <a:schemeClr val="accent6">
                  <a:lumMod val="75000"/>
                </a:schemeClr>
              </a:buClr>
              <a:buFont typeface="Symbol" panose="05050102010706020507" pitchFamily="18" charset="2"/>
              <a:buChar char="·"/>
            </a:pPr>
            <a:endParaRPr lang="tr-TR" sz="900" dirty="0">
              <a:solidFill>
                <a:schemeClr val="tx1"/>
              </a:solidFill>
              <a:latin typeface="Arial" charset="0"/>
              <a:cs typeface="Arial" charset="0"/>
            </a:endParaRPr>
          </a:p>
          <a:p>
            <a:pPr marL="266700" indent="-266700">
              <a:lnSpc>
                <a:spcPct val="150000"/>
              </a:lnSpc>
              <a:buClr>
                <a:schemeClr val="accent6">
                  <a:lumMod val="75000"/>
                </a:schemeClr>
              </a:buClr>
              <a:buFont typeface="Symbol" panose="05050102010706020507" pitchFamily="18" charset="2"/>
              <a:buChar char="·"/>
              <a:defRPr/>
            </a:pPr>
            <a:r>
              <a:rPr lang="tr-TR" sz="1600" dirty="0">
                <a:solidFill>
                  <a:schemeClr val="tx1"/>
                </a:solidFill>
              </a:rPr>
              <a:t>Projeler BAP Komisyonunun onayladığı içerik ve bütçeye uygun olarak yürütülür.</a:t>
            </a:r>
          </a:p>
          <a:p>
            <a:pPr marL="266700" indent="-266700">
              <a:lnSpc>
                <a:spcPct val="150000"/>
              </a:lnSpc>
              <a:buClr>
                <a:schemeClr val="accent6">
                  <a:lumMod val="75000"/>
                </a:schemeClr>
              </a:buClr>
              <a:buFont typeface="Symbol" panose="05050102010706020507" pitchFamily="18" charset="2"/>
              <a:buChar char="·"/>
              <a:defRPr/>
            </a:pPr>
            <a:r>
              <a:rPr lang="tr-TR" sz="1600" dirty="0">
                <a:solidFill>
                  <a:schemeClr val="tx1"/>
                </a:solidFill>
              </a:rPr>
              <a:t>Proje planı, ekibi, başlığı, süresi ve bütçe kalemleri gibi tüm hususlar BAP Komisyonu onayı (kararı) olmadan değiştirilemez.</a:t>
            </a:r>
          </a:p>
        </p:txBody>
      </p:sp>
      <p:sp>
        <p:nvSpPr>
          <p:cNvPr id="4" name="Rectangle 2">
            <a:extLst>
              <a:ext uri="{FF2B5EF4-FFF2-40B4-BE49-F238E27FC236}">
                <a16:creationId xmlns:a16="http://schemas.microsoft.com/office/drawing/2014/main" id="{502E03FB-CE8F-4B95-86DA-EAFBCF117645}"/>
              </a:ext>
            </a:extLst>
          </p:cNvPr>
          <p:cNvSpPr txBox="1">
            <a:spLocks noChangeArrowheads="1"/>
          </p:cNvSpPr>
          <p:nvPr/>
        </p:nvSpPr>
        <p:spPr bwMode="auto">
          <a:xfrm>
            <a:off x="2095501" y="323734"/>
            <a:ext cx="8158163"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Projelerin Başlatılması ve Yürütülmesi</a:t>
            </a:r>
          </a:p>
        </p:txBody>
      </p:sp>
    </p:spTree>
    <p:extLst>
      <p:ext uri="{BB962C8B-B14F-4D97-AF65-F5344CB8AC3E}">
        <p14:creationId xmlns:p14="http://schemas.microsoft.com/office/powerpoint/2010/main" val="318651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981200" y="1009934"/>
            <a:ext cx="8229600" cy="5587419"/>
          </a:xfrm>
        </p:spPr>
        <p:txBody>
          <a:bodyPr>
            <a:noAutofit/>
          </a:bodyPr>
          <a:lstStyle/>
          <a:p>
            <a:pPr marL="266700" indent="-266700">
              <a:lnSpc>
                <a:spcPct val="150000"/>
              </a:lnSpc>
              <a:buClr>
                <a:schemeClr val="accent6">
                  <a:lumMod val="75000"/>
                </a:schemeClr>
              </a:buClr>
              <a:buFont typeface="Symbol" panose="05050102010706020507" pitchFamily="18" charset="2"/>
              <a:buChar char="·"/>
              <a:defRPr/>
            </a:pPr>
            <a:r>
              <a:rPr lang="tr-TR" sz="1500" dirty="0">
                <a:solidFill>
                  <a:schemeClr val="tx1"/>
                </a:solidFill>
              </a:rPr>
              <a:t>Proje süresi, ek sürelerde dahil olmak üzere en fazla 36 aydır.</a:t>
            </a:r>
          </a:p>
          <a:p>
            <a:pPr marL="266700" indent="-266700">
              <a:lnSpc>
                <a:spcPct val="150000"/>
              </a:lnSpc>
              <a:buClr>
                <a:schemeClr val="accent6">
                  <a:lumMod val="75000"/>
                </a:schemeClr>
              </a:buClr>
              <a:buFont typeface="Symbol" panose="05050102010706020507" pitchFamily="18" charset="2"/>
              <a:buChar char="·"/>
              <a:defRPr/>
            </a:pPr>
            <a:r>
              <a:rPr lang="tr-TR" sz="1500" dirty="0">
                <a:solidFill>
                  <a:schemeClr val="tx1"/>
                </a:solidFill>
              </a:rPr>
              <a:t>Lisansüstü Tez projeleri için verilen süreler, yetkili birimler tarafından tezler için verilen yasal ek süreleri kapsayacak şekilde uzatılabilir. Ancak sağlanacak mali destekler, ilgili lisansüstü eğitim öğretim mevzuatında belirlenen </a:t>
            </a:r>
            <a:r>
              <a:rPr lang="tr-TR" sz="1500" u="sng" dirty="0">
                <a:solidFill>
                  <a:srgbClr val="C00000"/>
                </a:solidFill>
              </a:rPr>
              <a:t>normal öğrenim süreleri ile sınırlıdır</a:t>
            </a:r>
            <a:r>
              <a:rPr lang="tr-TR" sz="1500" dirty="0">
                <a:solidFill>
                  <a:srgbClr val="C00000"/>
                </a:solidFill>
              </a:rPr>
              <a:t>. </a:t>
            </a:r>
            <a:r>
              <a:rPr lang="tr-TR" sz="1500" dirty="0">
                <a:solidFill>
                  <a:schemeClr val="tx1"/>
                </a:solidFill>
              </a:rPr>
              <a:t>Ancak Uygulama Esaslarında belirtilen koşullara uygun olarak yapılan başvuruların Komisyon tarafından uygun bulunması durumunda </a:t>
            </a:r>
            <a:r>
              <a:rPr lang="tr-TR" sz="1500" dirty="0">
                <a:solidFill>
                  <a:srgbClr val="0070C0"/>
                </a:solidFill>
              </a:rPr>
              <a:t>harcama süresi 6 aya kadar artırılabilmektedir</a:t>
            </a:r>
            <a:r>
              <a:rPr lang="tr-TR" sz="1500" dirty="0">
                <a:solidFill>
                  <a:schemeClr val="tx1"/>
                </a:solidFill>
              </a:rPr>
              <a:t>.</a:t>
            </a:r>
          </a:p>
          <a:p>
            <a:pPr marL="266700" indent="-266700">
              <a:lnSpc>
                <a:spcPct val="150000"/>
              </a:lnSpc>
              <a:buClr>
                <a:schemeClr val="accent6">
                  <a:lumMod val="75000"/>
                </a:schemeClr>
              </a:buClr>
              <a:buFont typeface="Symbol" panose="05050102010706020507" pitchFamily="18" charset="2"/>
              <a:buChar char="·"/>
              <a:defRPr/>
            </a:pPr>
            <a:r>
              <a:rPr lang="tr-TR" sz="1500" dirty="0">
                <a:solidFill>
                  <a:schemeClr val="tx1"/>
                </a:solidFill>
              </a:rPr>
              <a:t>Araştırmacıların, BAPSIS sisteminden erişebilecekleri proje kartında belirtilen tarihlerde ara raporlarını sistem üzerinden BAP </a:t>
            </a:r>
            <a:r>
              <a:rPr lang="tr-TR" sz="1500" dirty="0" smtClean="0">
                <a:solidFill>
                  <a:schemeClr val="tx1"/>
                </a:solidFill>
              </a:rPr>
              <a:t>Komisyonuna </a:t>
            </a:r>
            <a:r>
              <a:rPr lang="tr-TR" sz="1500" dirty="0">
                <a:solidFill>
                  <a:schemeClr val="tx1"/>
                </a:solidFill>
              </a:rPr>
              <a:t>sunmaları zorunludur.</a:t>
            </a:r>
          </a:p>
          <a:p>
            <a:pPr marL="266700" indent="-266700">
              <a:lnSpc>
                <a:spcPct val="150000"/>
              </a:lnSpc>
              <a:buClr>
                <a:schemeClr val="accent6">
                  <a:lumMod val="75000"/>
                </a:schemeClr>
              </a:buClr>
              <a:buFont typeface="Symbol" panose="05050102010706020507" pitchFamily="18" charset="2"/>
              <a:buChar char="·"/>
              <a:defRPr/>
            </a:pPr>
            <a:r>
              <a:rPr lang="tr-TR" sz="1500" dirty="0">
                <a:solidFill>
                  <a:schemeClr val="tx1"/>
                </a:solidFill>
              </a:rPr>
              <a:t>Ara rapor sunma süresi geçen projelere yönelik harcama/ödeme işlemleri de dahil olmak üzere tüm süreçler sistem tarafından otomatik olarak bloke edilmektedir.</a:t>
            </a:r>
          </a:p>
          <a:p>
            <a:pPr marL="266700" indent="-266700">
              <a:lnSpc>
                <a:spcPct val="150000"/>
              </a:lnSpc>
              <a:buClr>
                <a:schemeClr val="accent6">
                  <a:lumMod val="75000"/>
                </a:schemeClr>
              </a:buClr>
              <a:buFont typeface="Symbol" panose="05050102010706020507" pitchFamily="18" charset="2"/>
              <a:buChar char="·"/>
              <a:defRPr/>
            </a:pPr>
            <a:r>
              <a:rPr lang="tr-TR" sz="1500" dirty="0">
                <a:solidFill>
                  <a:schemeClr val="tx1"/>
                </a:solidFill>
                <a:latin typeface="Arial" charset="0"/>
                <a:cs typeface="Arial" charset="0"/>
              </a:rPr>
              <a:t>Komisyon kararları  ve muhtelif süreçlere yönelik bilgilendirmeler ilgili araştırmacılara eposta mesajları ile iletilmektedir. </a:t>
            </a:r>
            <a:r>
              <a:rPr lang="tr-TR" sz="1500" dirty="0">
                <a:solidFill>
                  <a:srgbClr val="C00000"/>
                </a:solidFill>
                <a:latin typeface="Arial" charset="0"/>
                <a:cs typeface="Arial" charset="0"/>
              </a:rPr>
              <a:t>Süreçlerde aksaklık yaşanmaması için epostaların takip edilmesi ve iletilen içeriğe uygun olarak hareket edilmesi önemlidir.</a:t>
            </a:r>
            <a:endParaRPr lang="tr-TR" sz="1500" dirty="0">
              <a:solidFill>
                <a:srgbClr val="C00000"/>
              </a:solidFill>
            </a:endParaRPr>
          </a:p>
        </p:txBody>
      </p:sp>
      <p:sp>
        <p:nvSpPr>
          <p:cNvPr id="6" name="Rectangle 2">
            <a:extLst>
              <a:ext uri="{FF2B5EF4-FFF2-40B4-BE49-F238E27FC236}">
                <a16:creationId xmlns:a16="http://schemas.microsoft.com/office/drawing/2014/main" id="{15E9CBF8-0D0C-4C17-8F83-A5BADE72D5EC}"/>
              </a:ext>
            </a:extLst>
          </p:cNvPr>
          <p:cNvSpPr txBox="1">
            <a:spLocks noChangeArrowheads="1"/>
          </p:cNvSpPr>
          <p:nvPr/>
        </p:nvSpPr>
        <p:spPr bwMode="auto">
          <a:xfrm>
            <a:off x="2095501" y="323734"/>
            <a:ext cx="8158163"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Projelerin Başlatılması ve Yürütülmesi</a:t>
            </a:r>
          </a:p>
        </p:txBody>
      </p:sp>
    </p:spTree>
    <p:extLst>
      <p:ext uri="{BB962C8B-B14F-4D97-AF65-F5344CB8AC3E}">
        <p14:creationId xmlns:p14="http://schemas.microsoft.com/office/powerpoint/2010/main" val="2188079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981200" y="1003110"/>
            <a:ext cx="8229600" cy="5531155"/>
          </a:xfrm>
        </p:spPr>
        <p:txBody>
          <a:bodyPr>
            <a:noAutofit/>
          </a:bodyPr>
          <a:lstStyle/>
          <a:p>
            <a:pPr marL="266700" indent="-266700">
              <a:lnSpc>
                <a:spcPct val="150000"/>
              </a:lnSpc>
              <a:buClr>
                <a:schemeClr val="accent6">
                  <a:lumMod val="75000"/>
                </a:schemeClr>
              </a:buClr>
              <a:buFont typeface="Symbol" panose="05050102010706020507" pitchFamily="18" charset="2"/>
              <a:buChar char="·"/>
              <a:defRPr/>
            </a:pPr>
            <a:r>
              <a:rPr lang="tr-TR" sz="1700" dirty="0">
                <a:solidFill>
                  <a:schemeClr val="tx1"/>
                </a:solidFill>
              </a:rPr>
              <a:t>Harcamalar doğrudan BAP </a:t>
            </a:r>
            <a:r>
              <a:rPr lang="tr-TR" sz="1700" dirty="0" smtClean="0">
                <a:solidFill>
                  <a:schemeClr val="tx1"/>
                </a:solidFill>
              </a:rPr>
              <a:t>Koordinatörlüğü </a:t>
            </a:r>
            <a:r>
              <a:rPr lang="tr-TR" sz="1700" dirty="0">
                <a:solidFill>
                  <a:schemeClr val="tx1"/>
                </a:solidFill>
              </a:rPr>
              <a:t>tarafından gerçekleştirilir.</a:t>
            </a:r>
          </a:p>
          <a:p>
            <a:pPr marL="266700" indent="-266700">
              <a:lnSpc>
                <a:spcPct val="150000"/>
              </a:lnSpc>
              <a:buClr>
                <a:schemeClr val="accent6">
                  <a:lumMod val="75000"/>
                </a:schemeClr>
              </a:buClr>
              <a:buFont typeface="Symbol" panose="05050102010706020507" pitchFamily="18" charset="2"/>
              <a:buChar char="·"/>
              <a:defRPr/>
            </a:pPr>
            <a:r>
              <a:rPr lang="tr-TR" sz="1700" dirty="0">
                <a:solidFill>
                  <a:schemeClr val="tx1"/>
                </a:solidFill>
              </a:rPr>
              <a:t>Süreçleri BAP </a:t>
            </a:r>
            <a:r>
              <a:rPr lang="tr-TR" sz="1700" dirty="0" smtClean="0">
                <a:solidFill>
                  <a:schemeClr val="tx1"/>
                </a:solidFill>
              </a:rPr>
              <a:t>Koordinatörlüğü </a:t>
            </a:r>
            <a:r>
              <a:rPr lang="tr-TR" sz="1700" dirty="0">
                <a:solidFill>
                  <a:schemeClr val="tx1"/>
                </a:solidFill>
              </a:rPr>
              <a:t>tarafından başlatılmayan herhangi bir harcama için ödeme yapılması </a:t>
            </a:r>
            <a:r>
              <a:rPr lang="tr-TR" sz="1700" u="sng" dirty="0">
                <a:solidFill>
                  <a:schemeClr val="tx1"/>
                </a:solidFill>
              </a:rPr>
              <a:t>mevzuat gereğince </a:t>
            </a:r>
            <a:r>
              <a:rPr lang="tr-TR" sz="1700" dirty="0">
                <a:solidFill>
                  <a:schemeClr val="tx1"/>
                </a:solidFill>
              </a:rPr>
              <a:t>mümkün değildir.</a:t>
            </a:r>
          </a:p>
          <a:p>
            <a:pPr marL="266700" indent="-266700">
              <a:lnSpc>
                <a:spcPct val="150000"/>
              </a:lnSpc>
              <a:buClr>
                <a:schemeClr val="accent6">
                  <a:lumMod val="75000"/>
                </a:schemeClr>
              </a:buClr>
              <a:buFont typeface="Symbol" panose="05050102010706020507" pitchFamily="18" charset="2"/>
              <a:buChar char="·"/>
              <a:defRPr/>
            </a:pPr>
            <a:r>
              <a:rPr lang="tr-TR" sz="1700" dirty="0">
                <a:solidFill>
                  <a:schemeClr val="tx1"/>
                </a:solidFill>
              </a:rPr>
              <a:t>Harcamalar yalnızca proje süresiyle sınırlı kalmak üzere gerçekleştirilebilir.</a:t>
            </a:r>
          </a:p>
          <a:p>
            <a:pPr marL="266700" indent="-266700">
              <a:lnSpc>
                <a:spcPct val="150000"/>
              </a:lnSpc>
              <a:buClr>
                <a:schemeClr val="accent6">
                  <a:lumMod val="75000"/>
                </a:schemeClr>
              </a:buClr>
              <a:buFont typeface="Symbol" panose="05050102010706020507" pitchFamily="18" charset="2"/>
              <a:buChar char="·"/>
              <a:defRPr/>
            </a:pPr>
            <a:r>
              <a:rPr lang="tr-TR" sz="1700" dirty="0">
                <a:solidFill>
                  <a:schemeClr val="tx1"/>
                </a:solidFill>
              </a:rPr>
              <a:t>Lisansüstü Tez Projeleri için harcamalar, yalnızca </a:t>
            </a:r>
            <a:r>
              <a:rPr lang="tr-TR" sz="1700" u="sng" dirty="0">
                <a:solidFill>
                  <a:srgbClr val="C00000"/>
                </a:solidFill>
              </a:rPr>
              <a:t>tezin normal süresi </a:t>
            </a:r>
            <a:r>
              <a:rPr lang="tr-TR" sz="1700" dirty="0">
                <a:solidFill>
                  <a:schemeClr val="tx1"/>
                </a:solidFill>
              </a:rPr>
              <a:t>içerisinde gerçekleştirilebilir. Tez projesinin süresi bitmemiş olsa dahi, normal süresinin dışına çıkan veya bu kapsamda komisyonca ilave süre verilmeyen tezler kapsamında harcama yapılamaz. </a:t>
            </a:r>
          </a:p>
          <a:p>
            <a:pPr marL="266700" indent="-266700">
              <a:lnSpc>
                <a:spcPct val="150000"/>
              </a:lnSpc>
              <a:buClr>
                <a:schemeClr val="accent6">
                  <a:lumMod val="75000"/>
                </a:schemeClr>
              </a:buClr>
              <a:buFont typeface="Symbol" panose="05050102010706020507" pitchFamily="18" charset="2"/>
              <a:buChar char="·"/>
              <a:defRPr/>
            </a:pPr>
            <a:r>
              <a:rPr lang="tr-TR" sz="1700" dirty="0">
                <a:solidFill>
                  <a:schemeClr val="tx1"/>
                </a:solidFill>
              </a:rPr>
              <a:t>BAP </a:t>
            </a:r>
            <a:r>
              <a:rPr lang="tr-TR" sz="1700" dirty="0" smtClean="0">
                <a:solidFill>
                  <a:schemeClr val="tx1"/>
                </a:solidFill>
              </a:rPr>
              <a:t>Koordinatörlüğünün </a:t>
            </a:r>
            <a:r>
              <a:rPr lang="tr-TR" sz="1700" dirty="0">
                <a:solidFill>
                  <a:schemeClr val="tx1"/>
                </a:solidFill>
              </a:rPr>
              <a:t>proje içeriğinde veya harcama kalemlerinde herhangi bir değişiklik yapması mümkün değildir.</a:t>
            </a:r>
          </a:p>
          <a:p>
            <a:pPr marL="266700" indent="-266700">
              <a:lnSpc>
                <a:spcPct val="150000"/>
              </a:lnSpc>
              <a:buClr>
                <a:schemeClr val="accent6">
                  <a:lumMod val="75000"/>
                </a:schemeClr>
              </a:buClr>
              <a:buFont typeface="Symbol" panose="05050102010706020507" pitchFamily="18" charset="2"/>
              <a:buChar char="·"/>
              <a:defRPr/>
            </a:pPr>
            <a:r>
              <a:rPr lang="tr-TR" sz="1700" dirty="0">
                <a:solidFill>
                  <a:schemeClr val="tx1"/>
                </a:solidFill>
              </a:rPr>
              <a:t>Birim tarafından desteklenen projeler kapsamında üretilen her türlü yayın, patent </a:t>
            </a:r>
            <a:r>
              <a:rPr lang="tr-TR" sz="1700" dirty="0" err="1">
                <a:solidFill>
                  <a:schemeClr val="tx1"/>
                </a:solidFill>
              </a:rPr>
              <a:t>vb</a:t>
            </a:r>
            <a:r>
              <a:rPr lang="tr-TR" sz="1700" dirty="0">
                <a:solidFill>
                  <a:schemeClr val="tx1"/>
                </a:solidFill>
              </a:rPr>
              <a:t> çıktının BAP Komisyonuna sunulması zorunludur.</a:t>
            </a:r>
          </a:p>
        </p:txBody>
      </p:sp>
      <p:sp>
        <p:nvSpPr>
          <p:cNvPr id="6" name="Rectangle 2">
            <a:extLst>
              <a:ext uri="{FF2B5EF4-FFF2-40B4-BE49-F238E27FC236}">
                <a16:creationId xmlns:a16="http://schemas.microsoft.com/office/drawing/2014/main" id="{4EC3B50D-B49E-4C53-8B9A-EB604A1641D3}"/>
              </a:ext>
            </a:extLst>
          </p:cNvPr>
          <p:cNvSpPr txBox="1">
            <a:spLocks noChangeArrowheads="1"/>
          </p:cNvSpPr>
          <p:nvPr/>
        </p:nvSpPr>
        <p:spPr bwMode="auto">
          <a:xfrm>
            <a:off x="2095501" y="323734"/>
            <a:ext cx="8158163"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Projelerin Başlatılması ve Yürütülmesi</a:t>
            </a:r>
          </a:p>
        </p:txBody>
      </p:sp>
    </p:spTree>
    <p:extLst>
      <p:ext uri="{BB962C8B-B14F-4D97-AF65-F5344CB8AC3E}">
        <p14:creationId xmlns:p14="http://schemas.microsoft.com/office/powerpoint/2010/main" val="107036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73784" y="1124953"/>
            <a:ext cx="8824911" cy="816416"/>
          </a:xfrm>
        </p:spPr>
        <p:txBody>
          <a:bodyPr anchor="t">
            <a:noAutofit/>
          </a:bodyPr>
          <a:lstStyle/>
          <a:p>
            <a:pPr algn="ctr" eaLnBrk="1" fontAlgn="auto" hangingPunct="1">
              <a:lnSpc>
                <a:spcPct val="100000"/>
              </a:lnSpc>
              <a:spcAft>
                <a:spcPts val="0"/>
              </a:spcAft>
              <a:defRPr/>
            </a:pPr>
            <a:r>
              <a:rPr lang="tr-TR" b="1"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 Süreçleri Yönetim Sistemi</a:t>
            </a:r>
          </a:p>
        </p:txBody>
      </p:sp>
      <p:pic>
        <p:nvPicPr>
          <p:cNvPr id="5" name="Resim 4" descr="C:\Users\Adem\Desktop\bapsis_logo_AK_yazisiz.png">
            <a:extLst>
              <a:ext uri="{FF2B5EF4-FFF2-40B4-BE49-F238E27FC236}">
                <a16:creationId xmlns:a16="http://schemas.microsoft.com/office/drawing/2014/main" id="{A8AF0F49-D2AC-4CC5-9956-BE4D4DB8B62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74579" y="2758709"/>
            <a:ext cx="2442840" cy="670291"/>
          </a:xfrm>
          <a:prstGeom prst="rect">
            <a:avLst/>
          </a:prstGeom>
          <a:ln>
            <a:noFill/>
          </a:ln>
          <a:effectLst>
            <a:outerShdw blurRad="190500" algn="tl" rotWithShape="0">
              <a:srgbClr val="000000">
                <a:alpha val="70000"/>
              </a:srgbClr>
            </a:outerShdw>
          </a:effectLst>
        </p:spPr>
      </p:pic>
      <p:sp>
        <p:nvSpPr>
          <p:cNvPr id="6" name="Başlık 1">
            <a:extLst>
              <a:ext uri="{FF2B5EF4-FFF2-40B4-BE49-F238E27FC236}">
                <a16:creationId xmlns:a16="http://schemas.microsoft.com/office/drawing/2014/main" id="{E822AF0E-029D-414A-8031-13DF8489F024}"/>
              </a:ext>
            </a:extLst>
          </p:cNvPr>
          <p:cNvSpPr txBox="1">
            <a:spLocks/>
          </p:cNvSpPr>
          <p:nvPr/>
        </p:nvSpPr>
        <p:spPr bwMode="auto">
          <a:xfrm>
            <a:off x="4392608" y="5704012"/>
            <a:ext cx="3406782" cy="37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346075" indent="-34290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547688" indent="-547688">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822325" indent="-822325">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1096963" indent="-1096963">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15541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0113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24685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29257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tr-TR" altLang="tr-T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 Mayıs 2023</a:t>
            </a:r>
          </a:p>
        </p:txBody>
      </p:sp>
    </p:spTree>
    <p:extLst>
      <p:ext uri="{BB962C8B-B14F-4D97-AF65-F5344CB8AC3E}">
        <p14:creationId xmlns:p14="http://schemas.microsoft.com/office/powerpoint/2010/main" val="67634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194179"/>
            <a:ext cx="8229600" cy="3737355"/>
          </a:xfrm>
        </p:spPr>
        <p:txBody>
          <a:bodyPr>
            <a:normAutofit/>
          </a:bodyPr>
          <a:lstStyle/>
          <a:p>
            <a:pPr marL="266700" lvl="0" indent="-266700">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Sisteme erişim adresi:</a:t>
            </a:r>
          </a:p>
          <a:p>
            <a:pPr>
              <a:spcBef>
                <a:spcPts val="0"/>
              </a:spcBef>
              <a:buClr>
                <a:schemeClr val="accent6">
                  <a:lumMod val="75000"/>
                </a:schemeClr>
              </a:buClr>
              <a:buFont typeface="Symbol" panose="05050102010706020507" pitchFamily="18" charset="2"/>
              <a:buChar char="·"/>
            </a:pPr>
            <a:endParaRPr lang="tr-TR" sz="1600" dirty="0">
              <a:latin typeface="Arial" charset="0"/>
              <a:cs typeface="Arial" charset="0"/>
            </a:endParaRPr>
          </a:p>
          <a:p>
            <a:pPr marL="715963" lvl="1">
              <a:buClr>
                <a:schemeClr val="accent6">
                  <a:lumMod val="75000"/>
                </a:schemeClr>
              </a:buClr>
              <a:buFont typeface="Symbol" panose="05050102010706020507" pitchFamily="18" charset="2"/>
              <a:buChar char="·"/>
            </a:pPr>
            <a:r>
              <a:rPr lang="tr-TR" sz="1600" dirty="0">
                <a:hlinkClick r:id="rId2"/>
              </a:rPr>
              <a:t>https://bapsis.gelisim.edu.tr/</a:t>
            </a:r>
            <a:r>
              <a:rPr lang="tr-TR" sz="1600" dirty="0"/>
              <a:t> </a:t>
            </a:r>
          </a:p>
          <a:p>
            <a:pPr marL="26670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Araştırmacıların temel bilgileri Personel </a:t>
            </a:r>
            <a:r>
              <a:rPr lang="tr-TR" sz="1600" dirty="0" err="1">
                <a:solidFill>
                  <a:schemeClr val="tx1"/>
                </a:solidFill>
                <a:latin typeface="Arial" charset="0"/>
                <a:cs typeface="Arial" charset="0"/>
              </a:rPr>
              <a:t>Veritabanından</a:t>
            </a:r>
            <a:r>
              <a:rPr lang="tr-TR" sz="1600" dirty="0">
                <a:solidFill>
                  <a:schemeClr val="tx1"/>
                </a:solidFill>
                <a:latin typeface="Arial" charset="0"/>
                <a:cs typeface="Arial" charset="0"/>
              </a:rPr>
              <a:t> otomatik olarak çekilmektedir.</a:t>
            </a:r>
          </a:p>
          <a:p>
            <a:pPr marL="266700" lvl="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Sisteme giriş mevcut kurumsal kullanıcı bilgilerinizle sağlanmaktadır. </a:t>
            </a:r>
          </a:p>
          <a:p>
            <a:pPr marL="266700" lvl="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Sisteme giriş yapamayan araştırmacıların BİM ile irtibata geçmeleri önerilir.</a:t>
            </a:r>
            <a:endParaRPr lang="tr-TR" sz="1600" dirty="0">
              <a:latin typeface="Arial" charset="0"/>
              <a:cs typeface="Arial" charset="0"/>
            </a:endParaRPr>
          </a:p>
        </p:txBody>
      </p:sp>
      <p:sp>
        <p:nvSpPr>
          <p:cNvPr id="7" name="Rectangle 2">
            <a:extLst>
              <a:ext uri="{FF2B5EF4-FFF2-40B4-BE49-F238E27FC236}">
                <a16:creationId xmlns:a16="http://schemas.microsoft.com/office/drawing/2014/main" id="{8DA255A2-7D2E-4B83-8CED-0A5F3CCCC667}"/>
              </a:ext>
            </a:extLst>
          </p:cNvPr>
          <p:cNvSpPr txBox="1">
            <a:spLocks noChangeArrowheads="1"/>
          </p:cNvSpPr>
          <p:nvPr/>
        </p:nvSpPr>
        <p:spPr bwMode="auto">
          <a:xfrm>
            <a:off x="2095501" y="323734"/>
            <a:ext cx="8158163"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Kullanıcı Bilgileri</a:t>
            </a:r>
          </a:p>
        </p:txBody>
      </p:sp>
      <p:sp>
        <p:nvSpPr>
          <p:cNvPr id="10" name="Sağ Ok 1">
            <a:extLst>
              <a:ext uri="{FF2B5EF4-FFF2-40B4-BE49-F238E27FC236}">
                <a16:creationId xmlns:a16="http://schemas.microsoft.com/office/drawing/2014/main" id="{99859A66-CA79-441E-886F-44C4622F4CAE}"/>
              </a:ext>
            </a:extLst>
          </p:cNvPr>
          <p:cNvSpPr/>
          <p:nvPr/>
        </p:nvSpPr>
        <p:spPr>
          <a:xfrm>
            <a:off x="7097660" y="4556118"/>
            <a:ext cx="540000" cy="180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3" name="Resim 2">
            <a:extLst>
              <a:ext uri="{FF2B5EF4-FFF2-40B4-BE49-F238E27FC236}">
                <a16:creationId xmlns:a16="http://schemas.microsoft.com/office/drawing/2014/main" id="{97316B67-518C-400E-99A0-2F5BAB167B1E}"/>
              </a:ext>
            </a:extLst>
          </p:cNvPr>
          <p:cNvPicPr>
            <a:picLocks noChangeAspect="1"/>
          </p:cNvPicPr>
          <p:nvPr/>
        </p:nvPicPr>
        <p:blipFill>
          <a:blip r:embed="rId3"/>
          <a:stretch>
            <a:fillRect/>
          </a:stretch>
        </p:blipFill>
        <p:spPr>
          <a:xfrm>
            <a:off x="1248354" y="3956626"/>
            <a:ext cx="5729076" cy="2388349"/>
          </a:xfrm>
          <a:prstGeom prst="rect">
            <a:avLst/>
          </a:prstGeom>
          <a:ln>
            <a:noFill/>
          </a:ln>
          <a:effectLst>
            <a:outerShdw blurRad="190500" algn="tl" rotWithShape="0">
              <a:srgbClr val="000000">
                <a:alpha val="70000"/>
              </a:srgbClr>
            </a:outerShdw>
          </a:effectLst>
        </p:spPr>
      </p:pic>
      <p:pic>
        <p:nvPicPr>
          <p:cNvPr id="4" name="Resim 3">
            <a:extLst>
              <a:ext uri="{FF2B5EF4-FFF2-40B4-BE49-F238E27FC236}">
                <a16:creationId xmlns:a16="http://schemas.microsoft.com/office/drawing/2014/main" id="{4D328F71-45AD-4E39-A27D-15931D7BD52E}"/>
              </a:ext>
            </a:extLst>
          </p:cNvPr>
          <p:cNvPicPr>
            <a:picLocks noChangeAspect="1"/>
          </p:cNvPicPr>
          <p:nvPr/>
        </p:nvPicPr>
        <p:blipFill>
          <a:blip r:embed="rId4"/>
          <a:stretch>
            <a:fillRect/>
          </a:stretch>
        </p:blipFill>
        <p:spPr>
          <a:xfrm>
            <a:off x="7757890" y="3935981"/>
            <a:ext cx="2839845" cy="23883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097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851545" y="1166500"/>
            <a:ext cx="9517039" cy="5121965"/>
          </a:xfrm>
        </p:spPr>
        <p:txBody>
          <a:bodyPr>
            <a:normAutofit/>
          </a:bodyPr>
          <a:lstStyle/>
          <a:p>
            <a:pPr marL="266700" indent="-266700">
              <a:lnSpc>
                <a:spcPct val="150000"/>
              </a:lnSpc>
              <a:buClr>
                <a:schemeClr val="accent6">
                  <a:lumMod val="75000"/>
                </a:schemeClr>
              </a:buClr>
              <a:buFont typeface="Symbol" panose="05050102010706020507" pitchFamily="18" charset="2"/>
              <a:buChar char="·"/>
            </a:pPr>
            <a:r>
              <a:rPr lang="tr-TR" sz="1600" b="1" dirty="0">
                <a:solidFill>
                  <a:schemeClr val="tx1"/>
                </a:solidFill>
                <a:latin typeface="Arial" charset="0"/>
                <a:cs typeface="Arial" charset="0"/>
              </a:rPr>
              <a:t>Proje İşlemleri </a:t>
            </a:r>
            <a:r>
              <a:rPr lang="tr-TR" sz="1600" dirty="0">
                <a:solidFill>
                  <a:schemeClr val="tx1"/>
                </a:solidFill>
                <a:latin typeface="Arial" charset="0"/>
                <a:cs typeface="Arial" charset="0"/>
              </a:rPr>
              <a:t>sayfasında Sözleşme Beklenen Projelerim alanındaki tablodan, «</a:t>
            </a:r>
            <a:r>
              <a:rPr lang="tr-TR" sz="1600" b="1" dirty="0">
                <a:solidFill>
                  <a:schemeClr val="tx1"/>
                </a:solidFill>
                <a:latin typeface="Arial" charset="0"/>
                <a:cs typeface="Arial" charset="0"/>
              </a:rPr>
              <a:t>İşlem</a:t>
            </a:r>
            <a:r>
              <a:rPr lang="tr-TR" sz="1600" dirty="0">
                <a:solidFill>
                  <a:schemeClr val="tx1"/>
                </a:solidFill>
                <a:latin typeface="Arial" charset="0"/>
                <a:cs typeface="Arial" charset="0"/>
              </a:rPr>
              <a:t>» Menüsünü kullanarak sözleşme dosyasını bilgisayarınıza indiriniz.</a:t>
            </a:r>
          </a:p>
          <a:p>
            <a:pPr marL="266700" lvl="0" indent="-266700">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Sözleşme dosyasını imzalanmış olarak </a:t>
            </a:r>
            <a:r>
              <a:rPr lang="tr-TR" sz="1600" dirty="0" smtClean="0">
                <a:solidFill>
                  <a:schemeClr val="tx1"/>
                </a:solidFill>
                <a:latin typeface="Arial" charset="0"/>
                <a:cs typeface="Arial" charset="0"/>
              </a:rPr>
              <a:t>Koordinatörlüğe</a:t>
            </a:r>
            <a:r>
              <a:rPr lang="tr-TR" sz="1600" dirty="0" smtClean="0">
                <a:solidFill>
                  <a:schemeClr val="tx1"/>
                </a:solidFill>
                <a:latin typeface="Arial" charset="0"/>
                <a:cs typeface="Arial" charset="0"/>
              </a:rPr>
              <a:t> </a:t>
            </a:r>
            <a:r>
              <a:rPr lang="tr-TR" sz="1600" dirty="0">
                <a:solidFill>
                  <a:schemeClr val="tx1"/>
                </a:solidFill>
                <a:latin typeface="Arial" charset="0"/>
                <a:cs typeface="Arial" charset="0"/>
              </a:rPr>
              <a:t>teslim ediniz.</a:t>
            </a:r>
          </a:p>
          <a:p>
            <a:pPr lvl="0"/>
            <a:endParaRPr lang="tr-TR" sz="1600" b="1" dirty="0">
              <a:solidFill>
                <a:schemeClr val="tx1"/>
              </a:solidFill>
              <a:latin typeface="Arial" charset="0"/>
              <a:cs typeface="Arial" charset="0"/>
            </a:endParaRPr>
          </a:p>
          <a:p>
            <a:pPr lvl="0"/>
            <a:endParaRPr lang="tr-TR" sz="1600" b="1" dirty="0">
              <a:solidFill>
                <a:schemeClr val="tx1"/>
              </a:solidFill>
              <a:latin typeface="Arial" charset="0"/>
              <a:cs typeface="Arial" charset="0"/>
            </a:endParaRPr>
          </a:p>
          <a:p>
            <a:pPr lvl="0"/>
            <a:endParaRPr lang="tr-TR" sz="1600" b="1" dirty="0">
              <a:solidFill>
                <a:schemeClr val="tx1"/>
              </a:solidFill>
              <a:latin typeface="Arial" charset="0"/>
              <a:cs typeface="Arial" charset="0"/>
            </a:endParaRPr>
          </a:p>
        </p:txBody>
      </p:sp>
      <p:sp>
        <p:nvSpPr>
          <p:cNvPr id="2" name="Yuvarlatılmış Dikdörtgen 1"/>
          <p:cNvSpPr/>
          <p:nvPr/>
        </p:nvSpPr>
        <p:spPr>
          <a:xfrm>
            <a:off x="6528048" y="5301208"/>
            <a:ext cx="1224136" cy="216024"/>
          </a:xfrm>
          <a:prstGeom prst="roundRect">
            <a:avLst/>
          </a:prstGeom>
          <a:noFill/>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grpSp>
        <p:nvGrpSpPr>
          <p:cNvPr id="9" name="Grup 8">
            <a:extLst>
              <a:ext uri="{FF2B5EF4-FFF2-40B4-BE49-F238E27FC236}">
                <a16:creationId xmlns:a16="http://schemas.microsoft.com/office/drawing/2014/main" id="{A3157EC7-A0DA-4FAB-B10D-449CF568A95B}"/>
              </a:ext>
            </a:extLst>
          </p:cNvPr>
          <p:cNvGrpSpPr/>
          <p:nvPr/>
        </p:nvGrpSpPr>
        <p:grpSpPr>
          <a:xfrm>
            <a:off x="2173900" y="2780928"/>
            <a:ext cx="5650294" cy="3384376"/>
            <a:chOff x="649898" y="2780928"/>
            <a:chExt cx="5789745" cy="3528392"/>
          </a:xfrm>
        </p:grpSpPr>
        <p:pic>
          <p:nvPicPr>
            <p:cNvPr id="6" name="Resim 5"/>
            <p:cNvPicPr>
              <a:picLocks noChangeAspect="1"/>
            </p:cNvPicPr>
            <p:nvPr/>
          </p:nvPicPr>
          <p:blipFill>
            <a:blip r:embed="rId3"/>
            <a:stretch>
              <a:fillRect/>
            </a:stretch>
          </p:blipFill>
          <p:spPr>
            <a:xfrm>
              <a:off x="649898" y="2780928"/>
              <a:ext cx="5789745" cy="3528392"/>
            </a:xfrm>
            <a:prstGeom prst="rect">
              <a:avLst/>
            </a:prstGeom>
            <a:ln>
              <a:noFill/>
            </a:ln>
            <a:effectLst>
              <a:outerShdw blurRad="292100" dist="139700" dir="2700000" algn="tl" rotWithShape="0">
                <a:srgbClr val="333333">
                  <a:alpha val="65000"/>
                </a:srgbClr>
              </a:outerShdw>
            </a:effectLst>
          </p:spPr>
        </p:pic>
        <p:pic>
          <p:nvPicPr>
            <p:cNvPr id="11" name="Resim 10" descr="Bozok Üniversitesi İletişim, Protokol ve Enformasyon Müdürlüğü - Logo">
              <a:extLst>
                <a:ext uri="{FF2B5EF4-FFF2-40B4-BE49-F238E27FC236}">
                  <a16:creationId xmlns:a16="http://schemas.microsoft.com/office/drawing/2014/main" id="{37D35CD3-BEAA-4EA7-9AC7-B680FF38C01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918594"/>
              <a:ext cx="576064" cy="576064"/>
            </a:xfrm>
            <a:prstGeom prst="rect">
              <a:avLst/>
            </a:prstGeom>
            <a:ln>
              <a:noFill/>
            </a:ln>
            <a:effectLst>
              <a:outerShdw blurRad="190500" algn="tl" rotWithShape="0">
                <a:srgbClr val="000000">
                  <a:alpha val="70000"/>
                </a:srgbClr>
              </a:outerShdw>
            </a:effectLst>
          </p:spPr>
        </p:pic>
      </p:grpSp>
      <p:sp>
        <p:nvSpPr>
          <p:cNvPr id="13" name="Rectangle 2">
            <a:extLst>
              <a:ext uri="{FF2B5EF4-FFF2-40B4-BE49-F238E27FC236}">
                <a16:creationId xmlns:a16="http://schemas.microsoft.com/office/drawing/2014/main" id="{4008A2AA-747C-4319-97B3-1BBCF49F1C89}"/>
              </a:ext>
            </a:extLst>
          </p:cNvPr>
          <p:cNvSpPr txBox="1">
            <a:spLocks noChangeArrowheads="1"/>
          </p:cNvSpPr>
          <p:nvPr/>
        </p:nvSpPr>
        <p:spPr bwMode="auto">
          <a:xfrm>
            <a:off x="2095501" y="323734"/>
            <a:ext cx="8158163"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70000" lnSpcReduction="2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Destek Başvurusu Onaylanan Proje İçin Sözleşme Dosyası İndirme</a:t>
            </a:r>
          </a:p>
        </p:txBody>
      </p:sp>
      <p:sp>
        <p:nvSpPr>
          <p:cNvPr id="16" name="Sağ Ok 1">
            <a:extLst>
              <a:ext uri="{FF2B5EF4-FFF2-40B4-BE49-F238E27FC236}">
                <a16:creationId xmlns:a16="http://schemas.microsoft.com/office/drawing/2014/main" id="{8F8C3EA4-111B-4639-BB4B-6BECFE3BEC97}"/>
              </a:ext>
            </a:extLst>
          </p:cNvPr>
          <p:cNvSpPr/>
          <p:nvPr/>
        </p:nvSpPr>
        <p:spPr>
          <a:xfrm rot="7389970">
            <a:off x="6488254" y="3200206"/>
            <a:ext cx="4032000" cy="108000"/>
          </a:xfrm>
          <a:prstGeom prst="rightArrow">
            <a:avLst>
              <a:gd name="adj1" fmla="val 50000"/>
              <a:gd name="adj2" fmla="val 122450"/>
            </a:avLst>
          </a:prstGeom>
          <a:gradFill>
            <a:gsLst>
              <a:gs pos="0">
                <a:srgbClr val="C00000"/>
              </a:gs>
              <a:gs pos="41000">
                <a:srgbClr val="EA0000"/>
              </a:gs>
              <a:gs pos="100000">
                <a:srgbClr val="FF3B3B"/>
              </a:gs>
            </a:gsLst>
            <a:lin ang="16200000" scaled="1"/>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17" name="Grup 16">
            <a:extLst>
              <a:ext uri="{FF2B5EF4-FFF2-40B4-BE49-F238E27FC236}">
                <a16:creationId xmlns:a16="http://schemas.microsoft.com/office/drawing/2014/main" id="{59089046-4ADE-45E7-B5F7-9592EF30F127}"/>
              </a:ext>
            </a:extLst>
          </p:cNvPr>
          <p:cNvGrpSpPr/>
          <p:nvPr/>
        </p:nvGrpSpPr>
        <p:grpSpPr>
          <a:xfrm>
            <a:off x="2173899" y="2780928"/>
            <a:ext cx="5650294" cy="946555"/>
            <a:chOff x="2173899" y="2780928"/>
            <a:chExt cx="5650294" cy="946555"/>
          </a:xfrm>
        </p:grpSpPr>
        <p:grpSp>
          <p:nvGrpSpPr>
            <p:cNvPr id="15" name="Grup 14">
              <a:extLst>
                <a:ext uri="{FF2B5EF4-FFF2-40B4-BE49-F238E27FC236}">
                  <a16:creationId xmlns:a16="http://schemas.microsoft.com/office/drawing/2014/main" id="{29636B74-259A-4A33-91E4-844070506DD2}"/>
                </a:ext>
              </a:extLst>
            </p:cNvPr>
            <p:cNvGrpSpPr/>
            <p:nvPr/>
          </p:nvGrpSpPr>
          <p:grpSpPr>
            <a:xfrm>
              <a:off x="2173899" y="2780928"/>
              <a:ext cx="5650294" cy="946555"/>
              <a:chOff x="2173899" y="2780928"/>
              <a:chExt cx="5650294" cy="946555"/>
            </a:xfrm>
          </p:grpSpPr>
          <p:pic>
            <p:nvPicPr>
              <p:cNvPr id="5" name="Resim 4">
                <a:extLst>
                  <a:ext uri="{FF2B5EF4-FFF2-40B4-BE49-F238E27FC236}">
                    <a16:creationId xmlns:a16="http://schemas.microsoft.com/office/drawing/2014/main" id="{3D2AFE86-741C-4699-8E0B-35473CD9D223}"/>
                  </a:ext>
                </a:extLst>
              </p:cNvPr>
              <p:cNvPicPr>
                <a:picLocks noChangeAspect="1"/>
              </p:cNvPicPr>
              <p:nvPr/>
            </p:nvPicPr>
            <p:blipFill>
              <a:blip r:embed="rId5"/>
              <a:stretch>
                <a:fillRect/>
              </a:stretch>
            </p:blipFill>
            <p:spPr>
              <a:xfrm>
                <a:off x="2173899" y="2780928"/>
                <a:ext cx="5650294" cy="946555"/>
              </a:xfrm>
              <a:prstGeom prst="rect">
                <a:avLst/>
              </a:prstGeom>
            </p:spPr>
          </p:pic>
          <p:cxnSp>
            <p:nvCxnSpPr>
              <p:cNvPr id="14" name="Düz Bağlayıcı 13">
                <a:extLst>
                  <a:ext uri="{FF2B5EF4-FFF2-40B4-BE49-F238E27FC236}">
                    <a16:creationId xmlns:a16="http://schemas.microsoft.com/office/drawing/2014/main" id="{3206A411-04C1-442D-A8F3-19AB2023E9A2}"/>
                  </a:ext>
                </a:extLst>
              </p:cNvPr>
              <p:cNvCxnSpPr>
                <a:cxnSpLocks/>
              </p:cNvCxnSpPr>
              <p:nvPr/>
            </p:nvCxnSpPr>
            <p:spPr>
              <a:xfrm>
                <a:off x="2495601" y="3638200"/>
                <a:ext cx="504056" cy="0"/>
              </a:xfrm>
              <a:prstGeom prst="line">
                <a:avLst/>
              </a:prstGeom>
              <a:ln w="76200">
                <a:solidFill>
                  <a:srgbClr val="02315B"/>
                </a:solidFill>
              </a:ln>
            </p:spPr>
            <p:style>
              <a:lnRef idx="1">
                <a:schemeClr val="accent1"/>
              </a:lnRef>
              <a:fillRef idx="0">
                <a:schemeClr val="accent1"/>
              </a:fillRef>
              <a:effectRef idx="0">
                <a:schemeClr val="accent1"/>
              </a:effectRef>
              <a:fontRef idx="minor">
                <a:schemeClr val="tx1"/>
              </a:fontRef>
            </p:style>
          </p:cxnSp>
        </p:grpSp>
        <p:pic>
          <p:nvPicPr>
            <p:cNvPr id="7" name="Resim 6">
              <a:extLst>
                <a:ext uri="{FF2B5EF4-FFF2-40B4-BE49-F238E27FC236}">
                  <a16:creationId xmlns:a16="http://schemas.microsoft.com/office/drawing/2014/main" id="{EA3AAED8-6582-4B85-94FF-99A47FAF69AC}"/>
                </a:ext>
              </a:extLst>
            </p:cNvPr>
            <p:cNvPicPr>
              <a:picLocks noChangeAspect="1"/>
            </p:cNvPicPr>
            <p:nvPr/>
          </p:nvPicPr>
          <p:blipFill>
            <a:blip r:embed="rId6"/>
            <a:stretch>
              <a:fillRect/>
            </a:stretch>
          </p:blipFill>
          <p:spPr>
            <a:xfrm>
              <a:off x="2277033" y="2823692"/>
              <a:ext cx="1776393" cy="620599"/>
            </a:xfrm>
            <a:prstGeom prst="rect">
              <a:avLst/>
            </a:prstGeom>
          </p:spPr>
        </p:pic>
      </p:grpSp>
      <p:pic>
        <p:nvPicPr>
          <p:cNvPr id="18" name="Resim 17">
            <a:extLst>
              <a:ext uri="{FF2B5EF4-FFF2-40B4-BE49-F238E27FC236}">
                <a16:creationId xmlns:a16="http://schemas.microsoft.com/office/drawing/2014/main" id="{863DE503-A572-4E10-AD7B-AA4CABBB4C91}"/>
              </a:ext>
            </a:extLst>
          </p:cNvPr>
          <p:cNvPicPr>
            <a:picLocks noChangeAspect="1"/>
          </p:cNvPicPr>
          <p:nvPr/>
        </p:nvPicPr>
        <p:blipFill>
          <a:blip r:embed="rId7"/>
          <a:stretch>
            <a:fillRect/>
          </a:stretch>
        </p:blipFill>
        <p:spPr>
          <a:xfrm>
            <a:off x="8501425" y="3545457"/>
            <a:ext cx="1839030" cy="26198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692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484785"/>
            <a:ext cx="8229600" cy="4383087"/>
          </a:xfrm>
        </p:spPr>
        <p:txBody>
          <a:bodyPr>
            <a:normAutofit/>
          </a:bodyPr>
          <a:lstStyle/>
          <a:p>
            <a:pPr marL="266700" lvl="0" indent="-266700">
              <a:lnSpc>
                <a:spcPct val="150000"/>
              </a:lnSpc>
              <a:buClr>
                <a:schemeClr val="accent6">
                  <a:lumMod val="75000"/>
                </a:schemeClr>
              </a:buClr>
              <a:buFont typeface="Symbol" panose="05050102010706020507" pitchFamily="18" charset="2"/>
              <a:buChar char="·"/>
            </a:pPr>
            <a:r>
              <a:rPr lang="tr-TR" sz="1800" dirty="0">
                <a:latin typeface="Arial" charset="0"/>
                <a:cs typeface="Arial" charset="0"/>
              </a:rPr>
              <a:t>BAP </a:t>
            </a:r>
            <a:r>
              <a:rPr lang="tr-TR" sz="1800" dirty="0" smtClean="0">
                <a:latin typeface="Arial" charset="0"/>
                <a:cs typeface="Arial" charset="0"/>
              </a:rPr>
              <a:t>Koordinatörlüğü</a:t>
            </a:r>
            <a:endParaRPr lang="tr-TR" sz="1800" dirty="0">
              <a:latin typeface="Arial" charset="0"/>
              <a:cs typeface="Arial" charset="0"/>
            </a:endParaRPr>
          </a:p>
          <a:p>
            <a:pPr marL="266700" lvl="0" indent="-266700">
              <a:lnSpc>
                <a:spcPct val="150000"/>
              </a:lnSpc>
              <a:buClr>
                <a:schemeClr val="accent6">
                  <a:lumMod val="75000"/>
                </a:schemeClr>
              </a:buClr>
              <a:buFont typeface="Symbol" panose="05050102010706020507" pitchFamily="18" charset="2"/>
              <a:buChar char="·"/>
            </a:pPr>
            <a:r>
              <a:rPr lang="tr-TR" sz="1800" dirty="0">
                <a:latin typeface="Arial" charset="0"/>
                <a:cs typeface="Arial" charset="0"/>
              </a:rPr>
              <a:t>Projelerin Başlatılması ve Yürütülmesi</a:t>
            </a:r>
          </a:p>
          <a:p>
            <a:pPr marL="266700" lvl="0" indent="-266700">
              <a:lnSpc>
                <a:spcPct val="150000"/>
              </a:lnSpc>
              <a:buClr>
                <a:schemeClr val="accent6">
                  <a:lumMod val="75000"/>
                </a:schemeClr>
              </a:buClr>
              <a:buFont typeface="Symbol" panose="05050102010706020507" pitchFamily="18" charset="2"/>
              <a:buChar char="·"/>
            </a:pPr>
            <a:r>
              <a:rPr lang="tr-TR" sz="1800" dirty="0">
                <a:latin typeface="Arial" charset="0"/>
                <a:cs typeface="Arial" charset="0"/>
              </a:rPr>
              <a:t>Sisteme Erişim ve Kullanıcı Bilgileri</a:t>
            </a:r>
          </a:p>
          <a:p>
            <a:pPr marL="266700" indent="-266700">
              <a:lnSpc>
                <a:spcPct val="150000"/>
              </a:lnSpc>
              <a:buClr>
                <a:schemeClr val="accent6">
                  <a:lumMod val="75000"/>
                </a:schemeClr>
              </a:buClr>
              <a:buFont typeface="Symbol" panose="05050102010706020507" pitchFamily="18" charset="2"/>
              <a:buChar char="·"/>
            </a:pPr>
            <a:r>
              <a:rPr lang="tr-TR" sz="1800" dirty="0">
                <a:latin typeface="Arial" charset="0"/>
                <a:cs typeface="Arial" charset="0"/>
              </a:rPr>
              <a:t>Harcama İşlemleri-1, (Başvurusu BAPSIS Üzerinde Başlatılan Projeler İçin)</a:t>
            </a:r>
          </a:p>
          <a:p>
            <a:pPr marL="266700" indent="-266700">
              <a:lnSpc>
                <a:spcPct val="150000"/>
              </a:lnSpc>
              <a:buClr>
                <a:schemeClr val="accent6">
                  <a:lumMod val="75000"/>
                </a:schemeClr>
              </a:buClr>
              <a:buFont typeface="Symbol" panose="05050102010706020507" pitchFamily="18" charset="2"/>
              <a:buChar char="·"/>
            </a:pPr>
            <a:r>
              <a:rPr lang="tr-TR" sz="1800" dirty="0">
                <a:latin typeface="Arial" charset="0"/>
                <a:cs typeface="Arial" charset="0"/>
              </a:rPr>
              <a:t>Harcama İşlemleri-2, (BAPSIS Sistemine Aktarılan Mevcut Projeler İçin)</a:t>
            </a:r>
          </a:p>
          <a:p>
            <a:pPr marL="266700" indent="-266700">
              <a:lnSpc>
                <a:spcPct val="150000"/>
              </a:lnSpc>
              <a:buClr>
                <a:schemeClr val="accent6">
                  <a:lumMod val="75000"/>
                </a:schemeClr>
              </a:buClr>
              <a:buFont typeface="Symbol" panose="05050102010706020507" pitchFamily="18" charset="2"/>
              <a:buChar char="·"/>
            </a:pPr>
            <a:r>
              <a:rPr lang="tr-TR" sz="1800" dirty="0">
                <a:latin typeface="Arial" charset="0"/>
                <a:cs typeface="Arial" charset="0"/>
              </a:rPr>
              <a:t>Talep, Rapor ve Yayın İşlemleri</a:t>
            </a:r>
          </a:p>
        </p:txBody>
      </p:sp>
      <p:sp>
        <p:nvSpPr>
          <p:cNvPr id="4" name="Rectangle 2"/>
          <p:cNvSpPr txBox="1">
            <a:spLocks noChangeArrowheads="1"/>
          </p:cNvSpPr>
          <p:nvPr/>
        </p:nvSpPr>
        <p:spPr bwMode="auto">
          <a:xfrm>
            <a:off x="2095501"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İçerik</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65880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id="{11ADC963-0DCC-440E-AA1E-C4D4461D80A6}"/>
              </a:ext>
            </a:extLst>
          </p:cNvPr>
          <p:cNvPicPr>
            <a:picLocks noChangeAspect="1"/>
          </p:cNvPicPr>
          <p:nvPr/>
        </p:nvPicPr>
        <p:blipFill>
          <a:blip r:embed="rId2"/>
          <a:stretch>
            <a:fillRect/>
          </a:stretch>
        </p:blipFill>
        <p:spPr>
          <a:xfrm>
            <a:off x="8501425" y="3545457"/>
            <a:ext cx="1839030" cy="2619847"/>
          </a:xfrm>
          <a:prstGeom prst="rect">
            <a:avLst/>
          </a:prstGeom>
          <a:ln>
            <a:noFill/>
          </a:ln>
          <a:effectLst>
            <a:outerShdw blurRad="190500" algn="tl" rotWithShape="0">
              <a:srgbClr val="000000">
                <a:alpha val="70000"/>
              </a:srgbClr>
            </a:outerShdw>
          </a:effectLst>
        </p:spPr>
      </p:pic>
      <p:sp>
        <p:nvSpPr>
          <p:cNvPr id="6147" name="Rectangle 3"/>
          <p:cNvSpPr>
            <a:spLocks noGrp="1" noChangeArrowheads="1"/>
          </p:cNvSpPr>
          <p:nvPr>
            <p:ph idx="1"/>
          </p:nvPr>
        </p:nvSpPr>
        <p:spPr>
          <a:xfrm>
            <a:off x="1981200" y="1132764"/>
            <a:ext cx="8229600" cy="1484535"/>
          </a:xfrm>
        </p:spPr>
        <p:txBody>
          <a:bodyPr>
            <a:normAutofit/>
          </a:bodyPr>
          <a:lstStyle/>
          <a:p>
            <a:pPr marL="26670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Sözleşmesi onaylanan projeler, Proje İşlemleri sayfasında «</a:t>
            </a:r>
            <a:r>
              <a:rPr lang="tr-TR" sz="1600" b="1" dirty="0">
                <a:solidFill>
                  <a:schemeClr val="tx1"/>
                </a:solidFill>
                <a:latin typeface="Arial" charset="0"/>
                <a:cs typeface="Arial" charset="0"/>
              </a:rPr>
              <a:t>Devam Eden Projelerim</a:t>
            </a:r>
            <a:r>
              <a:rPr lang="tr-TR" sz="1600" dirty="0">
                <a:solidFill>
                  <a:schemeClr val="tx1"/>
                </a:solidFill>
                <a:latin typeface="Arial" charset="0"/>
                <a:cs typeface="Arial" charset="0"/>
              </a:rPr>
              <a:t>» tablosunda görüntülenir. </a:t>
            </a:r>
          </a:p>
          <a:p>
            <a:pPr marL="266700" lvl="0" indent="-266700">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İşlem Menüsündeki seçeneklerle muhtelif süreçlerin yürütülmesi mümkündür.</a:t>
            </a:r>
            <a:endParaRPr lang="tr-TR" sz="1600" b="1" dirty="0">
              <a:solidFill>
                <a:schemeClr val="tx1"/>
              </a:solidFill>
              <a:latin typeface="Arial" charset="0"/>
              <a:cs typeface="Arial" charset="0"/>
            </a:endParaRPr>
          </a:p>
        </p:txBody>
      </p:sp>
      <p:pic>
        <p:nvPicPr>
          <p:cNvPr id="1026" name="Picture 2" descr="approved stamp png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5215" y="4104368"/>
            <a:ext cx="1291449" cy="128929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Düz Bağlayıcı 12">
            <a:extLst>
              <a:ext uri="{FF2B5EF4-FFF2-40B4-BE49-F238E27FC236}">
                <a16:creationId xmlns:a16="http://schemas.microsoft.com/office/drawing/2014/main" id="{EA96E0E3-009F-4A7C-8C97-8B00BBDE6AA4}"/>
              </a:ext>
            </a:extLst>
          </p:cNvPr>
          <p:cNvCxnSpPr>
            <a:cxnSpLocks/>
          </p:cNvCxnSpPr>
          <p:nvPr/>
        </p:nvCxnSpPr>
        <p:spPr>
          <a:xfrm>
            <a:off x="2207569" y="3717032"/>
            <a:ext cx="523597"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Grup 1">
            <a:extLst>
              <a:ext uri="{FF2B5EF4-FFF2-40B4-BE49-F238E27FC236}">
                <a16:creationId xmlns:a16="http://schemas.microsoft.com/office/drawing/2014/main" id="{483B91D9-2DCF-46B2-AF24-58FC011E9F82}"/>
              </a:ext>
            </a:extLst>
          </p:cNvPr>
          <p:cNvGrpSpPr/>
          <p:nvPr/>
        </p:nvGrpSpPr>
        <p:grpSpPr>
          <a:xfrm>
            <a:off x="1947786" y="2833322"/>
            <a:ext cx="5887788" cy="3475999"/>
            <a:chOff x="423786" y="2833321"/>
            <a:chExt cx="5887788" cy="3475999"/>
          </a:xfrm>
        </p:grpSpPr>
        <p:pic>
          <p:nvPicPr>
            <p:cNvPr id="5" name="Resim 4"/>
            <p:cNvPicPr>
              <a:picLocks noChangeAspect="1"/>
            </p:cNvPicPr>
            <p:nvPr/>
          </p:nvPicPr>
          <p:blipFill>
            <a:blip r:embed="rId4"/>
            <a:stretch>
              <a:fillRect/>
            </a:stretch>
          </p:blipFill>
          <p:spPr>
            <a:xfrm>
              <a:off x="423786" y="2833321"/>
              <a:ext cx="5887788" cy="3475999"/>
            </a:xfrm>
            <a:prstGeom prst="rect">
              <a:avLst/>
            </a:prstGeom>
          </p:spPr>
        </p:pic>
        <p:pic>
          <p:nvPicPr>
            <p:cNvPr id="11" name="Resim 10">
              <a:extLst>
                <a:ext uri="{FF2B5EF4-FFF2-40B4-BE49-F238E27FC236}">
                  <a16:creationId xmlns:a16="http://schemas.microsoft.com/office/drawing/2014/main" id="{BF89A6FB-EC83-4687-A0B8-C8E7F1855931}"/>
                </a:ext>
              </a:extLst>
            </p:cNvPr>
            <p:cNvPicPr>
              <a:picLocks noChangeAspect="1"/>
            </p:cNvPicPr>
            <p:nvPr/>
          </p:nvPicPr>
          <p:blipFill>
            <a:blip r:embed="rId5"/>
            <a:stretch>
              <a:fillRect/>
            </a:stretch>
          </p:blipFill>
          <p:spPr>
            <a:xfrm>
              <a:off x="457200" y="2833321"/>
              <a:ext cx="5770984" cy="946555"/>
            </a:xfrm>
            <a:prstGeom prst="rect">
              <a:avLst/>
            </a:prstGeom>
          </p:spPr>
        </p:pic>
      </p:grpSp>
      <p:sp>
        <p:nvSpPr>
          <p:cNvPr id="3" name="Yuvarlatılmış Dikdörtgen 2"/>
          <p:cNvSpPr/>
          <p:nvPr/>
        </p:nvSpPr>
        <p:spPr>
          <a:xfrm>
            <a:off x="6744072" y="4797152"/>
            <a:ext cx="1152128" cy="172819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2">
            <a:extLst>
              <a:ext uri="{FF2B5EF4-FFF2-40B4-BE49-F238E27FC236}">
                <a16:creationId xmlns:a16="http://schemas.microsoft.com/office/drawing/2014/main" id="{022CACEE-2E90-4936-8B81-D06019FC710C}"/>
              </a:ext>
            </a:extLst>
          </p:cNvPr>
          <p:cNvSpPr txBox="1">
            <a:spLocks noChangeArrowheads="1"/>
          </p:cNvSpPr>
          <p:nvPr/>
        </p:nvSpPr>
        <p:spPr bwMode="auto">
          <a:xfrm>
            <a:off x="2095501" y="323734"/>
            <a:ext cx="8158163"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Sözleşmesi Onaylanarak Yürürlük Kazanan Proje İşlemleri</a:t>
            </a:r>
          </a:p>
        </p:txBody>
      </p:sp>
      <p:pic>
        <p:nvPicPr>
          <p:cNvPr id="16" name="Resim 15">
            <a:extLst>
              <a:ext uri="{FF2B5EF4-FFF2-40B4-BE49-F238E27FC236}">
                <a16:creationId xmlns:a16="http://schemas.microsoft.com/office/drawing/2014/main" id="{3C196414-2371-4280-884E-EAFF11CE4017}"/>
              </a:ext>
            </a:extLst>
          </p:cNvPr>
          <p:cNvPicPr>
            <a:picLocks noChangeAspect="1"/>
          </p:cNvPicPr>
          <p:nvPr/>
        </p:nvPicPr>
        <p:blipFill>
          <a:blip r:embed="rId6"/>
          <a:stretch>
            <a:fillRect/>
          </a:stretch>
        </p:blipFill>
        <p:spPr>
          <a:xfrm>
            <a:off x="2095501" y="2894146"/>
            <a:ext cx="1776393" cy="620599"/>
          </a:xfrm>
          <a:prstGeom prst="rect">
            <a:avLst/>
          </a:prstGeom>
        </p:spPr>
      </p:pic>
      <p:cxnSp>
        <p:nvCxnSpPr>
          <p:cNvPr id="17" name="Düz Bağlayıcı 16">
            <a:extLst>
              <a:ext uri="{FF2B5EF4-FFF2-40B4-BE49-F238E27FC236}">
                <a16:creationId xmlns:a16="http://schemas.microsoft.com/office/drawing/2014/main" id="{7B5B7F83-AFD1-4505-B4EE-D60EA8038EDF}"/>
              </a:ext>
            </a:extLst>
          </p:cNvPr>
          <p:cNvCxnSpPr>
            <a:cxnSpLocks/>
          </p:cNvCxnSpPr>
          <p:nvPr/>
        </p:nvCxnSpPr>
        <p:spPr>
          <a:xfrm>
            <a:off x="2277236" y="3690808"/>
            <a:ext cx="576000" cy="0"/>
          </a:xfrm>
          <a:prstGeom prst="line">
            <a:avLst/>
          </a:prstGeom>
          <a:ln w="76200">
            <a:solidFill>
              <a:srgbClr val="0231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65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484785"/>
            <a:ext cx="8229600" cy="4383087"/>
          </a:xfrm>
        </p:spPr>
        <p:txBody>
          <a:bodyPr>
            <a:normAutofit/>
          </a:bodyPr>
          <a:lstStyle/>
          <a:p>
            <a:pPr lvl="1">
              <a:lnSpc>
                <a:spcPct val="150000"/>
              </a:lnSpc>
            </a:pPr>
            <a:endParaRPr lang="tr-TR" sz="1800" dirty="0"/>
          </a:p>
          <a:p>
            <a:pPr marL="266700" lvl="1" indent="-263525">
              <a:lnSpc>
                <a:spcPct val="150000"/>
              </a:lnSpc>
              <a:buClr>
                <a:schemeClr val="accent6">
                  <a:lumMod val="75000"/>
                </a:schemeClr>
              </a:buClr>
              <a:buFont typeface="Symbol" panose="05050102010706020507" pitchFamily="18" charset="2"/>
              <a:buChar char="·"/>
            </a:pPr>
            <a:r>
              <a:rPr lang="tr-TR" sz="1800" dirty="0">
                <a:solidFill>
                  <a:schemeClr val="tx1"/>
                </a:solidFill>
              </a:rPr>
              <a:t>Harcama İşlemleri (*)</a:t>
            </a:r>
          </a:p>
          <a:p>
            <a:pPr marL="266700" lvl="1" indent="-263525">
              <a:lnSpc>
                <a:spcPct val="150000"/>
              </a:lnSpc>
              <a:buClr>
                <a:schemeClr val="accent6">
                  <a:lumMod val="75000"/>
                </a:schemeClr>
              </a:buClr>
              <a:buFont typeface="Symbol" panose="05050102010706020507" pitchFamily="18" charset="2"/>
              <a:buChar char="·"/>
            </a:pPr>
            <a:r>
              <a:rPr lang="tr-TR" sz="1800" dirty="0">
                <a:solidFill>
                  <a:schemeClr val="tx1"/>
                </a:solidFill>
              </a:rPr>
              <a:t>Talep İşlemleri</a:t>
            </a:r>
          </a:p>
          <a:p>
            <a:pPr marL="266700" lvl="1" indent="-263525">
              <a:lnSpc>
                <a:spcPct val="150000"/>
              </a:lnSpc>
              <a:buClr>
                <a:schemeClr val="accent6">
                  <a:lumMod val="75000"/>
                </a:schemeClr>
              </a:buClr>
              <a:buFont typeface="Symbol" panose="05050102010706020507" pitchFamily="18" charset="2"/>
              <a:buChar char="·"/>
            </a:pPr>
            <a:r>
              <a:rPr lang="tr-TR" sz="1800" dirty="0">
                <a:solidFill>
                  <a:schemeClr val="tx1"/>
                </a:solidFill>
              </a:rPr>
              <a:t>Rapor İşlemleri</a:t>
            </a:r>
          </a:p>
          <a:p>
            <a:pPr marL="266700" lvl="1" indent="-263525">
              <a:lnSpc>
                <a:spcPct val="150000"/>
              </a:lnSpc>
              <a:buClr>
                <a:schemeClr val="accent6">
                  <a:lumMod val="75000"/>
                </a:schemeClr>
              </a:buClr>
              <a:buFont typeface="Symbol" panose="05050102010706020507" pitchFamily="18" charset="2"/>
              <a:buChar char="·"/>
            </a:pPr>
            <a:r>
              <a:rPr lang="tr-TR" sz="1800" dirty="0">
                <a:solidFill>
                  <a:schemeClr val="tx1"/>
                </a:solidFill>
              </a:rPr>
              <a:t>Yayın İşlemleri</a:t>
            </a:r>
          </a:p>
          <a:p>
            <a:pPr marL="266700" lvl="1" indent="-263525">
              <a:buClr>
                <a:schemeClr val="accent6">
                  <a:lumMod val="75000"/>
                </a:schemeClr>
              </a:buClr>
              <a:buFont typeface="Symbol" panose="05050102010706020507" pitchFamily="18" charset="2"/>
              <a:buChar char="·"/>
            </a:pPr>
            <a:endParaRPr lang="tr-TR" sz="1600" dirty="0"/>
          </a:p>
          <a:p>
            <a:pPr marL="266700" lvl="1" indent="-263525">
              <a:buClr>
                <a:schemeClr val="accent6">
                  <a:lumMod val="75000"/>
                </a:schemeClr>
              </a:buClr>
              <a:buFont typeface="Symbol" panose="05050102010706020507" pitchFamily="18" charset="2"/>
              <a:buChar char="·"/>
            </a:pPr>
            <a:endParaRPr lang="tr-TR" sz="1600" dirty="0"/>
          </a:p>
          <a:p>
            <a:pPr marL="266700" lvl="1" indent="-263525">
              <a:buClr>
                <a:schemeClr val="accent6">
                  <a:lumMod val="75000"/>
                </a:schemeClr>
              </a:buClr>
              <a:buFont typeface="Symbol" panose="05050102010706020507" pitchFamily="18" charset="2"/>
              <a:buChar char="·"/>
            </a:pPr>
            <a:r>
              <a:rPr lang="tr-TR" sz="1600" dirty="0">
                <a:solidFill>
                  <a:srgbClr val="C00000"/>
                </a:solidFill>
              </a:rPr>
              <a:t>Tüm süreçler BAPSİS üzerinden gerçekleştirilmektedir !</a:t>
            </a:r>
          </a:p>
        </p:txBody>
      </p:sp>
      <p:sp>
        <p:nvSpPr>
          <p:cNvPr id="5" name="Metin kutusu 4"/>
          <p:cNvSpPr txBox="1"/>
          <p:nvPr/>
        </p:nvSpPr>
        <p:spPr>
          <a:xfrm>
            <a:off x="2208970" y="5887228"/>
            <a:ext cx="7703455" cy="646331"/>
          </a:xfrm>
          <a:prstGeom prst="rect">
            <a:avLst/>
          </a:prstGeom>
          <a:noFill/>
        </p:spPr>
        <p:txBody>
          <a:bodyPr wrap="square" rtlCol="0">
            <a:spAutoFit/>
          </a:bodyPr>
          <a:lstStyle/>
          <a:p>
            <a:pPr>
              <a:buNone/>
            </a:pPr>
            <a:r>
              <a:rPr lang="tr-TR" sz="1200" dirty="0">
                <a:latin typeface="Arial" panose="020B0604020202020204" pitchFamily="34" charset="0"/>
                <a:cs typeface="Arial" panose="020B0604020202020204" pitchFamily="34" charset="0"/>
              </a:rPr>
              <a:t>(*) Başvuru, değerlendirme ve onay süreçleri BAPSIS sistemi üzerinden yürütülen projeler ile sisteme aktarılan mevcut projelerin harcama süreçlerinde küçük farklılıklar vardır. Lütfen ilgili başlıklar altında verilen açıklamaları dikkatle inceleyiniz.</a:t>
            </a:r>
          </a:p>
        </p:txBody>
      </p:sp>
      <p:sp>
        <p:nvSpPr>
          <p:cNvPr id="6" name="Rectangle 2">
            <a:extLst>
              <a:ext uri="{FF2B5EF4-FFF2-40B4-BE49-F238E27FC236}">
                <a16:creationId xmlns:a16="http://schemas.microsoft.com/office/drawing/2014/main" id="{A00C7E13-3724-4A0B-BCAD-BF73D5052A94}"/>
              </a:ext>
            </a:extLst>
          </p:cNvPr>
          <p:cNvSpPr txBox="1">
            <a:spLocks noChangeArrowheads="1"/>
          </p:cNvSpPr>
          <p:nvPr/>
        </p:nvSpPr>
        <p:spPr bwMode="auto">
          <a:xfrm>
            <a:off x="2095501" y="323734"/>
            <a:ext cx="8158163" cy="57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77500" lnSpcReduction="2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buClr>
                <a:srgbClr val="FFFEE6"/>
              </a:buClr>
              <a:buSzPct val="75000"/>
              <a:defRPr/>
            </a:pPr>
            <a:r>
              <a:rPr lang="tr-TR" sz="2800" b="1" dirty="0">
                <a:solidFill>
                  <a:srgbClr val="0070C0"/>
                </a:solidFill>
                <a:latin typeface="Arial" pitchFamily="34" charset="0"/>
                <a:cs typeface="Arial" pitchFamily="34" charset="0"/>
              </a:rPr>
              <a:t>Yürüyen Projeler Kapsamında Gerçekleştirilecek İşlemler</a:t>
            </a:r>
          </a:p>
        </p:txBody>
      </p:sp>
    </p:spTree>
    <p:extLst>
      <p:ext uri="{BB962C8B-B14F-4D97-AF65-F5344CB8AC3E}">
        <p14:creationId xmlns:p14="http://schemas.microsoft.com/office/powerpoint/2010/main" val="258823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95501" y="251104"/>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Harcama İşlemleri (1)</a:t>
            </a:r>
          </a:p>
        </p:txBody>
      </p:sp>
      <p:sp>
        <p:nvSpPr>
          <p:cNvPr id="28" name="Metin kutusu 27">
            <a:extLst>
              <a:ext uri="{FF2B5EF4-FFF2-40B4-BE49-F238E27FC236}">
                <a16:creationId xmlns:a16="http://schemas.microsoft.com/office/drawing/2014/main" id="{1B2DCE1A-2E16-48BB-AC98-4DA8A680CFB0}"/>
              </a:ext>
            </a:extLst>
          </p:cNvPr>
          <p:cNvSpPr txBox="1"/>
          <p:nvPr/>
        </p:nvSpPr>
        <p:spPr>
          <a:xfrm>
            <a:off x="1829170" y="4438951"/>
            <a:ext cx="6977539" cy="1252651"/>
          </a:xfrm>
          <a:prstGeom prst="rect">
            <a:avLst/>
          </a:prstGeom>
          <a:noFill/>
        </p:spPr>
        <p:txBody>
          <a:bodyPr wrap="square" rtlCol="0">
            <a:spAutoFit/>
          </a:bodyPr>
          <a:lstStyle/>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Harcama talebi sistem üzerinden Birime iletilir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Sistem tarafından üretilen Harcama Talep Dilekçesi imzalı olarak Birime teslim edilir.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İmzalı Harcama Talep Dilekçesi Birime teslim edilmeyen harcama başvuruları iade edilir.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Dilekçesi teslim edilen başvurular için Koordinatörden Harcama Onayı alınır.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Harcama Süreci Yürütülür.</a:t>
            </a:r>
          </a:p>
        </p:txBody>
      </p:sp>
      <p:grpSp>
        <p:nvGrpSpPr>
          <p:cNvPr id="30" name="Grup 29">
            <a:extLst>
              <a:ext uri="{FF2B5EF4-FFF2-40B4-BE49-F238E27FC236}">
                <a16:creationId xmlns:a16="http://schemas.microsoft.com/office/drawing/2014/main" id="{3F21E6D9-A9E9-4749-A2E6-B8B9C1914A9C}"/>
              </a:ext>
            </a:extLst>
          </p:cNvPr>
          <p:cNvGrpSpPr/>
          <p:nvPr/>
        </p:nvGrpSpPr>
        <p:grpSpPr>
          <a:xfrm>
            <a:off x="3773972" y="1377594"/>
            <a:ext cx="6363058" cy="3546968"/>
            <a:chOff x="2402372" y="1548191"/>
            <a:chExt cx="6363058" cy="3546968"/>
          </a:xfrm>
        </p:grpSpPr>
        <p:pic>
          <p:nvPicPr>
            <p:cNvPr id="31" name="Picture 2" descr="http://www.crim.ncsu.edu/sites/default/themes/CRIM/images/people_icon.png">
              <a:hlinkClick r:id="rId2"/>
              <a:extLst>
                <a:ext uri="{FF2B5EF4-FFF2-40B4-BE49-F238E27FC236}">
                  <a16:creationId xmlns:a16="http://schemas.microsoft.com/office/drawing/2014/main" id="{723956F0-5287-4CB4-876E-593407C493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372" y="2067592"/>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33" name="Dikdörtgen 32">
              <a:extLst>
                <a:ext uri="{FF2B5EF4-FFF2-40B4-BE49-F238E27FC236}">
                  <a16:creationId xmlns:a16="http://schemas.microsoft.com/office/drawing/2014/main" id="{E6A44D68-37C9-4516-A57C-F0A205EF08CD}"/>
                </a:ext>
              </a:extLst>
            </p:cNvPr>
            <p:cNvSpPr/>
            <p:nvPr/>
          </p:nvSpPr>
          <p:spPr>
            <a:xfrm>
              <a:off x="6897955" y="3918489"/>
              <a:ext cx="1368152" cy="432048"/>
            </a:xfrm>
            <a:prstGeom prst="rect">
              <a:avLst/>
            </a:prstGeom>
            <a:gradFill rotWithShape="1">
              <a:gsLst>
                <a:gs pos="0">
                  <a:srgbClr val="4E66B2">
                    <a:tint val="100000"/>
                    <a:shade val="100000"/>
                    <a:satMod val="100000"/>
                    <a:lumMod val="90000"/>
                  </a:srgbClr>
                </a:gs>
                <a:gs pos="100000">
                  <a:srgbClr val="4E66B2">
                    <a:tint val="95000"/>
                    <a:shade val="100000"/>
                    <a:satMod val="110000"/>
                    <a:lumMod val="105000"/>
                  </a:srgbClr>
                </a:gs>
              </a:gsLst>
              <a:path path="circle">
                <a:fillToRect l="40000" t="100000" r="40000" b="100000"/>
              </a:path>
            </a:gradFill>
            <a:ln w="9525" cap="flat" cmpd="sng" algn="ctr">
              <a:solidFill>
                <a:srgbClr val="4E66B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Koordinatör Harcama Onayı</a:t>
              </a:r>
            </a:p>
          </p:txBody>
        </p:sp>
        <p:sp>
          <p:nvSpPr>
            <p:cNvPr id="34" name="Elmas 33">
              <a:extLst>
                <a:ext uri="{FF2B5EF4-FFF2-40B4-BE49-F238E27FC236}">
                  <a16:creationId xmlns:a16="http://schemas.microsoft.com/office/drawing/2014/main" id="{A6C1E3EB-40A2-4159-89E5-416BD6D89AC1}"/>
                </a:ext>
              </a:extLst>
            </p:cNvPr>
            <p:cNvSpPr/>
            <p:nvPr/>
          </p:nvSpPr>
          <p:spPr>
            <a:xfrm>
              <a:off x="6994921" y="2620477"/>
              <a:ext cx="1224136" cy="936104"/>
            </a:xfrm>
            <a:prstGeom prst="diamond">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100" b="0" i="0" u="none" strike="noStrike" kern="0" cap="none" spc="0" normalizeH="0" baseline="0" noProof="0" dirty="0">
                  <a:ln>
                    <a:noFill/>
                  </a:ln>
                  <a:solidFill>
                    <a:prstClr val="white"/>
                  </a:solidFill>
                  <a:effectLst/>
                  <a:uLnTx/>
                  <a:uFillTx/>
                  <a:latin typeface="Cambria"/>
                  <a:ea typeface="+mn-ea"/>
                  <a:cs typeface="+mn-cs"/>
                </a:rPr>
                <a:t>Teslim Edildi</a:t>
              </a:r>
            </a:p>
          </p:txBody>
        </p:sp>
        <p:sp>
          <p:nvSpPr>
            <p:cNvPr id="35" name="Sağ Ok 22">
              <a:extLst>
                <a:ext uri="{FF2B5EF4-FFF2-40B4-BE49-F238E27FC236}">
                  <a16:creationId xmlns:a16="http://schemas.microsoft.com/office/drawing/2014/main" id="{05563A8B-F400-4509-9998-3285BDBFE8C3}"/>
                </a:ext>
              </a:extLst>
            </p:cNvPr>
            <p:cNvSpPr/>
            <p:nvPr/>
          </p:nvSpPr>
          <p:spPr>
            <a:xfrm rot="16200000" flipH="1">
              <a:off x="7480989" y="2409044"/>
              <a:ext cx="252000" cy="108000"/>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38" name="Oval 37">
              <a:extLst>
                <a:ext uri="{FF2B5EF4-FFF2-40B4-BE49-F238E27FC236}">
                  <a16:creationId xmlns:a16="http://schemas.microsoft.com/office/drawing/2014/main" id="{309FE75E-4DF1-4141-B6CF-CDE2718DCDB1}"/>
                </a:ext>
              </a:extLst>
            </p:cNvPr>
            <p:cNvSpPr/>
            <p:nvPr/>
          </p:nvSpPr>
          <p:spPr>
            <a:xfrm>
              <a:off x="3321178" y="1724143"/>
              <a:ext cx="343760" cy="343760"/>
            </a:xfrm>
            <a:prstGeom prst="ellipse">
              <a:avLst/>
            </a:prstGeom>
            <a:solidFill>
              <a:sysClr val="window" lastClr="FFFFFF"/>
            </a:solidFill>
            <a:ln w="19050" cap="flat" cmpd="sng" algn="ctr">
              <a:solidFill>
                <a:srgbClr val="9BB05E">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1</a:t>
              </a:r>
            </a:p>
          </p:txBody>
        </p:sp>
        <p:sp>
          <p:nvSpPr>
            <p:cNvPr id="41" name="Oval 40">
              <a:extLst>
                <a:ext uri="{FF2B5EF4-FFF2-40B4-BE49-F238E27FC236}">
                  <a16:creationId xmlns:a16="http://schemas.microsoft.com/office/drawing/2014/main" id="{9DB19E20-A8E9-426C-B72B-76668719394C}"/>
                </a:ext>
              </a:extLst>
            </p:cNvPr>
            <p:cNvSpPr/>
            <p:nvPr/>
          </p:nvSpPr>
          <p:spPr>
            <a:xfrm>
              <a:off x="7435109" y="4751399"/>
              <a:ext cx="343760" cy="343760"/>
            </a:xfrm>
            <a:prstGeom prst="ellipse">
              <a:avLst/>
            </a:prstGeom>
            <a:solidFill>
              <a:sysClr val="window" lastClr="FFFFFF"/>
            </a:solidFill>
            <a:ln w="19050" cap="flat" cmpd="sng" algn="ctr">
              <a:solidFill>
                <a:srgbClr val="9BB05E">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5</a:t>
              </a:r>
            </a:p>
          </p:txBody>
        </p:sp>
        <p:sp>
          <p:nvSpPr>
            <p:cNvPr id="48" name="Oval 47">
              <a:extLst>
                <a:ext uri="{FF2B5EF4-FFF2-40B4-BE49-F238E27FC236}">
                  <a16:creationId xmlns:a16="http://schemas.microsoft.com/office/drawing/2014/main" id="{E04A92AF-55DE-4E83-A52A-FBA332F54E26}"/>
                </a:ext>
              </a:extLst>
            </p:cNvPr>
            <p:cNvSpPr/>
            <p:nvPr/>
          </p:nvSpPr>
          <p:spPr>
            <a:xfrm>
              <a:off x="3321178" y="2263327"/>
              <a:ext cx="343760" cy="343760"/>
            </a:xfrm>
            <a:prstGeom prst="ellipse">
              <a:avLst/>
            </a:prstGeom>
            <a:solidFill>
              <a:sysClr val="window" lastClr="FFFFFF"/>
            </a:solidFill>
            <a:ln w="19050" cap="flat" cmpd="sng" algn="ctr">
              <a:solidFill>
                <a:srgbClr val="9BB05E">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2</a:t>
              </a:r>
            </a:p>
          </p:txBody>
        </p:sp>
        <p:sp>
          <p:nvSpPr>
            <p:cNvPr id="49" name="Metin kutusu 48">
              <a:extLst>
                <a:ext uri="{FF2B5EF4-FFF2-40B4-BE49-F238E27FC236}">
                  <a16:creationId xmlns:a16="http://schemas.microsoft.com/office/drawing/2014/main" id="{B7969FE4-39FF-4B68-A06A-0EB62FB93FDC}"/>
                </a:ext>
              </a:extLst>
            </p:cNvPr>
            <p:cNvSpPr txBox="1"/>
            <p:nvPr/>
          </p:nvSpPr>
          <p:spPr>
            <a:xfrm>
              <a:off x="6427137" y="3189637"/>
              <a:ext cx="567784"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1" i="0" u="none" strike="noStrike" kern="0" cap="none" spc="0" normalizeH="0" baseline="0" noProof="0" dirty="0">
                  <a:ln>
                    <a:noFill/>
                  </a:ln>
                  <a:solidFill>
                    <a:srgbClr val="993300"/>
                  </a:solidFill>
                  <a:effectLst/>
                  <a:uLnTx/>
                  <a:uFillTx/>
                  <a:latin typeface="Arial" charset="0"/>
                  <a:cs typeface="Arial" charset="0"/>
                </a:rPr>
                <a:t>Hayır</a:t>
              </a:r>
            </a:p>
          </p:txBody>
        </p:sp>
        <p:sp>
          <p:nvSpPr>
            <p:cNvPr id="50" name="Metin kutusu 49">
              <a:extLst>
                <a:ext uri="{FF2B5EF4-FFF2-40B4-BE49-F238E27FC236}">
                  <a16:creationId xmlns:a16="http://schemas.microsoft.com/office/drawing/2014/main" id="{15C23866-4B64-4129-9DA7-470AD3C9A00F}"/>
                </a:ext>
              </a:extLst>
            </p:cNvPr>
            <p:cNvSpPr txBox="1"/>
            <p:nvPr/>
          </p:nvSpPr>
          <p:spPr>
            <a:xfrm>
              <a:off x="7676421" y="3562814"/>
              <a:ext cx="492443"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Evet</a:t>
              </a:r>
            </a:p>
          </p:txBody>
        </p:sp>
        <p:sp>
          <p:nvSpPr>
            <p:cNvPr id="51" name="Oval 50">
              <a:extLst>
                <a:ext uri="{FF2B5EF4-FFF2-40B4-BE49-F238E27FC236}">
                  <a16:creationId xmlns:a16="http://schemas.microsoft.com/office/drawing/2014/main" id="{4CF3587E-D037-436B-834A-9591B87DBBAF}"/>
                </a:ext>
              </a:extLst>
            </p:cNvPr>
            <p:cNvSpPr/>
            <p:nvPr/>
          </p:nvSpPr>
          <p:spPr>
            <a:xfrm>
              <a:off x="3321178" y="2694516"/>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3</a:t>
              </a:r>
            </a:p>
          </p:txBody>
        </p:sp>
        <p:sp>
          <p:nvSpPr>
            <p:cNvPr id="54" name="Dikdörtgen 53">
              <a:extLst>
                <a:ext uri="{FF2B5EF4-FFF2-40B4-BE49-F238E27FC236}">
                  <a16:creationId xmlns:a16="http://schemas.microsoft.com/office/drawing/2014/main" id="{B2F4D43C-9E2A-4887-B59C-009A4EBE809B}"/>
                </a:ext>
              </a:extLst>
            </p:cNvPr>
            <p:cNvSpPr/>
            <p:nvPr/>
          </p:nvSpPr>
          <p:spPr>
            <a:xfrm>
              <a:off x="6922913" y="1643484"/>
              <a:ext cx="1368152" cy="636221"/>
            </a:xfrm>
            <a:prstGeom prst="rect">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Harcama Ofisi</a:t>
              </a:r>
            </a:p>
          </p:txBody>
        </p:sp>
        <p:sp>
          <p:nvSpPr>
            <p:cNvPr id="55" name="Sağ Ok 36">
              <a:extLst>
                <a:ext uri="{FF2B5EF4-FFF2-40B4-BE49-F238E27FC236}">
                  <a16:creationId xmlns:a16="http://schemas.microsoft.com/office/drawing/2014/main" id="{F0CF7F8A-1B82-4710-BD6F-854CD02E71DE}"/>
                </a:ext>
              </a:extLst>
            </p:cNvPr>
            <p:cNvSpPr/>
            <p:nvPr/>
          </p:nvSpPr>
          <p:spPr>
            <a:xfrm rot="16200000" flipH="1">
              <a:off x="7480989" y="3695036"/>
              <a:ext cx="252000" cy="108000"/>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7" name="Metin kutusu 56">
              <a:extLst>
                <a:ext uri="{FF2B5EF4-FFF2-40B4-BE49-F238E27FC236}">
                  <a16:creationId xmlns:a16="http://schemas.microsoft.com/office/drawing/2014/main" id="{76E235F2-B835-4A7D-AEAC-5EF4B15CF6DA}"/>
                </a:ext>
              </a:extLst>
            </p:cNvPr>
            <p:cNvSpPr txBox="1"/>
            <p:nvPr/>
          </p:nvSpPr>
          <p:spPr>
            <a:xfrm rot="625546">
              <a:off x="4037387" y="3126869"/>
              <a:ext cx="2447529"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Harcama Talebinin İade Edilmesi</a:t>
              </a:r>
            </a:p>
          </p:txBody>
        </p:sp>
        <p:sp>
          <p:nvSpPr>
            <p:cNvPr id="58" name="Sağ Ok 45">
              <a:extLst>
                <a:ext uri="{FF2B5EF4-FFF2-40B4-BE49-F238E27FC236}">
                  <a16:creationId xmlns:a16="http://schemas.microsoft.com/office/drawing/2014/main" id="{FD5316AB-CF5F-492F-9E6B-379432D4B393}"/>
                </a:ext>
              </a:extLst>
            </p:cNvPr>
            <p:cNvSpPr/>
            <p:nvPr/>
          </p:nvSpPr>
          <p:spPr>
            <a:xfrm rot="10800000" flipH="1" flipV="1">
              <a:off x="3799731" y="1837443"/>
              <a:ext cx="2988000" cy="117161"/>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2" name="Metin kutusu 61">
              <a:extLst>
                <a:ext uri="{FF2B5EF4-FFF2-40B4-BE49-F238E27FC236}">
                  <a16:creationId xmlns:a16="http://schemas.microsoft.com/office/drawing/2014/main" id="{8E0972F1-44D4-48F2-BB71-B0DD6A1031A7}"/>
                </a:ext>
              </a:extLst>
            </p:cNvPr>
            <p:cNvSpPr txBox="1"/>
            <p:nvPr/>
          </p:nvSpPr>
          <p:spPr>
            <a:xfrm rot="21596991">
              <a:off x="4020230" y="1548191"/>
              <a:ext cx="2354554"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Online Harcama Talep Dilekçesi</a:t>
              </a:r>
            </a:p>
          </p:txBody>
        </p:sp>
        <p:sp>
          <p:nvSpPr>
            <p:cNvPr id="63" name="Sağ Ok 51">
              <a:extLst>
                <a:ext uri="{FF2B5EF4-FFF2-40B4-BE49-F238E27FC236}">
                  <a16:creationId xmlns:a16="http://schemas.microsoft.com/office/drawing/2014/main" id="{DA0D95F6-7BDC-4562-9586-79F6F1347927}"/>
                </a:ext>
              </a:extLst>
            </p:cNvPr>
            <p:cNvSpPr/>
            <p:nvPr/>
          </p:nvSpPr>
          <p:spPr>
            <a:xfrm rot="11428555" flipH="1" flipV="1">
              <a:off x="3869379" y="2702472"/>
              <a:ext cx="2988000" cy="117161"/>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4" name="Metin kutusu 63">
              <a:extLst>
                <a:ext uri="{FF2B5EF4-FFF2-40B4-BE49-F238E27FC236}">
                  <a16:creationId xmlns:a16="http://schemas.microsoft.com/office/drawing/2014/main" id="{48AA441E-E159-4E91-A251-3E5FBF5F723D}"/>
                </a:ext>
              </a:extLst>
            </p:cNvPr>
            <p:cNvSpPr txBox="1"/>
            <p:nvPr/>
          </p:nvSpPr>
          <p:spPr>
            <a:xfrm rot="625546">
              <a:off x="4089084" y="2430329"/>
              <a:ext cx="2356158"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İmzalı Harcama Talep Dilekçesi</a:t>
              </a:r>
            </a:p>
          </p:txBody>
        </p:sp>
        <p:sp>
          <p:nvSpPr>
            <p:cNvPr id="65" name="Sağ Ok 55">
              <a:extLst>
                <a:ext uri="{FF2B5EF4-FFF2-40B4-BE49-F238E27FC236}">
                  <a16:creationId xmlns:a16="http://schemas.microsoft.com/office/drawing/2014/main" id="{EC6023E3-5FCD-4B3A-B95A-3620A3F6F846}"/>
                </a:ext>
              </a:extLst>
            </p:cNvPr>
            <p:cNvSpPr/>
            <p:nvPr/>
          </p:nvSpPr>
          <p:spPr>
            <a:xfrm rot="11422537" flipV="1">
              <a:off x="3867899" y="3023747"/>
              <a:ext cx="2520000" cy="117161"/>
            </a:xfrm>
            <a:prstGeom prst="rightArrow">
              <a:avLst/>
            </a:prstGeom>
            <a:gradFill rotWithShape="1">
              <a:gsLst>
                <a:gs pos="0">
                  <a:srgbClr val="A63212">
                    <a:tint val="100000"/>
                    <a:shade val="100000"/>
                    <a:satMod val="100000"/>
                    <a:lumMod val="90000"/>
                  </a:srgbClr>
                </a:gs>
                <a:gs pos="100000">
                  <a:srgbClr val="A63212">
                    <a:tint val="95000"/>
                    <a:shade val="100000"/>
                    <a:satMod val="110000"/>
                    <a:lumMod val="105000"/>
                  </a:srgbClr>
                </a:gs>
              </a:gsLst>
              <a:path path="circle">
                <a:fillToRect l="40000" t="100000" r="40000" b="100000"/>
              </a:path>
            </a:gradFill>
            <a:ln w="9525" cap="flat" cmpd="sng" algn="ctr">
              <a:solidFill>
                <a:srgbClr val="A6321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6" name="Metin kutusu 65">
              <a:extLst>
                <a:ext uri="{FF2B5EF4-FFF2-40B4-BE49-F238E27FC236}">
                  <a16:creationId xmlns:a16="http://schemas.microsoft.com/office/drawing/2014/main" id="{BC1F0C5C-D5DF-4018-B863-8E458FAAD4A4}"/>
                </a:ext>
              </a:extLst>
            </p:cNvPr>
            <p:cNvSpPr txBox="1"/>
            <p:nvPr/>
          </p:nvSpPr>
          <p:spPr>
            <a:xfrm>
              <a:off x="7676421" y="2374299"/>
              <a:ext cx="492443"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Evet</a:t>
              </a:r>
            </a:p>
          </p:txBody>
        </p:sp>
        <p:sp>
          <p:nvSpPr>
            <p:cNvPr id="67" name="Oval 66">
              <a:extLst>
                <a:ext uri="{FF2B5EF4-FFF2-40B4-BE49-F238E27FC236}">
                  <a16:creationId xmlns:a16="http://schemas.microsoft.com/office/drawing/2014/main" id="{E62AC0D0-B04E-49AD-8BF3-B54AEFCC1BA8}"/>
                </a:ext>
              </a:extLst>
            </p:cNvPr>
            <p:cNvSpPr/>
            <p:nvPr/>
          </p:nvSpPr>
          <p:spPr>
            <a:xfrm>
              <a:off x="8421670" y="3978753"/>
              <a:ext cx="343760" cy="343760"/>
            </a:xfrm>
            <a:prstGeom prst="ellipse">
              <a:avLst/>
            </a:prstGeom>
            <a:solidFill>
              <a:sysClr val="window" lastClr="FFFFFF"/>
            </a:solidFill>
            <a:ln w="19050" cap="flat" cmpd="sng" algn="ctr">
              <a:solidFill>
                <a:srgbClr val="9BB05E">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4</a:t>
              </a:r>
            </a:p>
          </p:txBody>
        </p:sp>
        <p:sp>
          <p:nvSpPr>
            <p:cNvPr id="68" name="Sağ Ok 60">
              <a:extLst>
                <a:ext uri="{FF2B5EF4-FFF2-40B4-BE49-F238E27FC236}">
                  <a16:creationId xmlns:a16="http://schemas.microsoft.com/office/drawing/2014/main" id="{93727A36-C989-475C-A42D-5D6B54675B25}"/>
                </a:ext>
              </a:extLst>
            </p:cNvPr>
            <p:cNvSpPr/>
            <p:nvPr/>
          </p:nvSpPr>
          <p:spPr>
            <a:xfrm rot="16200000" flipH="1">
              <a:off x="7480989" y="4496968"/>
              <a:ext cx="252000" cy="108000"/>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grpSp>
      <p:sp>
        <p:nvSpPr>
          <p:cNvPr id="69" name="Metin kutusu 68">
            <a:extLst>
              <a:ext uri="{FF2B5EF4-FFF2-40B4-BE49-F238E27FC236}">
                <a16:creationId xmlns:a16="http://schemas.microsoft.com/office/drawing/2014/main" id="{35B5B739-8866-4752-BAF2-7794E243D398}"/>
              </a:ext>
            </a:extLst>
          </p:cNvPr>
          <p:cNvSpPr txBox="1"/>
          <p:nvPr/>
        </p:nvSpPr>
        <p:spPr>
          <a:xfrm>
            <a:off x="2127176" y="6138723"/>
            <a:ext cx="6665607" cy="276999"/>
          </a:xfrm>
          <a:prstGeom prst="rect">
            <a:avLst/>
          </a:prstGeom>
          <a:noFill/>
        </p:spPr>
        <p:txBody>
          <a:bodyPr wrap="none" rtlCol="0">
            <a:spAutoFit/>
          </a:bodyPr>
          <a:lstStyle/>
          <a:p>
            <a:pPr defTabSz="914400" eaLnBrk="1" hangingPunct="1">
              <a:spcBef>
                <a:spcPct val="20000"/>
              </a:spcBef>
              <a:buClr>
                <a:srgbClr val="FFFEE6"/>
              </a:buClr>
              <a:buSzPct val="75000"/>
              <a:buFont typeface="Wingdings" pitchFamily="2" charset="2"/>
              <a:buChar char="n"/>
            </a:pPr>
            <a:r>
              <a:rPr lang="tr-TR" sz="1200" dirty="0">
                <a:solidFill>
                  <a:prstClr val="black"/>
                </a:solidFill>
                <a:latin typeface="Arial" charset="0"/>
                <a:cs typeface="Arial" charset="0"/>
              </a:rPr>
              <a:t>(1) Başvuru, değerlendirme ve onay süreçleri BAPSIS sistemi üzerinden yürütülen projeler için</a:t>
            </a:r>
          </a:p>
        </p:txBody>
      </p:sp>
    </p:spTree>
    <p:extLst>
      <p:ext uri="{BB962C8B-B14F-4D97-AF65-F5344CB8AC3E}">
        <p14:creationId xmlns:p14="http://schemas.microsoft.com/office/powerpoint/2010/main" val="136319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092633"/>
            <a:ext cx="8229600" cy="4383087"/>
          </a:xfrm>
        </p:spPr>
        <p:txBody>
          <a:bodyPr>
            <a:normAutofit/>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Harcama talebi BAP Komisyonu tarafından onaylanan bütçe kalemleri arasından seçim yapılarak oluşturulur.</a:t>
            </a:r>
          </a:p>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BAPSİS sisteminde Proje Adı veya «İşlem» menüsünden sırasıyla «</a:t>
            </a:r>
            <a:r>
              <a:rPr lang="tr-TR" sz="1400" b="1" dirty="0">
                <a:solidFill>
                  <a:schemeClr val="tx1"/>
                </a:solidFill>
              </a:rPr>
              <a:t>Harcama İşlemleri</a:t>
            </a:r>
            <a:r>
              <a:rPr lang="tr-TR" sz="1400" dirty="0">
                <a:solidFill>
                  <a:schemeClr val="tx1"/>
                </a:solidFill>
              </a:rPr>
              <a:t>» ve «</a:t>
            </a:r>
            <a:r>
              <a:rPr lang="tr-TR" sz="1400" b="1" dirty="0">
                <a:solidFill>
                  <a:schemeClr val="tx1"/>
                </a:solidFill>
              </a:rPr>
              <a:t>Harcama Talebi Oluştur</a:t>
            </a:r>
            <a:r>
              <a:rPr lang="tr-TR" sz="1400" dirty="0">
                <a:solidFill>
                  <a:schemeClr val="tx1"/>
                </a:solidFill>
              </a:rPr>
              <a:t>» alanlarına geçiş yapılır.</a:t>
            </a:r>
            <a:r>
              <a:rPr lang="tr-TR" sz="1400" dirty="0">
                <a:solidFill>
                  <a:srgbClr val="FF0000"/>
                </a:solidFill>
              </a:rPr>
              <a:t>    </a:t>
            </a:r>
            <a:endParaRPr lang="tr-TR" sz="1400" dirty="0">
              <a:solidFill>
                <a:schemeClr val="tx1"/>
              </a:solidFill>
            </a:endParaRPr>
          </a:p>
        </p:txBody>
      </p:sp>
      <p:sp>
        <p:nvSpPr>
          <p:cNvPr id="2" name="Metin kutusu 1"/>
          <p:cNvSpPr txBox="1"/>
          <p:nvPr/>
        </p:nvSpPr>
        <p:spPr>
          <a:xfrm>
            <a:off x="2279576" y="6309321"/>
            <a:ext cx="6579045" cy="276999"/>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(1) Başvuru, değerlendirme ve onay süreçleri BAPSIS sistemi üzerinden yürütülen projeler için</a:t>
            </a:r>
          </a:p>
        </p:txBody>
      </p:sp>
      <p:sp>
        <p:nvSpPr>
          <p:cNvPr id="14" name="Rectangle 2">
            <a:extLst>
              <a:ext uri="{FF2B5EF4-FFF2-40B4-BE49-F238E27FC236}">
                <a16:creationId xmlns:a16="http://schemas.microsoft.com/office/drawing/2014/main" id="{51596EC2-66ED-4E9E-A735-2DE64447A2C6}"/>
              </a:ext>
            </a:extLst>
          </p:cNvPr>
          <p:cNvSpPr txBox="1">
            <a:spLocks noChangeArrowheads="1"/>
          </p:cNvSpPr>
          <p:nvPr/>
        </p:nvSpPr>
        <p:spPr bwMode="auto">
          <a:xfrm>
            <a:off x="2095501" y="251104"/>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Harcama İşlemleri (1)</a:t>
            </a:r>
          </a:p>
        </p:txBody>
      </p:sp>
      <p:pic>
        <p:nvPicPr>
          <p:cNvPr id="22" name="Resim 21">
            <a:extLst>
              <a:ext uri="{FF2B5EF4-FFF2-40B4-BE49-F238E27FC236}">
                <a16:creationId xmlns:a16="http://schemas.microsoft.com/office/drawing/2014/main" id="{DA0B9945-993F-4846-BDAA-BA20336CD9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814" y="3551612"/>
            <a:ext cx="421618" cy="421618"/>
          </a:xfrm>
          <a:prstGeom prst="rect">
            <a:avLst/>
          </a:prstGeom>
        </p:spPr>
      </p:pic>
      <p:pic>
        <p:nvPicPr>
          <p:cNvPr id="23" name="Resim 22">
            <a:extLst>
              <a:ext uri="{FF2B5EF4-FFF2-40B4-BE49-F238E27FC236}">
                <a16:creationId xmlns:a16="http://schemas.microsoft.com/office/drawing/2014/main" id="{03CDCD49-B10B-48BB-86B4-8479C13022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92918">
            <a:off x="9459709" y="3664430"/>
            <a:ext cx="421618" cy="421618"/>
          </a:xfrm>
          <a:prstGeom prst="rect">
            <a:avLst/>
          </a:prstGeom>
        </p:spPr>
      </p:pic>
      <p:grpSp>
        <p:nvGrpSpPr>
          <p:cNvPr id="3" name="Grup 2">
            <a:extLst>
              <a:ext uri="{FF2B5EF4-FFF2-40B4-BE49-F238E27FC236}">
                <a16:creationId xmlns:a16="http://schemas.microsoft.com/office/drawing/2014/main" id="{92742BCC-D3E3-4831-B532-A702CC1DB2F3}"/>
              </a:ext>
            </a:extLst>
          </p:cNvPr>
          <p:cNvGrpSpPr/>
          <p:nvPr/>
        </p:nvGrpSpPr>
        <p:grpSpPr>
          <a:xfrm>
            <a:off x="1981200" y="2808572"/>
            <a:ext cx="8819089" cy="3172658"/>
            <a:chOff x="1981200" y="2808572"/>
            <a:chExt cx="8819089" cy="3172658"/>
          </a:xfrm>
        </p:grpSpPr>
        <p:pic>
          <p:nvPicPr>
            <p:cNvPr id="15" name="Resim 14">
              <a:extLst>
                <a:ext uri="{FF2B5EF4-FFF2-40B4-BE49-F238E27FC236}">
                  <a16:creationId xmlns:a16="http://schemas.microsoft.com/office/drawing/2014/main" id="{9D49A78D-C80A-47D5-B284-4F9EB6B2B192}"/>
                </a:ext>
              </a:extLst>
            </p:cNvPr>
            <p:cNvPicPr>
              <a:picLocks noChangeAspect="1"/>
            </p:cNvPicPr>
            <p:nvPr/>
          </p:nvPicPr>
          <p:blipFill>
            <a:blip r:embed="rId3"/>
            <a:stretch>
              <a:fillRect/>
            </a:stretch>
          </p:blipFill>
          <p:spPr>
            <a:xfrm>
              <a:off x="1981200" y="3950868"/>
              <a:ext cx="1800225" cy="2019300"/>
            </a:xfrm>
            <a:prstGeom prst="rect">
              <a:avLst/>
            </a:prstGeom>
          </p:spPr>
        </p:pic>
        <p:pic>
          <p:nvPicPr>
            <p:cNvPr id="16" name="Resim 15">
              <a:extLst>
                <a:ext uri="{FF2B5EF4-FFF2-40B4-BE49-F238E27FC236}">
                  <a16:creationId xmlns:a16="http://schemas.microsoft.com/office/drawing/2014/main" id="{8133F4C3-83D9-41AA-AEF0-8F5BB928A7B5}"/>
                </a:ext>
              </a:extLst>
            </p:cNvPr>
            <p:cNvPicPr>
              <a:picLocks noChangeAspect="1"/>
            </p:cNvPicPr>
            <p:nvPr/>
          </p:nvPicPr>
          <p:blipFill>
            <a:blip r:embed="rId4"/>
            <a:stretch>
              <a:fillRect/>
            </a:stretch>
          </p:blipFill>
          <p:spPr>
            <a:xfrm>
              <a:off x="4485102" y="4619155"/>
              <a:ext cx="1781175" cy="1362075"/>
            </a:xfrm>
            <a:prstGeom prst="rect">
              <a:avLst/>
            </a:prstGeom>
          </p:spPr>
        </p:pic>
        <p:pic>
          <p:nvPicPr>
            <p:cNvPr id="18" name="Resim 17">
              <a:extLst>
                <a:ext uri="{FF2B5EF4-FFF2-40B4-BE49-F238E27FC236}">
                  <a16:creationId xmlns:a16="http://schemas.microsoft.com/office/drawing/2014/main" id="{24E71993-C0BD-4EC4-AFFE-66E8BA64F6EC}"/>
                </a:ext>
              </a:extLst>
            </p:cNvPr>
            <p:cNvPicPr>
              <a:picLocks noChangeAspect="1"/>
            </p:cNvPicPr>
            <p:nvPr/>
          </p:nvPicPr>
          <p:blipFill>
            <a:blip r:embed="rId5"/>
            <a:stretch>
              <a:fillRect/>
            </a:stretch>
          </p:blipFill>
          <p:spPr>
            <a:xfrm>
              <a:off x="6262900" y="4886146"/>
              <a:ext cx="4537389" cy="883789"/>
            </a:xfrm>
            <a:prstGeom prst="rect">
              <a:avLst/>
            </a:prstGeom>
          </p:spPr>
        </p:pic>
        <p:pic>
          <p:nvPicPr>
            <p:cNvPr id="20" name="Resim 19">
              <a:extLst>
                <a:ext uri="{FF2B5EF4-FFF2-40B4-BE49-F238E27FC236}">
                  <a16:creationId xmlns:a16="http://schemas.microsoft.com/office/drawing/2014/main" id="{D59BDB21-6DA1-4A96-828B-79B080ED7142}"/>
                </a:ext>
              </a:extLst>
            </p:cNvPr>
            <p:cNvPicPr>
              <a:picLocks noChangeAspect="1"/>
            </p:cNvPicPr>
            <p:nvPr/>
          </p:nvPicPr>
          <p:blipFill>
            <a:blip r:embed="rId6"/>
            <a:stretch>
              <a:fillRect/>
            </a:stretch>
          </p:blipFill>
          <p:spPr>
            <a:xfrm>
              <a:off x="2634713" y="2808572"/>
              <a:ext cx="7288111" cy="1057657"/>
            </a:xfrm>
            <a:prstGeom prst="rect">
              <a:avLst/>
            </a:prstGeom>
          </p:spPr>
        </p:pic>
        <p:sp>
          <p:nvSpPr>
            <p:cNvPr id="24" name="Sağ Ok 1">
              <a:extLst>
                <a:ext uri="{FF2B5EF4-FFF2-40B4-BE49-F238E27FC236}">
                  <a16:creationId xmlns:a16="http://schemas.microsoft.com/office/drawing/2014/main" id="{06B4BCF4-49DE-4852-928E-EFC0E354CE29}"/>
                </a:ext>
              </a:extLst>
            </p:cNvPr>
            <p:cNvSpPr/>
            <p:nvPr/>
          </p:nvSpPr>
          <p:spPr>
            <a:xfrm rot="8541208">
              <a:off x="3341112" y="4311414"/>
              <a:ext cx="2304000" cy="144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5" name="Sağ Ok 1">
              <a:extLst>
                <a:ext uri="{FF2B5EF4-FFF2-40B4-BE49-F238E27FC236}">
                  <a16:creationId xmlns:a16="http://schemas.microsoft.com/office/drawing/2014/main" id="{54E6AFB8-D375-4BD2-A4EB-7456C8222EC9}"/>
                </a:ext>
              </a:extLst>
            </p:cNvPr>
            <p:cNvSpPr/>
            <p:nvPr/>
          </p:nvSpPr>
          <p:spPr>
            <a:xfrm>
              <a:off x="3684257" y="5005766"/>
              <a:ext cx="936000" cy="144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361949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199" y="1092633"/>
            <a:ext cx="8677701" cy="1309422"/>
          </a:xfrm>
        </p:spPr>
        <p:txBody>
          <a:bodyPr>
            <a:noAutofit/>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Mal, Malzeme veya Hizmet Alımı harcama talebi için «Genel </a:t>
            </a:r>
            <a:r>
              <a:rPr lang="tr-TR" sz="1400" dirty="0" err="1">
                <a:solidFill>
                  <a:schemeClr val="tx1"/>
                </a:solidFill>
              </a:rPr>
              <a:t>Satınalma</a:t>
            </a:r>
            <a:r>
              <a:rPr lang="tr-TR" sz="1400" dirty="0">
                <a:solidFill>
                  <a:schemeClr val="tx1"/>
                </a:solidFill>
              </a:rPr>
              <a:t> Talebi Oluştur» butonu kullanılır. </a:t>
            </a:r>
          </a:p>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Seyahate yönelik harcama talepleri ise «Seyahat Harcama Talebi Oluştur» butonu kullanılarak gerçekleştirilir. </a:t>
            </a:r>
            <a:r>
              <a:rPr lang="tr-TR" sz="1400" dirty="0">
                <a:solidFill>
                  <a:srgbClr val="FF0000"/>
                </a:solidFill>
              </a:rPr>
              <a:t> </a:t>
            </a:r>
            <a:endParaRPr lang="tr-TR" sz="1400" dirty="0">
              <a:solidFill>
                <a:schemeClr val="tx1"/>
              </a:solidFill>
            </a:endParaRPr>
          </a:p>
        </p:txBody>
      </p:sp>
      <p:sp>
        <p:nvSpPr>
          <p:cNvPr id="2" name="Metin kutusu 1"/>
          <p:cNvSpPr txBox="1"/>
          <p:nvPr/>
        </p:nvSpPr>
        <p:spPr>
          <a:xfrm>
            <a:off x="2279576" y="6309321"/>
            <a:ext cx="6579045" cy="276999"/>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(1) Başvuru, değerlendirme ve onay süreçleri BAPSIS sistemi üzerinden yürütülen projeler için</a:t>
            </a:r>
          </a:p>
        </p:txBody>
      </p:sp>
      <p:sp>
        <p:nvSpPr>
          <p:cNvPr id="14" name="Rectangle 3"/>
          <p:cNvSpPr txBox="1">
            <a:spLocks noChangeArrowheads="1"/>
          </p:cNvSpPr>
          <p:nvPr/>
        </p:nvSpPr>
        <p:spPr>
          <a:xfrm>
            <a:off x="1981200" y="5121346"/>
            <a:ext cx="8548048" cy="1187975"/>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66700" lvl="1" indent="-266700" fontAlgn="auto">
              <a:lnSpc>
                <a:spcPct val="150000"/>
              </a:lnSpc>
              <a:spcAft>
                <a:spcPts val="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Komisyon tarafından onaylanan bütçe kalemlerinden alımı talep edilenler seçilir. Seçim aşamasında onaylanan miktarların gerektiği kadarının alınması için azaltılması, kalan miktarların ilerleyen aşamalarda talep edilmesi mümkündür. </a:t>
            </a:r>
          </a:p>
        </p:txBody>
      </p:sp>
      <p:sp>
        <p:nvSpPr>
          <p:cNvPr id="13" name="Rectangle 2">
            <a:extLst>
              <a:ext uri="{FF2B5EF4-FFF2-40B4-BE49-F238E27FC236}">
                <a16:creationId xmlns:a16="http://schemas.microsoft.com/office/drawing/2014/main" id="{1ED001BE-BBF8-4E63-8B17-9851ED6EE5AE}"/>
              </a:ext>
            </a:extLst>
          </p:cNvPr>
          <p:cNvSpPr txBox="1">
            <a:spLocks noChangeArrowheads="1"/>
          </p:cNvSpPr>
          <p:nvPr/>
        </p:nvSpPr>
        <p:spPr bwMode="auto">
          <a:xfrm>
            <a:off x="2095501" y="251104"/>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Harcama İşlemleri (1)</a:t>
            </a:r>
          </a:p>
        </p:txBody>
      </p:sp>
      <p:grpSp>
        <p:nvGrpSpPr>
          <p:cNvPr id="15" name="Grup 14">
            <a:extLst>
              <a:ext uri="{FF2B5EF4-FFF2-40B4-BE49-F238E27FC236}">
                <a16:creationId xmlns:a16="http://schemas.microsoft.com/office/drawing/2014/main" id="{F5AAEDB5-BE6C-4976-AA27-8D6AF1F02C13}"/>
              </a:ext>
            </a:extLst>
          </p:cNvPr>
          <p:cNvGrpSpPr/>
          <p:nvPr/>
        </p:nvGrpSpPr>
        <p:grpSpPr>
          <a:xfrm>
            <a:off x="3019796" y="2296852"/>
            <a:ext cx="5838825" cy="2586355"/>
            <a:chOff x="1680497" y="2290282"/>
            <a:chExt cx="5838825" cy="2586355"/>
          </a:xfrm>
        </p:grpSpPr>
        <p:pic>
          <p:nvPicPr>
            <p:cNvPr id="16" name="Resim 15">
              <a:extLst>
                <a:ext uri="{FF2B5EF4-FFF2-40B4-BE49-F238E27FC236}">
                  <a16:creationId xmlns:a16="http://schemas.microsoft.com/office/drawing/2014/main" id="{5DE5B601-4B3B-4B2C-903A-64FFF757A3FB}"/>
                </a:ext>
              </a:extLst>
            </p:cNvPr>
            <p:cNvPicPr>
              <a:picLocks noChangeAspect="1"/>
            </p:cNvPicPr>
            <p:nvPr/>
          </p:nvPicPr>
          <p:blipFill>
            <a:blip r:embed="rId2"/>
            <a:stretch>
              <a:fillRect/>
            </a:stretch>
          </p:blipFill>
          <p:spPr>
            <a:xfrm>
              <a:off x="2195736" y="2290282"/>
              <a:ext cx="4537389" cy="883789"/>
            </a:xfrm>
            <a:prstGeom prst="rect">
              <a:avLst/>
            </a:prstGeom>
            <a:ln>
              <a:noFill/>
            </a:ln>
            <a:effectLst>
              <a:outerShdw blurRad="190500" algn="tl" rotWithShape="0">
                <a:srgbClr val="000000">
                  <a:alpha val="70000"/>
                </a:srgbClr>
              </a:outerShdw>
            </a:effectLst>
          </p:spPr>
        </p:pic>
        <p:pic>
          <p:nvPicPr>
            <p:cNvPr id="18" name="Resim 17">
              <a:extLst>
                <a:ext uri="{FF2B5EF4-FFF2-40B4-BE49-F238E27FC236}">
                  <a16:creationId xmlns:a16="http://schemas.microsoft.com/office/drawing/2014/main" id="{CC575D68-E685-42E0-9CA5-4749BC78A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067" y="2958444"/>
              <a:ext cx="421618" cy="421618"/>
            </a:xfrm>
            <a:prstGeom prst="rect">
              <a:avLst/>
            </a:prstGeom>
          </p:spPr>
        </p:pic>
        <p:pic>
          <p:nvPicPr>
            <p:cNvPr id="19" name="Resim 18">
              <a:extLst>
                <a:ext uri="{FF2B5EF4-FFF2-40B4-BE49-F238E27FC236}">
                  <a16:creationId xmlns:a16="http://schemas.microsoft.com/office/drawing/2014/main" id="{3885B85E-78BD-4ADB-8169-C440DFD21F17}"/>
                </a:ext>
              </a:extLst>
            </p:cNvPr>
            <p:cNvPicPr>
              <a:picLocks noChangeAspect="1"/>
            </p:cNvPicPr>
            <p:nvPr/>
          </p:nvPicPr>
          <p:blipFill>
            <a:blip r:embed="rId4"/>
            <a:stretch>
              <a:fillRect/>
            </a:stretch>
          </p:blipFill>
          <p:spPr>
            <a:xfrm>
              <a:off x="1680497" y="3419312"/>
              <a:ext cx="5838825" cy="1457325"/>
            </a:xfrm>
            <a:prstGeom prst="rect">
              <a:avLst/>
            </a:prstGeom>
            <a:ln>
              <a:noFill/>
            </a:ln>
            <a:effectLst>
              <a:outerShdw blurRad="190500" algn="tl" rotWithShape="0">
                <a:srgbClr val="000000">
                  <a:alpha val="70000"/>
                </a:srgbClr>
              </a:outerShdw>
            </a:effectLst>
          </p:spPr>
        </p:pic>
        <p:pic>
          <p:nvPicPr>
            <p:cNvPr id="21" name="Resim 20">
              <a:extLst>
                <a:ext uri="{FF2B5EF4-FFF2-40B4-BE49-F238E27FC236}">
                  <a16:creationId xmlns:a16="http://schemas.microsoft.com/office/drawing/2014/main" id="{1B6CA03D-667E-4BBD-9F36-3FCA7D464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9810">
              <a:off x="6650464" y="3995297"/>
              <a:ext cx="421618" cy="421618"/>
            </a:xfrm>
            <a:prstGeom prst="rect">
              <a:avLst/>
            </a:prstGeom>
          </p:spPr>
        </p:pic>
      </p:grpSp>
      <p:sp>
        <p:nvSpPr>
          <p:cNvPr id="23" name="Sağ Ok 1">
            <a:extLst>
              <a:ext uri="{FF2B5EF4-FFF2-40B4-BE49-F238E27FC236}">
                <a16:creationId xmlns:a16="http://schemas.microsoft.com/office/drawing/2014/main" id="{EFCA7224-7B7A-4A43-A622-44FBE61D171B}"/>
              </a:ext>
            </a:extLst>
          </p:cNvPr>
          <p:cNvSpPr/>
          <p:nvPr/>
        </p:nvSpPr>
        <p:spPr>
          <a:xfrm rot="5400000">
            <a:off x="4376572" y="3227711"/>
            <a:ext cx="396000" cy="180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78069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092633"/>
            <a:ext cx="8229600" cy="1309422"/>
          </a:xfrm>
        </p:spPr>
        <p:txBody>
          <a:bodyPr>
            <a:noAutofit/>
          </a:bodyPr>
          <a:lstStyle/>
          <a:p>
            <a:pPr marL="266700" lvl="1" indent="-266700">
              <a:lnSpc>
                <a:spcPct val="150000"/>
              </a:lnSpc>
              <a:buClr>
                <a:schemeClr val="accent6">
                  <a:lumMod val="75000"/>
                </a:schemeClr>
              </a:buClr>
              <a:buFont typeface="Symbol" panose="05050102010706020507" pitchFamily="18" charset="2"/>
              <a:buChar char="·"/>
            </a:pPr>
            <a:r>
              <a:rPr lang="tr-TR" sz="1400" dirty="0">
                <a:solidFill>
                  <a:schemeClr val="tx1"/>
                </a:solidFill>
              </a:rPr>
              <a:t>Bütçe kalemleri seçilerek Kayıt edilen harcama talebi, sisteme taslak olarak kaydedilir. </a:t>
            </a:r>
          </a:p>
          <a:p>
            <a:pPr marL="266700" lvl="1" indent="-266700">
              <a:lnSpc>
                <a:spcPct val="150000"/>
              </a:lnSpc>
              <a:buClr>
                <a:schemeClr val="accent6">
                  <a:lumMod val="75000"/>
                </a:schemeClr>
              </a:buClr>
              <a:buFont typeface="Symbol" panose="05050102010706020507" pitchFamily="18" charset="2"/>
              <a:buChar char="·"/>
            </a:pPr>
            <a:r>
              <a:rPr lang="tr-TR" sz="1400" dirty="0">
                <a:solidFill>
                  <a:schemeClr val="tx1"/>
                </a:solidFill>
              </a:rPr>
              <a:t>Talebin Birime ulaştırılması için «Başvuruya Dönüştür &amp; Belge Oluştur» butonu kullanılmalıdır.</a:t>
            </a:r>
          </a:p>
        </p:txBody>
      </p:sp>
      <p:sp>
        <p:nvSpPr>
          <p:cNvPr id="2" name="Metin kutusu 1"/>
          <p:cNvSpPr txBox="1"/>
          <p:nvPr/>
        </p:nvSpPr>
        <p:spPr>
          <a:xfrm>
            <a:off x="2279576" y="6309321"/>
            <a:ext cx="6579045" cy="276999"/>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(1) Başvuru, değerlendirme ve onay süreçleri BAPSIS sistemi üzerinden yürütülen projeler için</a:t>
            </a:r>
          </a:p>
        </p:txBody>
      </p:sp>
      <p:sp>
        <p:nvSpPr>
          <p:cNvPr id="14" name="Rectangle 3"/>
          <p:cNvSpPr txBox="1">
            <a:spLocks noChangeArrowheads="1"/>
          </p:cNvSpPr>
          <p:nvPr/>
        </p:nvSpPr>
        <p:spPr>
          <a:xfrm>
            <a:off x="1847528" y="4973619"/>
            <a:ext cx="6768752" cy="1187975"/>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66700" lvl="1" indent="-266700" fontAlgn="auto">
              <a:lnSpc>
                <a:spcPct val="150000"/>
              </a:lnSpc>
              <a:spcAft>
                <a:spcPts val="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Online Başvuru tamamlandıktan sonra sistem tarafından üretilen «Harcama Talep Dilekçesi» gecikmeksizin (1 hafta içerisinde) ıslak imzalı olarak Birime ulaştırılmalıdır. </a:t>
            </a:r>
          </a:p>
        </p:txBody>
      </p:sp>
      <p:sp>
        <p:nvSpPr>
          <p:cNvPr id="16" name="Rectangle 2">
            <a:extLst>
              <a:ext uri="{FF2B5EF4-FFF2-40B4-BE49-F238E27FC236}">
                <a16:creationId xmlns:a16="http://schemas.microsoft.com/office/drawing/2014/main" id="{9EF3C610-83B9-48BA-844A-A7ECA9B9080C}"/>
              </a:ext>
            </a:extLst>
          </p:cNvPr>
          <p:cNvSpPr txBox="1">
            <a:spLocks noChangeArrowheads="1"/>
          </p:cNvSpPr>
          <p:nvPr/>
        </p:nvSpPr>
        <p:spPr bwMode="auto">
          <a:xfrm>
            <a:off x="2095501" y="251104"/>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Harcama İşlemleri (1)</a:t>
            </a:r>
          </a:p>
        </p:txBody>
      </p:sp>
      <p:grpSp>
        <p:nvGrpSpPr>
          <p:cNvPr id="17" name="Grup 16">
            <a:extLst>
              <a:ext uri="{FF2B5EF4-FFF2-40B4-BE49-F238E27FC236}">
                <a16:creationId xmlns:a16="http://schemas.microsoft.com/office/drawing/2014/main" id="{B330E2B7-C2CA-4C0C-B0B5-41BF919F02E3}"/>
              </a:ext>
            </a:extLst>
          </p:cNvPr>
          <p:cNvGrpSpPr/>
          <p:nvPr/>
        </p:nvGrpSpPr>
        <p:grpSpPr>
          <a:xfrm>
            <a:off x="2279576" y="2059579"/>
            <a:ext cx="8390835" cy="4442831"/>
            <a:chOff x="571500" y="2004988"/>
            <a:chExt cx="8390835" cy="4442831"/>
          </a:xfrm>
        </p:grpSpPr>
        <p:grpSp>
          <p:nvGrpSpPr>
            <p:cNvPr id="18" name="Grup 17">
              <a:extLst>
                <a:ext uri="{FF2B5EF4-FFF2-40B4-BE49-F238E27FC236}">
                  <a16:creationId xmlns:a16="http://schemas.microsoft.com/office/drawing/2014/main" id="{C1CC9C03-8877-420A-AF15-7982D5A678F4}"/>
                </a:ext>
              </a:extLst>
            </p:cNvPr>
            <p:cNvGrpSpPr/>
            <p:nvPr/>
          </p:nvGrpSpPr>
          <p:grpSpPr>
            <a:xfrm>
              <a:off x="571500" y="2004988"/>
              <a:ext cx="8390835" cy="4442831"/>
              <a:chOff x="571500" y="2004988"/>
              <a:chExt cx="8390835" cy="4442831"/>
            </a:xfrm>
          </p:grpSpPr>
          <p:pic>
            <p:nvPicPr>
              <p:cNvPr id="20" name="Resim 19">
                <a:extLst>
                  <a:ext uri="{FF2B5EF4-FFF2-40B4-BE49-F238E27FC236}">
                    <a16:creationId xmlns:a16="http://schemas.microsoft.com/office/drawing/2014/main" id="{15D138BB-3E4E-4790-85CD-4296D736DA28}"/>
                  </a:ext>
                </a:extLst>
              </p:cNvPr>
              <p:cNvPicPr>
                <a:picLocks noChangeAspect="1"/>
              </p:cNvPicPr>
              <p:nvPr/>
            </p:nvPicPr>
            <p:blipFill>
              <a:blip r:embed="rId2"/>
              <a:stretch>
                <a:fillRect/>
              </a:stretch>
            </p:blipFill>
            <p:spPr>
              <a:xfrm>
                <a:off x="571500" y="2004988"/>
                <a:ext cx="5838825" cy="2190750"/>
              </a:xfrm>
              <a:prstGeom prst="rect">
                <a:avLst/>
              </a:prstGeom>
              <a:ln>
                <a:noFill/>
              </a:ln>
              <a:effectLst>
                <a:outerShdw blurRad="190500" algn="tl" rotWithShape="0">
                  <a:srgbClr val="000000">
                    <a:alpha val="70000"/>
                  </a:srgbClr>
                </a:outerShdw>
              </a:effectLst>
            </p:spPr>
          </p:pic>
          <p:pic>
            <p:nvPicPr>
              <p:cNvPr id="21" name="Resim 20">
                <a:extLst>
                  <a:ext uri="{FF2B5EF4-FFF2-40B4-BE49-F238E27FC236}">
                    <a16:creationId xmlns:a16="http://schemas.microsoft.com/office/drawing/2014/main" id="{95152699-6146-430A-BD2E-EE93C1C29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9810">
                <a:off x="3913193" y="3666661"/>
                <a:ext cx="421618" cy="421618"/>
              </a:xfrm>
              <a:prstGeom prst="rect">
                <a:avLst/>
              </a:prstGeom>
            </p:spPr>
          </p:pic>
          <p:pic>
            <p:nvPicPr>
              <p:cNvPr id="22" name="Resim 21">
                <a:extLst>
                  <a:ext uri="{FF2B5EF4-FFF2-40B4-BE49-F238E27FC236}">
                    <a16:creationId xmlns:a16="http://schemas.microsoft.com/office/drawing/2014/main" id="{CFA7FEE6-0334-44B2-BE61-24FE74295678}"/>
                  </a:ext>
                </a:extLst>
              </p:cNvPr>
              <p:cNvPicPr>
                <a:picLocks noChangeAspect="1"/>
              </p:cNvPicPr>
              <p:nvPr/>
            </p:nvPicPr>
            <p:blipFill>
              <a:blip r:embed="rId4"/>
              <a:stretch>
                <a:fillRect/>
              </a:stretch>
            </p:blipFill>
            <p:spPr>
              <a:xfrm>
                <a:off x="4390335" y="3944944"/>
                <a:ext cx="4572000" cy="885825"/>
              </a:xfrm>
              <a:prstGeom prst="rect">
                <a:avLst/>
              </a:prstGeom>
              <a:ln>
                <a:noFill/>
              </a:ln>
              <a:effectLst>
                <a:outerShdw blurRad="190500" algn="tl" rotWithShape="0">
                  <a:srgbClr val="000000">
                    <a:alpha val="70000"/>
                  </a:srgbClr>
                </a:outerShdw>
              </a:effectLst>
            </p:spPr>
          </p:pic>
          <p:pic>
            <p:nvPicPr>
              <p:cNvPr id="24" name="Resim 23">
                <a:extLst>
                  <a:ext uri="{FF2B5EF4-FFF2-40B4-BE49-F238E27FC236}">
                    <a16:creationId xmlns:a16="http://schemas.microsoft.com/office/drawing/2014/main" id="{CB3CD974-D594-4AE5-972D-BCB416ECD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6651">
                <a:off x="7048948" y="4877566"/>
                <a:ext cx="421618" cy="421618"/>
              </a:xfrm>
              <a:prstGeom prst="rect">
                <a:avLst/>
              </a:prstGeom>
            </p:spPr>
          </p:pic>
          <p:pic>
            <p:nvPicPr>
              <p:cNvPr id="25" name="Resim 24">
                <a:extLst>
                  <a:ext uri="{FF2B5EF4-FFF2-40B4-BE49-F238E27FC236}">
                    <a16:creationId xmlns:a16="http://schemas.microsoft.com/office/drawing/2014/main" id="{5AB0CB2D-8BB4-4992-A525-518A29E1BE39}"/>
                  </a:ext>
                </a:extLst>
              </p:cNvPr>
              <p:cNvPicPr>
                <a:picLocks noChangeAspect="1"/>
              </p:cNvPicPr>
              <p:nvPr/>
            </p:nvPicPr>
            <p:blipFill>
              <a:blip r:embed="rId5"/>
              <a:stretch>
                <a:fillRect/>
              </a:stretch>
            </p:blipFill>
            <p:spPr>
              <a:xfrm>
                <a:off x="7438148" y="4737799"/>
                <a:ext cx="1411040" cy="1710020"/>
              </a:xfrm>
              <a:prstGeom prst="rect">
                <a:avLst/>
              </a:prstGeom>
              <a:ln>
                <a:noFill/>
              </a:ln>
              <a:effectLst>
                <a:outerShdw blurRad="190500" algn="tl" rotWithShape="0">
                  <a:srgbClr val="000000">
                    <a:alpha val="70000"/>
                  </a:srgbClr>
                </a:outerShdw>
              </a:effectLst>
            </p:spPr>
          </p:pic>
        </p:grpSp>
        <p:cxnSp>
          <p:nvCxnSpPr>
            <p:cNvPr id="19" name="Düz Bağlayıcı 18">
              <a:extLst>
                <a:ext uri="{FF2B5EF4-FFF2-40B4-BE49-F238E27FC236}">
                  <a16:creationId xmlns:a16="http://schemas.microsoft.com/office/drawing/2014/main" id="{01FA6E89-446F-4C45-AB85-44E30CA46B02}"/>
                </a:ext>
              </a:extLst>
            </p:cNvPr>
            <p:cNvCxnSpPr/>
            <p:nvPr/>
          </p:nvCxnSpPr>
          <p:spPr>
            <a:xfrm>
              <a:off x="7884368" y="5013176"/>
              <a:ext cx="432048" cy="0"/>
            </a:xfrm>
            <a:prstGeom prst="line">
              <a:avLst/>
            </a:prstGeom>
            <a:noFill/>
            <a:ln w="9525" cap="flat" cmpd="sng" algn="ctr">
              <a:solidFill>
                <a:sysClr val="windowText" lastClr="000000"/>
              </a:solidFill>
              <a:prstDash val="solid"/>
            </a:ln>
            <a:effectLst/>
          </p:spPr>
        </p:cxnSp>
      </p:grpSp>
      <p:sp>
        <p:nvSpPr>
          <p:cNvPr id="27" name="Sağ Ok 1">
            <a:extLst>
              <a:ext uri="{FF2B5EF4-FFF2-40B4-BE49-F238E27FC236}">
                <a16:creationId xmlns:a16="http://schemas.microsoft.com/office/drawing/2014/main" id="{75893B24-5183-460A-B65F-6D5FC7B1CFF6}"/>
              </a:ext>
            </a:extLst>
          </p:cNvPr>
          <p:cNvSpPr/>
          <p:nvPr/>
        </p:nvSpPr>
        <p:spPr>
          <a:xfrm rot="1708381">
            <a:off x="5394622" y="4220531"/>
            <a:ext cx="612000" cy="180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7702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A714983B-78D1-41AE-987A-668D54E36EE1}"/>
              </a:ext>
            </a:extLst>
          </p:cNvPr>
          <p:cNvSpPr txBox="1">
            <a:spLocks noChangeArrowheads="1"/>
          </p:cNvSpPr>
          <p:nvPr/>
        </p:nvSpPr>
        <p:spPr bwMode="auto">
          <a:xfrm>
            <a:off x="2095501" y="251104"/>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Harcama İşlemleri (2)</a:t>
            </a:r>
          </a:p>
        </p:txBody>
      </p:sp>
      <p:sp>
        <p:nvSpPr>
          <p:cNvPr id="48" name="Metin kutusu 47">
            <a:extLst>
              <a:ext uri="{FF2B5EF4-FFF2-40B4-BE49-F238E27FC236}">
                <a16:creationId xmlns:a16="http://schemas.microsoft.com/office/drawing/2014/main" id="{63B2FB0B-CC2D-442B-9E3F-420389BF75CE}"/>
              </a:ext>
            </a:extLst>
          </p:cNvPr>
          <p:cNvSpPr txBox="1"/>
          <p:nvPr/>
        </p:nvSpPr>
        <p:spPr>
          <a:xfrm>
            <a:off x="764275" y="4134156"/>
            <a:ext cx="7112507" cy="1932837"/>
          </a:xfrm>
          <a:prstGeom prst="rect">
            <a:avLst/>
          </a:prstGeom>
          <a:noFill/>
        </p:spPr>
        <p:txBody>
          <a:bodyPr wrap="square" rtlCol="0">
            <a:spAutoFit/>
          </a:bodyPr>
          <a:lstStyle/>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Araştırmacı talep edeceği harcamaları proje bütçesine ekleyerek liste oluşturur.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Harcama talebi sistem üzerinden Birime iletilir.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Bütçe kalemlerinin Komisyon tarafından onaylanan içeriğe uygunluğu kontrol edilir, uygun olmayan alım talepleri iade edilir.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Sistem tarafından üretilen Harcama Talep Dilekçesi imzalı olarak Birime teslim edilir.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İmzalı Harcama Talep Dilekçesi Birime teslim edilmeyen başvurular iade edilir.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Dilekçesi teslim edilen uygun başvurular için Koordinatörden Harcama Onayı alınır.</a:t>
            </a:r>
          </a:p>
          <a:p>
            <a:pPr marL="228600" indent="-228600" defTabSz="914400" eaLnBrk="1" hangingPunct="1">
              <a:spcBef>
                <a:spcPct val="20000"/>
              </a:spcBef>
              <a:buClr>
                <a:srgbClr val="0070C0"/>
              </a:buClr>
              <a:buSzPct val="75000"/>
              <a:buFont typeface="+mj-lt"/>
              <a:buAutoNum type="arabicPeriod"/>
            </a:pPr>
            <a:r>
              <a:rPr lang="tr-TR" sz="1300" dirty="0">
                <a:solidFill>
                  <a:prstClr val="black"/>
                </a:solidFill>
                <a:latin typeface="Arial" charset="0"/>
                <a:cs typeface="Arial" charset="0"/>
              </a:rPr>
              <a:t>Harcama Süreci Yürütülür.</a:t>
            </a:r>
          </a:p>
        </p:txBody>
      </p:sp>
      <p:sp>
        <p:nvSpPr>
          <p:cNvPr id="49" name="Metin kutusu 48">
            <a:extLst>
              <a:ext uri="{FF2B5EF4-FFF2-40B4-BE49-F238E27FC236}">
                <a16:creationId xmlns:a16="http://schemas.microsoft.com/office/drawing/2014/main" id="{B56B3132-51FC-44C7-BC7D-32A9B73F809B}"/>
              </a:ext>
            </a:extLst>
          </p:cNvPr>
          <p:cNvSpPr txBox="1"/>
          <p:nvPr/>
        </p:nvSpPr>
        <p:spPr>
          <a:xfrm>
            <a:off x="2314056" y="6213786"/>
            <a:ext cx="4750018" cy="276999"/>
          </a:xfrm>
          <a:prstGeom prst="rect">
            <a:avLst/>
          </a:prstGeom>
          <a:noFill/>
        </p:spPr>
        <p:txBody>
          <a:bodyPr wrap="none" rtlCol="0">
            <a:spAutoFit/>
          </a:bodyPr>
          <a:lstStyle/>
          <a:p>
            <a:pPr defTabSz="914400" eaLnBrk="1" hangingPunct="1">
              <a:spcBef>
                <a:spcPct val="20000"/>
              </a:spcBef>
              <a:buClr>
                <a:srgbClr val="FFFEE6"/>
              </a:buClr>
              <a:buSzPct val="75000"/>
              <a:buFont typeface="Wingdings" pitchFamily="2" charset="2"/>
              <a:buChar char="n"/>
            </a:pPr>
            <a:r>
              <a:rPr lang="tr-TR" sz="1200" dirty="0">
                <a:solidFill>
                  <a:prstClr val="black"/>
                </a:solidFill>
                <a:latin typeface="Arial" charset="0"/>
                <a:cs typeface="Arial" charset="0"/>
              </a:rPr>
              <a:t>(2) Sisteme aktarılan mevcut (devam etmekte olan) projeler için</a:t>
            </a:r>
          </a:p>
        </p:txBody>
      </p:sp>
      <p:grpSp>
        <p:nvGrpSpPr>
          <p:cNvPr id="50" name="Grup 49">
            <a:extLst>
              <a:ext uri="{FF2B5EF4-FFF2-40B4-BE49-F238E27FC236}">
                <a16:creationId xmlns:a16="http://schemas.microsoft.com/office/drawing/2014/main" id="{C3FBDA91-A883-4E18-B1FA-EF05868C82FC}"/>
              </a:ext>
            </a:extLst>
          </p:cNvPr>
          <p:cNvGrpSpPr/>
          <p:nvPr/>
        </p:nvGrpSpPr>
        <p:grpSpPr>
          <a:xfrm>
            <a:off x="2314056" y="1255827"/>
            <a:ext cx="8455821" cy="3682383"/>
            <a:chOff x="309609" y="1412776"/>
            <a:chExt cx="8455821" cy="3682383"/>
          </a:xfrm>
        </p:grpSpPr>
        <p:grpSp>
          <p:nvGrpSpPr>
            <p:cNvPr id="51" name="Grup 50">
              <a:extLst>
                <a:ext uri="{FF2B5EF4-FFF2-40B4-BE49-F238E27FC236}">
                  <a16:creationId xmlns:a16="http://schemas.microsoft.com/office/drawing/2014/main" id="{CD3BC3E4-AB12-4B0C-BE6A-155508676210}"/>
                </a:ext>
              </a:extLst>
            </p:cNvPr>
            <p:cNvGrpSpPr/>
            <p:nvPr/>
          </p:nvGrpSpPr>
          <p:grpSpPr>
            <a:xfrm>
              <a:off x="2397130" y="1412776"/>
              <a:ext cx="6368300" cy="3682383"/>
              <a:chOff x="470626" y="2194889"/>
              <a:chExt cx="6368300" cy="3682383"/>
            </a:xfrm>
          </p:grpSpPr>
          <p:pic>
            <p:nvPicPr>
              <p:cNvPr id="62" name="Picture 2" descr="http://www.crim.ncsu.edu/sites/default/themes/CRIM/images/people_icon.png">
                <a:hlinkClick r:id="rId2"/>
                <a:extLst>
                  <a:ext uri="{FF2B5EF4-FFF2-40B4-BE49-F238E27FC236}">
                    <a16:creationId xmlns:a16="http://schemas.microsoft.com/office/drawing/2014/main" id="{5ECC267A-42A4-43CD-B4C7-30DBD48D6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26" y="3045440"/>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63" name="Dikdörtgen 62">
                <a:extLst>
                  <a:ext uri="{FF2B5EF4-FFF2-40B4-BE49-F238E27FC236}">
                    <a16:creationId xmlns:a16="http://schemas.microsoft.com/office/drawing/2014/main" id="{7E9C8F9A-BCA8-40EB-AB08-859CF84123BF}"/>
                  </a:ext>
                </a:extLst>
              </p:cNvPr>
              <p:cNvSpPr/>
              <p:nvPr/>
            </p:nvSpPr>
            <p:spPr>
              <a:xfrm>
                <a:off x="4971451" y="4700602"/>
                <a:ext cx="1368152" cy="432048"/>
              </a:xfrm>
              <a:prstGeom prst="rect">
                <a:avLst/>
              </a:prstGeom>
              <a:gradFill rotWithShape="1">
                <a:gsLst>
                  <a:gs pos="0">
                    <a:srgbClr val="4E66B2">
                      <a:tint val="100000"/>
                      <a:shade val="100000"/>
                      <a:satMod val="100000"/>
                      <a:lumMod val="90000"/>
                    </a:srgbClr>
                  </a:gs>
                  <a:gs pos="100000">
                    <a:srgbClr val="4E66B2">
                      <a:tint val="95000"/>
                      <a:shade val="100000"/>
                      <a:satMod val="110000"/>
                      <a:lumMod val="105000"/>
                    </a:srgbClr>
                  </a:gs>
                </a:gsLst>
                <a:path path="circle">
                  <a:fillToRect l="40000" t="100000" r="40000" b="100000"/>
                </a:path>
              </a:gradFill>
              <a:ln w="9525" cap="flat" cmpd="sng" algn="ctr">
                <a:solidFill>
                  <a:srgbClr val="4E66B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Koordinatör Harcama Onayı</a:t>
                </a:r>
              </a:p>
            </p:txBody>
          </p:sp>
          <p:sp>
            <p:nvSpPr>
              <p:cNvPr id="64" name="Elmas 63">
                <a:extLst>
                  <a:ext uri="{FF2B5EF4-FFF2-40B4-BE49-F238E27FC236}">
                    <a16:creationId xmlns:a16="http://schemas.microsoft.com/office/drawing/2014/main" id="{E7D33C8B-535C-4C02-9082-106E1642741C}"/>
                  </a:ext>
                </a:extLst>
              </p:cNvPr>
              <p:cNvSpPr/>
              <p:nvPr/>
            </p:nvSpPr>
            <p:spPr>
              <a:xfrm>
                <a:off x="5068417" y="3402590"/>
                <a:ext cx="1224136" cy="936104"/>
              </a:xfrm>
              <a:prstGeom prst="diamond">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100" b="0" i="0" u="none" strike="noStrike" kern="0" cap="none" spc="0" normalizeH="0" baseline="0" noProof="0" dirty="0">
                    <a:ln>
                      <a:noFill/>
                    </a:ln>
                    <a:solidFill>
                      <a:prstClr val="white"/>
                    </a:solidFill>
                    <a:effectLst/>
                    <a:uLnTx/>
                    <a:uFillTx/>
                    <a:latin typeface="Cambria"/>
                    <a:ea typeface="+mn-ea"/>
                    <a:cs typeface="+mn-cs"/>
                  </a:rPr>
                  <a:t>Teslim Edildi</a:t>
                </a:r>
              </a:p>
            </p:txBody>
          </p:sp>
          <p:sp>
            <p:nvSpPr>
              <p:cNvPr id="65" name="Sağ Ok 22">
                <a:extLst>
                  <a:ext uri="{FF2B5EF4-FFF2-40B4-BE49-F238E27FC236}">
                    <a16:creationId xmlns:a16="http://schemas.microsoft.com/office/drawing/2014/main" id="{331BF09F-8739-4D4E-896A-7DBE0CC084DD}"/>
                  </a:ext>
                </a:extLst>
              </p:cNvPr>
              <p:cNvSpPr/>
              <p:nvPr/>
            </p:nvSpPr>
            <p:spPr>
              <a:xfrm rot="16200000" flipH="1">
                <a:off x="5554485" y="3191157"/>
                <a:ext cx="252000" cy="108000"/>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6" name="Oval 65">
                <a:extLst>
                  <a:ext uri="{FF2B5EF4-FFF2-40B4-BE49-F238E27FC236}">
                    <a16:creationId xmlns:a16="http://schemas.microsoft.com/office/drawing/2014/main" id="{F4F3ED10-1A7B-461C-B9A4-421026071D44}"/>
                  </a:ext>
                </a:extLst>
              </p:cNvPr>
              <p:cNvSpPr/>
              <p:nvPr/>
            </p:nvSpPr>
            <p:spPr>
              <a:xfrm>
                <a:off x="1394674" y="2364272"/>
                <a:ext cx="343760" cy="343760"/>
              </a:xfrm>
              <a:prstGeom prst="ellipse">
                <a:avLst/>
              </a:prstGeom>
              <a:solidFill>
                <a:sysClr val="window" lastClr="FFFFFF"/>
              </a:solidFill>
              <a:ln w="19050" cap="flat" cmpd="sng" algn="ctr">
                <a:solidFill>
                  <a:srgbClr val="9BB05E">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2</a:t>
                </a:r>
              </a:p>
            </p:txBody>
          </p:sp>
          <p:sp>
            <p:nvSpPr>
              <p:cNvPr id="67" name="Oval 66">
                <a:extLst>
                  <a:ext uri="{FF2B5EF4-FFF2-40B4-BE49-F238E27FC236}">
                    <a16:creationId xmlns:a16="http://schemas.microsoft.com/office/drawing/2014/main" id="{4D8CA6C8-EEA5-476B-8869-235E9EC56415}"/>
                  </a:ext>
                </a:extLst>
              </p:cNvPr>
              <p:cNvSpPr/>
              <p:nvPr/>
            </p:nvSpPr>
            <p:spPr>
              <a:xfrm>
                <a:off x="1394674" y="2797208"/>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3</a:t>
                </a:r>
              </a:p>
            </p:txBody>
          </p:sp>
          <p:sp>
            <p:nvSpPr>
              <p:cNvPr id="68" name="Oval 67">
                <a:extLst>
                  <a:ext uri="{FF2B5EF4-FFF2-40B4-BE49-F238E27FC236}">
                    <a16:creationId xmlns:a16="http://schemas.microsoft.com/office/drawing/2014/main" id="{17249FCA-6E82-4EAC-8543-8D1E9A7BEF27}"/>
                  </a:ext>
                </a:extLst>
              </p:cNvPr>
              <p:cNvSpPr/>
              <p:nvPr/>
            </p:nvSpPr>
            <p:spPr>
              <a:xfrm>
                <a:off x="5508605" y="5533512"/>
                <a:ext cx="343760" cy="343760"/>
              </a:xfrm>
              <a:prstGeom prst="ellipse">
                <a:avLst/>
              </a:prstGeom>
              <a:solidFill>
                <a:sysClr val="window" lastClr="FFFFFF"/>
              </a:solidFill>
              <a:ln w="19050" cap="flat" cmpd="sng" algn="ctr">
                <a:solidFill>
                  <a:srgbClr val="9BB05E">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7</a:t>
                </a:r>
              </a:p>
            </p:txBody>
          </p:sp>
          <p:sp>
            <p:nvSpPr>
              <p:cNvPr id="69" name="Oval 68">
                <a:extLst>
                  <a:ext uri="{FF2B5EF4-FFF2-40B4-BE49-F238E27FC236}">
                    <a16:creationId xmlns:a16="http://schemas.microsoft.com/office/drawing/2014/main" id="{457825F6-891A-485C-AD8F-2831126D7EF0}"/>
                  </a:ext>
                </a:extLst>
              </p:cNvPr>
              <p:cNvSpPr/>
              <p:nvPr/>
            </p:nvSpPr>
            <p:spPr>
              <a:xfrm>
                <a:off x="1394674" y="3619367"/>
                <a:ext cx="343760" cy="343760"/>
              </a:xfrm>
              <a:prstGeom prst="ellipse">
                <a:avLst/>
              </a:prstGeom>
              <a:solidFill>
                <a:sysClr val="window" lastClr="FFFFFF"/>
              </a:solidFill>
              <a:ln w="19050" cap="flat" cmpd="sng" algn="ctr">
                <a:solidFill>
                  <a:srgbClr val="9BB05E">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4</a:t>
                </a:r>
              </a:p>
            </p:txBody>
          </p:sp>
          <p:sp>
            <p:nvSpPr>
              <p:cNvPr id="70" name="Metin kutusu 69">
                <a:extLst>
                  <a:ext uri="{FF2B5EF4-FFF2-40B4-BE49-F238E27FC236}">
                    <a16:creationId xmlns:a16="http://schemas.microsoft.com/office/drawing/2014/main" id="{B77A1791-0426-4C6F-9420-9451682631A3}"/>
                  </a:ext>
                </a:extLst>
              </p:cNvPr>
              <p:cNvSpPr txBox="1"/>
              <p:nvPr/>
            </p:nvSpPr>
            <p:spPr>
              <a:xfrm>
                <a:off x="4403667" y="4107633"/>
                <a:ext cx="567784"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1" i="0" u="none" strike="noStrike" kern="0" cap="none" spc="0" normalizeH="0" baseline="0" noProof="0" dirty="0">
                    <a:ln>
                      <a:noFill/>
                    </a:ln>
                    <a:solidFill>
                      <a:srgbClr val="993300"/>
                    </a:solidFill>
                    <a:effectLst/>
                    <a:uLnTx/>
                    <a:uFillTx/>
                    <a:latin typeface="Arial" charset="0"/>
                    <a:cs typeface="Arial" charset="0"/>
                  </a:rPr>
                  <a:t>Hayır</a:t>
                </a:r>
              </a:p>
            </p:txBody>
          </p:sp>
          <p:sp>
            <p:nvSpPr>
              <p:cNvPr id="71" name="Metin kutusu 70">
                <a:extLst>
                  <a:ext uri="{FF2B5EF4-FFF2-40B4-BE49-F238E27FC236}">
                    <a16:creationId xmlns:a16="http://schemas.microsoft.com/office/drawing/2014/main" id="{ABF32614-2852-4F77-B870-4B7D04195AFA}"/>
                  </a:ext>
                </a:extLst>
              </p:cNvPr>
              <p:cNvSpPr txBox="1"/>
              <p:nvPr/>
            </p:nvSpPr>
            <p:spPr>
              <a:xfrm>
                <a:off x="5749917" y="4344927"/>
                <a:ext cx="492443"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Evet</a:t>
                </a:r>
              </a:p>
            </p:txBody>
          </p:sp>
          <p:sp>
            <p:nvSpPr>
              <p:cNvPr id="72" name="Oval 71">
                <a:extLst>
                  <a:ext uri="{FF2B5EF4-FFF2-40B4-BE49-F238E27FC236}">
                    <a16:creationId xmlns:a16="http://schemas.microsoft.com/office/drawing/2014/main" id="{D1226570-B7FD-4037-987D-C215E003DEDA}"/>
                  </a:ext>
                </a:extLst>
              </p:cNvPr>
              <p:cNvSpPr/>
              <p:nvPr/>
            </p:nvSpPr>
            <p:spPr>
              <a:xfrm>
                <a:off x="1394674" y="4030366"/>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5</a:t>
                </a:r>
              </a:p>
            </p:txBody>
          </p:sp>
          <p:sp>
            <p:nvSpPr>
              <p:cNvPr id="73" name="Metin kutusu 72">
                <a:extLst>
                  <a:ext uri="{FF2B5EF4-FFF2-40B4-BE49-F238E27FC236}">
                    <a16:creationId xmlns:a16="http://schemas.microsoft.com/office/drawing/2014/main" id="{7D552F45-0A3F-4678-93ED-BC463466E40B}"/>
                  </a:ext>
                </a:extLst>
              </p:cNvPr>
              <p:cNvSpPr txBox="1"/>
              <p:nvPr/>
            </p:nvSpPr>
            <p:spPr>
              <a:xfrm>
                <a:off x="2059489" y="2708920"/>
                <a:ext cx="2423036"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Talep Uygunluk Değerlendirmesi</a:t>
                </a:r>
              </a:p>
            </p:txBody>
          </p:sp>
          <p:sp>
            <p:nvSpPr>
              <p:cNvPr id="74" name="Dikdörtgen 73">
                <a:extLst>
                  <a:ext uri="{FF2B5EF4-FFF2-40B4-BE49-F238E27FC236}">
                    <a16:creationId xmlns:a16="http://schemas.microsoft.com/office/drawing/2014/main" id="{DFBD35B3-4D58-43D2-9CFE-E73CACF43843}"/>
                  </a:ext>
                </a:extLst>
              </p:cNvPr>
              <p:cNvSpPr/>
              <p:nvPr/>
            </p:nvSpPr>
            <p:spPr>
              <a:xfrm>
                <a:off x="4996409" y="2425597"/>
                <a:ext cx="1368152" cy="636221"/>
              </a:xfrm>
              <a:prstGeom prst="rect">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Harcama Ofisi</a:t>
                </a:r>
              </a:p>
            </p:txBody>
          </p:sp>
          <p:sp>
            <p:nvSpPr>
              <p:cNvPr id="75" name="Sağ Ok 36">
                <a:extLst>
                  <a:ext uri="{FF2B5EF4-FFF2-40B4-BE49-F238E27FC236}">
                    <a16:creationId xmlns:a16="http://schemas.microsoft.com/office/drawing/2014/main" id="{85A3C7C1-FE4A-4EF9-88F1-8C004F619A20}"/>
                  </a:ext>
                </a:extLst>
              </p:cNvPr>
              <p:cNvSpPr/>
              <p:nvPr/>
            </p:nvSpPr>
            <p:spPr>
              <a:xfrm rot="16200000" flipH="1">
                <a:off x="5554485" y="4477149"/>
                <a:ext cx="252000" cy="108000"/>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76" name="Metin kutusu 75">
                <a:extLst>
                  <a:ext uri="{FF2B5EF4-FFF2-40B4-BE49-F238E27FC236}">
                    <a16:creationId xmlns:a16="http://schemas.microsoft.com/office/drawing/2014/main" id="{30104372-20FF-4116-800F-638E7E65D160}"/>
                  </a:ext>
                </a:extLst>
              </p:cNvPr>
              <p:cNvSpPr txBox="1"/>
              <p:nvPr/>
            </p:nvSpPr>
            <p:spPr>
              <a:xfrm>
                <a:off x="2041235" y="4304129"/>
                <a:ext cx="2447529"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Harcama Talebinin İade Edilmesi</a:t>
                </a:r>
              </a:p>
            </p:txBody>
          </p:sp>
          <p:sp>
            <p:nvSpPr>
              <p:cNvPr id="77" name="Sağ Ok 45">
                <a:extLst>
                  <a:ext uri="{FF2B5EF4-FFF2-40B4-BE49-F238E27FC236}">
                    <a16:creationId xmlns:a16="http://schemas.microsoft.com/office/drawing/2014/main" id="{FF9E7CB7-6A12-4360-A041-61001F70DF7D}"/>
                  </a:ext>
                </a:extLst>
              </p:cNvPr>
              <p:cNvSpPr/>
              <p:nvPr/>
            </p:nvSpPr>
            <p:spPr>
              <a:xfrm rot="10803009" flipH="1" flipV="1">
                <a:off x="1873227" y="2467032"/>
                <a:ext cx="2988000" cy="117161"/>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78" name="Metin kutusu 77">
                <a:extLst>
                  <a:ext uri="{FF2B5EF4-FFF2-40B4-BE49-F238E27FC236}">
                    <a16:creationId xmlns:a16="http://schemas.microsoft.com/office/drawing/2014/main" id="{DA3F4BE7-6813-4CE8-9BA6-4C183BF9364B}"/>
                  </a:ext>
                </a:extLst>
              </p:cNvPr>
              <p:cNvSpPr txBox="1"/>
              <p:nvPr/>
            </p:nvSpPr>
            <p:spPr>
              <a:xfrm>
                <a:off x="2093726" y="2194889"/>
                <a:ext cx="2354554"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Online Harcama Talep Dilekçesi</a:t>
                </a:r>
              </a:p>
            </p:txBody>
          </p:sp>
          <p:sp>
            <p:nvSpPr>
              <p:cNvPr id="79" name="Sağ Ok 51">
                <a:extLst>
                  <a:ext uri="{FF2B5EF4-FFF2-40B4-BE49-F238E27FC236}">
                    <a16:creationId xmlns:a16="http://schemas.microsoft.com/office/drawing/2014/main" id="{9D2DF5AC-A48E-46BA-A5A9-A25E7A708BCE}"/>
                  </a:ext>
                </a:extLst>
              </p:cNvPr>
              <p:cNvSpPr/>
              <p:nvPr/>
            </p:nvSpPr>
            <p:spPr>
              <a:xfrm rot="10803009" flipH="1" flipV="1">
                <a:off x="1873227" y="3844658"/>
                <a:ext cx="2988000" cy="117161"/>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80" name="Metin kutusu 79">
                <a:extLst>
                  <a:ext uri="{FF2B5EF4-FFF2-40B4-BE49-F238E27FC236}">
                    <a16:creationId xmlns:a16="http://schemas.microsoft.com/office/drawing/2014/main" id="{F3AEF7BF-F0B5-434E-A94E-3B15BAFA99F4}"/>
                  </a:ext>
                </a:extLst>
              </p:cNvPr>
              <p:cNvSpPr txBox="1"/>
              <p:nvPr/>
            </p:nvSpPr>
            <p:spPr>
              <a:xfrm>
                <a:off x="2092932" y="3572515"/>
                <a:ext cx="2356158"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İmzalı Harcama Talep Dilekçesi</a:t>
                </a:r>
              </a:p>
            </p:txBody>
          </p:sp>
          <p:sp>
            <p:nvSpPr>
              <p:cNvPr id="81" name="Sağ Ok 55">
                <a:extLst>
                  <a:ext uri="{FF2B5EF4-FFF2-40B4-BE49-F238E27FC236}">
                    <a16:creationId xmlns:a16="http://schemas.microsoft.com/office/drawing/2014/main" id="{481F8197-F856-498A-9517-8D287B5A7D7F}"/>
                  </a:ext>
                </a:extLst>
              </p:cNvPr>
              <p:cNvSpPr/>
              <p:nvPr/>
            </p:nvSpPr>
            <p:spPr>
              <a:xfrm rot="10796991" flipV="1">
                <a:off x="1871747" y="4201007"/>
                <a:ext cx="2520000" cy="117161"/>
              </a:xfrm>
              <a:prstGeom prst="rightArrow">
                <a:avLst/>
              </a:prstGeom>
              <a:gradFill rotWithShape="1">
                <a:gsLst>
                  <a:gs pos="0">
                    <a:srgbClr val="A63212">
                      <a:tint val="100000"/>
                      <a:shade val="100000"/>
                      <a:satMod val="100000"/>
                      <a:lumMod val="90000"/>
                    </a:srgbClr>
                  </a:gs>
                  <a:gs pos="100000">
                    <a:srgbClr val="A63212">
                      <a:tint val="95000"/>
                      <a:shade val="100000"/>
                      <a:satMod val="110000"/>
                      <a:lumMod val="105000"/>
                    </a:srgbClr>
                  </a:gs>
                </a:gsLst>
                <a:path path="circle">
                  <a:fillToRect l="40000" t="100000" r="40000" b="100000"/>
                </a:path>
              </a:gradFill>
              <a:ln w="9525" cap="flat" cmpd="sng" algn="ctr">
                <a:solidFill>
                  <a:srgbClr val="A6321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82" name="Metin kutusu 81">
                <a:extLst>
                  <a:ext uri="{FF2B5EF4-FFF2-40B4-BE49-F238E27FC236}">
                    <a16:creationId xmlns:a16="http://schemas.microsoft.com/office/drawing/2014/main" id="{C8E39F46-6FA9-41CA-9095-0F1132CFDDCC}"/>
                  </a:ext>
                </a:extLst>
              </p:cNvPr>
              <p:cNvSpPr txBox="1"/>
              <p:nvPr/>
            </p:nvSpPr>
            <p:spPr>
              <a:xfrm>
                <a:off x="4403667" y="2833802"/>
                <a:ext cx="567784"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1" i="0" u="none" strike="noStrike" kern="0" cap="none" spc="0" normalizeH="0" baseline="0" noProof="0" dirty="0">
                    <a:ln>
                      <a:noFill/>
                    </a:ln>
                    <a:solidFill>
                      <a:srgbClr val="993300"/>
                    </a:solidFill>
                    <a:effectLst/>
                    <a:uLnTx/>
                    <a:uFillTx/>
                    <a:latin typeface="Arial" charset="0"/>
                    <a:cs typeface="Arial" charset="0"/>
                  </a:rPr>
                  <a:t>Hayır</a:t>
                </a:r>
              </a:p>
            </p:txBody>
          </p:sp>
          <p:sp>
            <p:nvSpPr>
              <p:cNvPr id="83" name="Sağ Ok 57">
                <a:extLst>
                  <a:ext uri="{FF2B5EF4-FFF2-40B4-BE49-F238E27FC236}">
                    <a16:creationId xmlns:a16="http://schemas.microsoft.com/office/drawing/2014/main" id="{F0976F29-6C3E-4B7E-A224-9D1F3E0AB526}"/>
                  </a:ext>
                </a:extLst>
              </p:cNvPr>
              <p:cNvSpPr/>
              <p:nvPr/>
            </p:nvSpPr>
            <p:spPr>
              <a:xfrm rot="10796991" flipV="1">
                <a:off x="1871747" y="2927176"/>
                <a:ext cx="2520000" cy="117161"/>
              </a:xfrm>
              <a:prstGeom prst="rightArrow">
                <a:avLst/>
              </a:prstGeom>
              <a:gradFill rotWithShape="1">
                <a:gsLst>
                  <a:gs pos="0">
                    <a:srgbClr val="A63212">
                      <a:tint val="100000"/>
                      <a:shade val="100000"/>
                      <a:satMod val="100000"/>
                      <a:lumMod val="90000"/>
                    </a:srgbClr>
                  </a:gs>
                  <a:gs pos="100000">
                    <a:srgbClr val="A63212">
                      <a:tint val="95000"/>
                      <a:shade val="100000"/>
                      <a:satMod val="110000"/>
                      <a:lumMod val="105000"/>
                    </a:srgbClr>
                  </a:gs>
                </a:gsLst>
                <a:path path="circle">
                  <a:fillToRect l="40000" t="100000" r="40000" b="100000"/>
                </a:path>
              </a:gradFill>
              <a:ln w="9525" cap="flat" cmpd="sng" algn="ctr">
                <a:solidFill>
                  <a:srgbClr val="A63212"/>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84" name="Metin kutusu 83">
                <a:extLst>
                  <a:ext uri="{FF2B5EF4-FFF2-40B4-BE49-F238E27FC236}">
                    <a16:creationId xmlns:a16="http://schemas.microsoft.com/office/drawing/2014/main" id="{89DF6E01-949A-4B97-93BD-9A5A095FC353}"/>
                  </a:ext>
                </a:extLst>
              </p:cNvPr>
              <p:cNvSpPr txBox="1"/>
              <p:nvPr/>
            </p:nvSpPr>
            <p:spPr>
              <a:xfrm>
                <a:off x="5749917" y="3156412"/>
                <a:ext cx="492443" cy="276999"/>
              </a:xfrm>
              <a:prstGeom prst="rect">
                <a:avLst/>
              </a:prstGeom>
              <a:noFill/>
            </p:spPr>
            <p:txBody>
              <a:bodyPr wrap="non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Evet</a:t>
                </a:r>
              </a:p>
            </p:txBody>
          </p:sp>
          <p:sp>
            <p:nvSpPr>
              <p:cNvPr id="85" name="Oval 84">
                <a:extLst>
                  <a:ext uri="{FF2B5EF4-FFF2-40B4-BE49-F238E27FC236}">
                    <a16:creationId xmlns:a16="http://schemas.microsoft.com/office/drawing/2014/main" id="{D1CEFA9A-79ED-48DA-9F98-C6A7CB9D80FD}"/>
                  </a:ext>
                </a:extLst>
              </p:cNvPr>
              <p:cNvSpPr/>
              <p:nvPr/>
            </p:nvSpPr>
            <p:spPr>
              <a:xfrm>
                <a:off x="6495166" y="4760866"/>
                <a:ext cx="343760" cy="343760"/>
              </a:xfrm>
              <a:prstGeom prst="ellipse">
                <a:avLst/>
              </a:prstGeom>
              <a:solidFill>
                <a:sysClr val="window" lastClr="FFFFFF"/>
              </a:solidFill>
              <a:ln w="19050" cap="flat" cmpd="sng" algn="ctr">
                <a:solidFill>
                  <a:srgbClr val="9BB05E">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6</a:t>
                </a:r>
              </a:p>
            </p:txBody>
          </p:sp>
          <p:sp>
            <p:nvSpPr>
              <p:cNvPr id="86" name="Sağ Ok 60">
                <a:extLst>
                  <a:ext uri="{FF2B5EF4-FFF2-40B4-BE49-F238E27FC236}">
                    <a16:creationId xmlns:a16="http://schemas.microsoft.com/office/drawing/2014/main" id="{6CB9D746-721F-4989-A5EA-FFF6F368050D}"/>
                  </a:ext>
                </a:extLst>
              </p:cNvPr>
              <p:cNvSpPr/>
              <p:nvPr/>
            </p:nvSpPr>
            <p:spPr>
              <a:xfrm rot="16200000" flipH="1">
                <a:off x="5554485" y="5279081"/>
                <a:ext cx="252000" cy="108000"/>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grpSp>
        <p:sp>
          <p:nvSpPr>
            <p:cNvPr id="54" name="Metin kutusu 53">
              <a:extLst>
                <a:ext uri="{FF2B5EF4-FFF2-40B4-BE49-F238E27FC236}">
                  <a16:creationId xmlns:a16="http://schemas.microsoft.com/office/drawing/2014/main" id="{FC874FB3-D0C6-4495-B823-75926FA5AF92}"/>
                </a:ext>
              </a:extLst>
            </p:cNvPr>
            <p:cNvSpPr txBox="1"/>
            <p:nvPr/>
          </p:nvSpPr>
          <p:spPr>
            <a:xfrm>
              <a:off x="309609" y="2358855"/>
              <a:ext cx="2135087" cy="461665"/>
            </a:xfrm>
            <a:prstGeom prst="rect">
              <a:avLst/>
            </a:prstGeom>
            <a:noFill/>
          </p:spPr>
          <p:txBody>
            <a:bodyPr wrap="square" rtlCol="0">
              <a:spAutoFit/>
            </a:bodyPr>
            <a:lstStyle/>
            <a:p>
              <a:pPr marL="0" marR="0" lvl="0" indent="0" algn="ctr" defTabSz="914400" eaLnBrk="1" fontAlgn="auto" latinLnBrk="0" hangingPunct="1">
                <a:lnSpc>
                  <a:spcPct val="100000"/>
                </a:lnSpc>
                <a:spcBef>
                  <a:spcPct val="20000"/>
                </a:spcBef>
                <a:spcAft>
                  <a:spcPts val="0"/>
                </a:spcAft>
                <a:buClr>
                  <a:srgbClr val="0070C0"/>
                </a:buClr>
                <a:buSzPct val="75000"/>
                <a:buFont typeface="Wingdings" pitchFamily="2" charset="2"/>
                <a:buNone/>
                <a:tabLst/>
                <a:defRPr/>
              </a:pPr>
              <a:r>
                <a:rPr kumimoji="0" lang="tr-TR" sz="1200" b="0" i="0" u="none" strike="noStrike" kern="0" cap="none" spc="0" normalizeH="0" baseline="0" noProof="0" dirty="0">
                  <a:ln>
                    <a:noFill/>
                  </a:ln>
                  <a:solidFill>
                    <a:prstClr val="black"/>
                  </a:solidFill>
                  <a:effectLst/>
                  <a:uLnTx/>
                  <a:uFillTx/>
                  <a:latin typeface="Arial" charset="0"/>
                  <a:cs typeface="Arial" charset="0"/>
                </a:rPr>
                <a:t>Talep edilecek harcama kalemleri bütçeye eklenir. </a:t>
              </a:r>
            </a:p>
          </p:txBody>
        </p:sp>
        <p:sp>
          <p:nvSpPr>
            <p:cNvPr id="55" name="Oval 54">
              <a:extLst>
                <a:ext uri="{FF2B5EF4-FFF2-40B4-BE49-F238E27FC236}">
                  <a16:creationId xmlns:a16="http://schemas.microsoft.com/office/drawing/2014/main" id="{64B2F5DE-20EE-4E17-8D99-CAC8DC269CB9}"/>
                </a:ext>
              </a:extLst>
            </p:cNvPr>
            <p:cNvSpPr/>
            <p:nvPr/>
          </p:nvSpPr>
          <p:spPr>
            <a:xfrm>
              <a:off x="1138967" y="2837254"/>
              <a:ext cx="343760" cy="343760"/>
            </a:xfrm>
            <a:prstGeom prst="ellipse">
              <a:avLst/>
            </a:prstGeom>
            <a:solidFill>
              <a:sysClr val="window" lastClr="FFFFFF"/>
            </a:solidFill>
            <a:ln w="19050" cap="flat" cmpd="sng" algn="ctr">
              <a:solidFill>
                <a:srgbClr val="9BB05E">
                  <a:shade val="9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1</a:t>
              </a:r>
            </a:p>
          </p:txBody>
        </p:sp>
      </p:grpSp>
    </p:spTree>
    <p:extLst>
      <p:ext uri="{BB962C8B-B14F-4D97-AF65-F5344CB8AC3E}">
        <p14:creationId xmlns:p14="http://schemas.microsoft.com/office/powerpoint/2010/main" val="982271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092633"/>
            <a:ext cx="8229600" cy="579772"/>
          </a:xfrm>
        </p:spPr>
        <p:txBody>
          <a:bodyPr>
            <a:noAutofit/>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BAPSİS sisteminde «Düzenle» menüsünden «Bütçe Ekle» sayfasına geçiş yapılır.</a:t>
            </a:r>
          </a:p>
        </p:txBody>
      </p:sp>
      <p:sp>
        <p:nvSpPr>
          <p:cNvPr id="2" name="Metin kutusu 1"/>
          <p:cNvSpPr txBox="1"/>
          <p:nvPr/>
        </p:nvSpPr>
        <p:spPr>
          <a:xfrm>
            <a:off x="2279576" y="6309321"/>
            <a:ext cx="4493538" cy="276999"/>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(2) Sisteme aktarılan mevcut (devam etmekte olan) projeler için</a:t>
            </a:r>
          </a:p>
        </p:txBody>
      </p:sp>
      <p:grpSp>
        <p:nvGrpSpPr>
          <p:cNvPr id="3" name="Grup 2"/>
          <p:cNvGrpSpPr/>
          <p:nvPr/>
        </p:nvGrpSpPr>
        <p:grpSpPr>
          <a:xfrm>
            <a:off x="1868590" y="1710702"/>
            <a:ext cx="8539135" cy="2860235"/>
            <a:chOff x="344589" y="1710701"/>
            <a:chExt cx="8539135" cy="2860235"/>
          </a:xfrm>
        </p:grpSpPr>
        <p:pic>
          <p:nvPicPr>
            <p:cNvPr id="7" name="Resim 6"/>
            <p:cNvPicPr>
              <a:picLocks noChangeAspect="1"/>
            </p:cNvPicPr>
            <p:nvPr/>
          </p:nvPicPr>
          <p:blipFill>
            <a:blip r:embed="rId2"/>
            <a:stretch>
              <a:fillRect/>
            </a:stretch>
          </p:blipFill>
          <p:spPr>
            <a:xfrm>
              <a:off x="880972" y="1710701"/>
              <a:ext cx="7258050" cy="1066800"/>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359617" y="2537117"/>
              <a:ext cx="421618" cy="421618"/>
            </a:xfrm>
            <a:prstGeom prst="rect">
              <a:avLst/>
            </a:prstGeom>
          </p:spPr>
        </p:pic>
        <p:pic>
          <p:nvPicPr>
            <p:cNvPr id="10" name="Resim 9"/>
            <p:cNvPicPr>
              <a:picLocks noChangeAspect="1"/>
            </p:cNvPicPr>
            <p:nvPr/>
          </p:nvPicPr>
          <p:blipFill>
            <a:blip r:embed="rId4"/>
            <a:stretch>
              <a:fillRect/>
            </a:stretch>
          </p:blipFill>
          <p:spPr>
            <a:xfrm>
              <a:off x="344589" y="2891271"/>
              <a:ext cx="1724025" cy="876300"/>
            </a:xfrm>
            <a:prstGeom prst="rect">
              <a:avLst/>
            </a:prstGeom>
          </p:spPr>
        </p:pic>
        <p:pic>
          <p:nvPicPr>
            <p:cNvPr id="13" name="Resim 12"/>
            <p:cNvPicPr>
              <a:picLocks noChangeAspect="1"/>
            </p:cNvPicPr>
            <p:nvPr/>
          </p:nvPicPr>
          <p:blipFill>
            <a:blip r:embed="rId5"/>
            <a:stretch>
              <a:fillRect/>
            </a:stretch>
          </p:blipFill>
          <p:spPr>
            <a:xfrm>
              <a:off x="2181225" y="2994204"/>
              <a:ext cx="6702499" cy="1292564"/>
            </a:xfrm>
            <a:prstGeom prst="rect">
              <a:avLst/>
            </a:prstGeom>
            <a:ln>
              <a:noFill/>
            </a:ln>
            <a:effectLst>
              <a:outerShdw blurRad="190500" algn="tl" rotWithShape="0">
                <a:srgbClr val="000000">
                  <a:alpha val="70000"/>
                </a:srgbClr>
              </a:outerShdw>
            </a:effectLst>
          </p:spPr>
        </p:pic>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883860" y="4149318"/>
              <a:ext cx="421618" cy="421618"/>
            </a:xfrm>
            <a:prstGeom prst="rect">
              <a:avLst/>
            </a:prstGeom>
          </p:spPr>
        </p:pic>
      </p:grpSp>
      <p:sp>
        <p:nvSpPr>
          <p:cNvPr id="18" name="Rectangle 3"/>
          <p:cNvSpPr txBox="1">
            <a:spLocks noChangeArrowheads="1"/>
          </p:cNvSpPr>
          <p:nvPr/>
        </p:nvSpPr>
        <p:spPr>
          <a:xfrm>
            <a:off x="1981199" y="4577982"/>
            <a:ext cx="8426525" cy="1587322"/>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66700" lvl="1" indent="-266700" fontAlgn="auto">
              <a:spcAft>
                <a:spcPts val="60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«Bütçe Kalemi Ekle» </a:t>
            </a:r>
            <a:r>
              <a:rPr lang="tr-TR" sz="1400" dirty="0" err="1">
                <a:solidFill>
                  <a:schemeClr val="tx1"/>
                </a:solidFill>
                <a:latin typeface="Arial" panose="020B0604020202020204" pitchFamily="34" charset="0"/>
                <a:cs typeface="Arial" panose="020B0604020202020204" pitchFamily="34" charset="0"/>
              </a:rPr>
              <a:t>kısayolu</a:t>
            </a:r>
            <a:r>
              <a:rPr lang="tr-TR" sz="1400" dirty="0">
                <a:solidFill>
                  <a:schemeClr val="tx1"/>
                </a:solidFill>
                <a:latin typeface="Arial" panose="020B0604020202020204" pitchFamily="34" charset="0"/>
                <a:cs typeface="Arial" panose="020B0604020202020204" pitchFamily="34" charset="0"/>
              </a:rPr>
              <a:t> kullanılarak alımı talep edilecek olan harcama kalemleri listeye eklenir. </a:t>
            </a:r>
          </a:p>
          <a:p>
            <a:pPr marL="266700" lvl="1" indent="-266700" fontAlgn="auto">
              <a:spcAft>
                <a:spcPts val="60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Eklenecek harcama kalemlerinin Komisyon tarafından onaylanan bütçe içeriğine uygun olması zorunludur. Aksi takdirde harcama talebi iade edilmektedir.</a:t>
            </a:r>
          </a:p>
          <a:p>
            <a:pPr marL="266700" lvl="1" indent="-266700" fontAlgn="auto">
              <a:spcAft>
                <a:spcPts val="60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Eklenecek bütçe kalemlerinin ismi kısa olmalı, açıklama yazılmamalıdır.</a:t>
            </a:r>
          </a:p>
          <a:p>
            <a:pPr marL="266700" lvl="1" indent="-266700" fontAlgn="auto">
              <a:spcAft>
                <a:spcPts val="60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Eklenecek bütçe kalemlerinin KDV oranlarının doğru bir şekilde yazılması zorunludur.</a:t>
            </a:r>
          </a:p>
        </p:txBody>
      </p:sp>
      <p:sp>
        <p:nvSpPr>
          <p:cNvPr id="11" name="Rectangle 2"/>
          <p:cNvSpPr txBox="1">
            <a:spLocks noChangeArrowheads="1"/>
          </p:cNvSpPr>
          <p:nvPr/>
        </p:nvSpPr>
        <p:spPr bwMode="auto">
          <a:xfrm>
            <a:off x="2095501" y="306920"/>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Harcama İşlemleri (2), </a:t>
            </a:r>
            <a:r>
              <a:rPr lang="tr-TR" sz="1800" b="1" dirty="0">
                <a:solidFill>
                  <a:srgbClr val="C00000"/>
                </a:solidFill>
                <a:latin typeface="Arial" pitchFamily="34" charset="0"/>
                <a:cs typeface="Arial" pitchFamily="34" charset="0"/>
              </a:rPr>
              <a:t>Bütçe Kalemi Ekleme</a:t>
            </a:r>
          </a:p>
        </p:txBody>
      </p:sp>
    </p:spTree>
    <p:extLst>
      <p:ext uri="{BB962C8B-B14F-4D97-AF65-F5344CB8AC3E}">
        <p14:creationId xmlns:p14="http://schemas.microsoft.com/office/powerpoint/2010/main" val="3476000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199" y="1092633"/>
            <a:ext cx="8575343" cy="787964"/>
          </a:xfrm>
        </p:spPr>
        <p:txBody>
          <a:bodyPr>
            <a:normAutofit/>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Bütçe kalemleri eklenen projeler için Harcama talebi, Harcama İşlemleri (1) başlığı altında izah edilen şekilde gerçekleştirilir. </a:t>
            </a:r>
            <a:r>
              <a:rPr lang="tr-TR" sz="1400" dirty="0">
                <a:solidFill>
                  <a:srgbClr val="FF0000"/>
                </a:solidFill>
              </a:rPr>
              <a:t>  </a:t>
            </a:r>
            <a:endParaRPr lang="tr-TR" sz="1400" dirty="0">
              <a:solidFill>
                <a:schemeClr val="tx1"/>
              </a:solidFill>
            </a:endParaRPr>
          </a:p>
        </p:txBody>
      </p:sp>
      <p:sp>
        <p:nvSpPr>
          <p:cNvPr id="2" name="Metin kutusu 1"/>
          <p:cNvSpPr txBox="1"/>
          <p:nvPr/>
        </p:nvSpPr>
        <p:spPr>
          <a:xfrm>
            <a:off x="2279576" y="6309321"/>
            <a:ext cx="4493538" cy="276999"/>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(2) Sisteme aktarılan mevcut (devam etmekte olan) projeler için</a:t>
            </a:r>
          </a:p>
        </p:txBody>
      </p:sp>
      <p:sp>
        <p:nvSpPr>
          <p:cNvPr id="21" name="Rectangle 2">
            <a:extLst>
              <a:ext uri="{FF2B5EF4-FFF2-40B4-BE49-F238E27FC236}">
                <a16:creationId xmlns:a16="http://schemas.microsoft.com/office/drawing/2014/main" id="{E75E8090-B2B9-47F7-BD50-3C242B11EC6E}"/>
              </a:ext>
            </a:extLst>
          </p:cNvPr>
          <p:cNvSpPr txBox="1">
            <a:spLocks noChangeArrowheads="1"/>
          </p:cNvSpPr>
          <p:nvPr/>
        </p:nvSpPr>
        <p:spPr bwMode="auto">
          <a:xfrm>
            <a:off x="2095501" y="251104"/>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Harcama İşlemleri (2)</a:t>
            </a:r>
          </a:p>
        </p:txBody>
      </p:sp>
      <p:grpSp>
        <p:nvGrpSpPr>
          <p:cNvPr id="7" name="Grup 6">
            <a:extLst>
              <a:ext uri="{FF2B5EF4-FFF2-40B4-BE49-F238E27FC236}">
                <a16:creationId xmlns:a16="http://schemas.microsoft.com/office/drawing/2014/main" id="{5F66EA58-AED3-4535-BDEC-8EE47AC245C8}"/>
              </a:ext>
            </a:extLst>
          </p:cNvPr>
          <p:cNvGrpSpPr/>
          <p:nvPr/>
        </p:nvGrpSpPr>
        <p:grpSpPr>
          <a:xfrm>
            <a:off x="1965991" y="2018692"/>
            <a:ext cx="8838411" cy="4588204"/>
            <a:chOff x="1965991" y="2018692"/>
            <a:chExt cx="8838411" cy="4588204"/>
          </a:xfrm>
        </p:grpSpPr>
        <p:pic>
          <p:nvPicPr>
            <p:cNvPr id="22" name="Resim 21">
              <a:extLst>
                <a:ext uri="{FF2B5EF4-FFF2-40B4-BE49-F238E27FC236}">
                  <a16:creationId xmlns:a16="http://schemas.microsoft.com/office/drawing/2014/main" id="{0DCA5470-E251-452F-B7D1-D2992D124FFE}"/>
                </a:ext>
              </a:extLst>
            </p:cNvPr>
            <p:cNvPicPr>
              <a:picLocks noChangeAspect="1"/>
            </p:cNvPicPr>
            <p:nvPr/>
          </p:nvPicPr>
          <p:blipFill>
            <a:blip r:embed="rId2"/>
            <a:stretch>
              <a:fillRect/>
            </a:stretch>
          </p:blipFill>
          <p:spPr>
            <a:xfrm>
              <a:off x="2624313" y="2018692"/>
              <a:ext cx="7288111" cy="1057657"/>
            </a:xfrm>
            <a:prstGeom prst="rect">
              <a:avLst/>
            </a:prstGeom>
          </p:spPr>
        </p:pic>
        <p:pic>
          <p:nvPicPr>
            <p:cNvPr id="26" name="Resim 25">
              <a:extLst>
                <a:ext uri="{FF2B5EF4-FFF2-40B4-BE49-F238E27FC236}">
                  <a16:creationId xmlns:a16="http://schemas.microsoft.com/office/drawing/2014/main" id="{1E1AE317-1DD6-469C-90D3-2C1B5EEED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8480" y="2771067"/>
              <a:ext cx="421618" cy="421618"/>
            </a:xfrm>
            <a:prstGeom prst="rect">
              <a:avLst/>
            </a:prstGeom>
          </p:spPr>
        </p:pic>
        <p:pic>
          <p:nvPicPr>
            <p:cNvPr id="27" name="Resim 26">
              <a:extLst>
                <a:ext uri="{FF2B5EF4-FFF2-40B4-BE49-F238E27FC236}">
                  <a16:creationId xmlns:a16="http://schemas.microsoft.com/office/drawing/2014/main" id="{A847DFE6-B398-4D3C-95C5-0400D9740F3D}"/>
                </a:ext>
              </a:extLst>
            </p:cNvPr>
            <p:cNvPicPr>
              <a:picLocks noChangeAspect="1"/>
            </p:cNvPicPr>
            <p:nvPr/>
          </p:nvPicPr>
          <p:blipFill>
            <a:blip r:embed="rId4"/>
            <a:stretch>
              <a:fillRect/>
            </a:stretch>
          </p:blipFill>
          <p:spPr>
            <a:xfrm>
              <a:off x="1965991" y="3067187"/>
              <a:ext cx="1800225" cy="2019300"/>
            </a:xfrm>
            <a:prstGeom prst="rect">
              <a:avLst/>
            </a:prstGeom>
          </p:spPr>
        </p:pic>
        <p:pic>
          <p:nvPicPr>
            <p:cNvPr id="28" name="Resim 27">
              <a:extLst>
                <a:ext uri="{FF2B5EF4-FFF2-40B4-BE49-F238E27FC236}">
                  <a16:creationId xmlns:a16="http://schemas.microsoft.com/office/drawing/2014/main" id="{C6590D11-3033-4946-BBF1-1C4D6BE67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9439494" y="2886012"/>
              <a:ext cx="421618" cy="421618"/>
            </a:xfrm>
            <a:prstGeom prst="rect">
              <a:avLst/>
            </a:prstGeom>
          </p:spPr>
        </p:pic>
        <p:pic>
          <p:nvPicPr>
            <p:cNvPr id="29" name="Resim 28">
              <a:extLst>
                <a:ext uri="{FF2B5EF4-FFF2-40B4-BE49-F238E27FC236}">
                  <a16:creationId xmlns:a16="http://schemas.microsoft.com/office/drawing/2014/main" id="{4AE56FD6-CE44-43FA-83E2-2974EEE7595A}"/>
                </a:ext>
              </a:extLst>
            </p:cNvPr>
            <p:cNvPicPr>
              <a:picLocks noChangeAspect="1"/>
            </p:cNvPicPr>
            <p:nvPr/>
          </p:nvPicPr>
          <p:blipFill>
            <a:blip r:embed="rId5"/>
            <a:stretch>
              <a:fillRect/>
            </a:stretch>
          </p:blipFill>
          <p:spPr>
            <a:xfrm>
              <a:off x="4451227" y="3448256"/>
              <a:ext cx="1781175" cy="1362075"/>
            </a:xfrm>
            <a:prstGeom prst="rect">
              <a:avLst/>
            </a:prstGeom>
          </p:spPr>
        </p:pic>
        <p:pic>
          <p:nvPicPr>
            <p:cNvPr id="30" name="Resim 29">
              <a:extLst>
                <a:ext uri="{FF2B5EF4-FFF2-40B4-BE49-F238E27FC236}">
                  <a16:creationId xmlns:a16="http://schemas.microsoft.com/office/drawing/2014/main" id="{A165ACA8-3F81-4526-9924-E4230022E1C6}"/>
                </a:ext>
              </a:extLst>
            </p:cNvPr>
            <p:cNvPicPr>
              <a:picLocks noChangeAspect="1"/>
            </p:cNvPicPr>
            <p:nvPr/>
          </p:nvPicPr>
          <p:blipFill>
            <a:blip r:embed="rId6"/>
            <a:stretch>
              <a:fillRect/>
            </a:stretch>
          </p:blipFill>
          <p:spPr>
            <a:xfrm>
              <a:off x="6157091" y="3593819"/>
              <a:ext cx="4537389" cy="883789"/>
            </a:xfrm>
            <a:prstGeom prst="rect">
              <a:avLst/>
            </a:prstGeom>
          </p:spPr>
        </p:pic>
        <p:pic>
          <p:nvPicPr>
            <p:cNvPr id="32" name="Resim 31">
              <a:extLst>
                <a:ext uri="{FF2B5EF4-FFF2-40B4-BE49-F238E27FC236}">
                  <a16:creationId xmlns:a16="http://schemas.microsoft.com/office/drawing/2014/main" id="{E7FD9865-C2E7-456F-8EF1-D2FCF8A0A0B7}"/>
                </a:ext>
              </a:extLst>
            </p:cNvPr>
            <p:cNvPicPr>
              <a:picLocks noChangeAspect="1"/>
            </p:cNvPicPr>
            <p:nvPr/>
          </p:nvPicPr>
          <p:blipFill>
            <a:blip r:embed="rId7"/>
            <a:stretch>
              <a:fillRect/>
            </a:stretch>
          </p:blipFill>
          <p:spPr>
            <a:xfrm>
              <a:off x="6232402" y="4593944"/>
              <a:ext cx="4572000" cy="885825"/>
            </a:xfrm>
            <a:prstGeom prst="rect">
              <a:avLst/>
            </a:prstGeom>
            <a:ln>
              <a:noFill/>
            </a:ln>
            <a:effectLst>
              <a:outerShdw blurRad="190500" algn="tl" rotWithShape="0">
                <a:srgbClr val="000000">
                  <a:alpha val="70000"/>
                </a:srgbClr>
              </a:outerShdw>
            </a:effectLst>
          </p:spPr>
        </p:pic>
        <p:pic>
          <p:nvPicPr>
            <p:cNvPr id="33" name="Resim 32">
              <a:extLst>
                <a:ext uri="{FF2B5EF4-FFF2-40B4-BE49-F238E27FC236}">
                  <a16:creationId xmlns:a16="http://schemas.microsoft.com/office/drawing/2014/main" id="{A2FB6D19-AF5E-4FA0-B7F8-8B121C115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6651">
              <a:off x="8867276" y="5383260"/>
              <a:ext cx="421618" cy="421618"/>
            </a:xfrm>
            <a:prstGeom prst="rect">
              <a:avLst/>
            </a:prstGeom>
          </p:spPr>
        </p:pic>
        <p:pic>
          <p:nvPicPr>
            <p:cNvPr id="34" name="Resim 33">
              <a:extLst>
                <a:ext uri="{FF2B5EF4-FFF2-40B4-BE49-F238E27FC236}">
                  <a16:creationId xmlns:a16="http://schemas.microsoft.com/office/drawing/2014/main" id="{166BEC8F-695C-4C9E-9053-ADFA55ECFD68}"/>
                </a:ext>
              </a:extLst>
            </p:cNvPr>
            <p:cNvPicPr>
              <a:picLocks noChangeAspect="1"/>
            </p:cNvPicPr>
            <p:nvPr/>
          </p:nvPicPr>
          <p:blipFill>
            <a:blip r:embed="rId8"/>
            <a:stretch>
              <a:fillRect/>
            </a:stretch>
          </p:blipFill>
          <p:spPr>
            <a:xfrm>
              <a:off x="9395491" y="5260410"/>
              <a:ext cx="1111066" cy="1346486"/>
            </a:xfrm>
            <a:prstGeom prst="rect">
              <a:avLst/>
            </a:prstGeom>
            <a:ln>
              <a:noFill/>
            </a:ln>
            <a:effectLst>
              <a:outerShdw blurRad="190500" algn="tl" rotWithShape="0">
                <a:srgbClr val="000000">
                  <a:alpha val="70000"/>
                </a:srgbClr>
              </a:outerShdw>
            </a:effectLst>
          </p:spPr>
        </p:pic>
        <p:cxnSp>
          <p:nvCxnSpPr>
            <p:cNvPr id="25" name="Düz Bağlayıcı 24">
              <a:extLst>
                <a:ext uri="{FF2B5EF4-FFF2-40B4-BE49-F238E27FC236}">
                  <a16:creationId xmlns:a16="http://schemas.microsoft.com/office/drawing/2014/main" id="{C51B3A8B-2B78-413A-9C3C-2B14F6154633}"/>
                </a:ext>
              </a:extLst>
            </p:cNvPr>
            <p:cNvCxnSpPr/>
            <p:nvPr/>
          </p:nvCxnSpPr>
          <p:spPr>
            <a:xfrm>
              <a:off x="9388181" y="5479769"/>
              <a:ext cx="432048" cy="0"/>
            </a:xfrm>
            <a:prstGeom prst="line">
              <a:avLst/>
            </a:prstGeom>
            <a:noFill/>
            <a:ln w="9525" cap="flat" cmpd="sng" algn="ctr">
              <a:solidFill>
                <a:sysClr val="windowText" lastClr="000000"/>
              </a:solidFill>
              <a:prstDash val="solid"/>
            </a:ln>
            <a:effectLst/>
          </p:spPr>
        </p:cxnSp>
        <p:sp>
          <p:nvSpPr>
            <p:cNvPr id="38" name="Sağ Ok 1">
              <a:extLst>
                <a:ext uri="{FF2B5EF4-FFF2-40B4-BE49-F238E27FC236}">
                  <a16:creationId xmlns:a16="http://schemas.microsoft.com/office/drawing/2014/main" id="{CA11376A-EBC3-4AE9-8D21-44BE79E4123C}"/>
                </a:ext>
              </a:extLst>
            </p:cNvPr>
            <p:cNvSpPr/>
            <p:nvPr/>
          </p:nvSpPr>
          <p:spPr>
            <a:xfrm rot="5400000">
              <a:off x="7542050" y="4501571"/>
              <a:ext cx="396000" cy="180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9" name="Sağ Ok 1">
              <a:extLst>
                <a:ext uri="{FF2B5EF4-FFF2-40B4-BE49-F238E27FC236}">
                  <a16:creationId xmlns:a16="http://schemas.microsoft.com/office/drawing/2014/main" id="{29858F24-98C4-43EF-9A86-E9D6104C7B69}"/>
                </a:ext>
              </a:extLst>
            </p:cNvPr>
            <p:cNvSpPr/>
            <p:nvPr/>
          </p:nvSpPr>
          <p:spPr>
            <a:xfrm rot="8767336">
              <a:off x="3299225" y="3464626"/>
              <a:ext cx="2304000" cy="144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41" name="Sağ Ok 1">
              <a:extLst>
                <a:ext uri="{FF2B5EF4-FFF2-40B4-BE49-F238E27FC236}">
                  <a16:creationId xmlns:a16="http://schemas.microsoft.com/office/drawing/2014/main" id="{29542219-D7F8-4811-A44A-86E2DA52C1E8}"/>
                </a:ext>
              </a:extLst>
            </p:cNvPr>
            <p:cNvSpPr/>
            <p:nvPr/>
          </p:nvSpPr>
          <p:spPr>
            <a:xfrm rot="20537792">
              <a:off x="3590543" y="3971371"/>
              <a:ext cx="1008000" cy="144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2018181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68444" y="1124745"/>
            <a:ext cx="8576028" cy="4383087"/>
          </a:xfrm>
        </p:spPr>
        <p:txBody>
          <a:bodyPr>
            <a:noAutofit/>
          </a:bodyPr>
          <a:lstStyle/>
          <a:p>
            <a:pPr marL="266700" lvl="1" indent="-266700">
              <a:lnSpc>
                <a:spcPct val="130000"/>
              </a:lnSpc>
              <a:buClr>
                <a:schemeClr val="accent6">
                  <a:lumMod val="75000"/>
                </a:schemeClr>
              </a:buClr>
              <a:buFont typeface="Symbol" panose="05050102010706020507" pitchFamily="18" charset="2"/>
              <a:buChar char="·"/>
            </a:pPr>
            <a:r>
              <a:rPr lang="tr-TR" sz="1400" dirty="0">
                <a:solidFill>
                  <a:schemeClr val="tx1"/>
                </a:solidFill>
              </a:rPr>
              <a:t>Seyahat harcama talebinin, ilgili seyahat gerçekleştirilmeden önce gerçekleştirilmesi ve onay alınması zorunludur. Aksi takdirde </a:t>
            </a:r>
            <a:r>
              <a:rPr lang="tr-TR" sz="1400" u="sng" dirty="0">
                <a:solidFill>
                  <a:schemeClr val="tx1"/>
                </a:solidFill>
              </a:rPr>
              <a:t>mevzuat gereğince </a:t>
            </a:r>
            <a:r>
              <a:rPr lang="tr-TR" sz="1400" dirty="0">
                <a:solidFill>
                  <a:schemeClr val="tx1"/>
                </a:solidFill>
              </a:rPr>
              <a:t>ödeme yapılması mümkün değildir.</a:t>
            </a:r>
          </a:p>
          <a:p>
            <a:pPr marL="266700" lvl="1" indent="-266700">
              <a:lnSpc>
                <a:spcPct val="100000"/>
              </a:lnSpc>
              <a:buClr>
                <a:schemeClr val="accent6">
                  <a:lumMod val="75000"/>
                </a:schemeClr>
              </a:buClr>
              <a:buFont typeface="Symbol" panose="05050102010706020507" pitchFamily="18" charset="2"/>
              <a:buChar char="·"/>
            </a:pPr>
            <a:endParaRPr lang="tr-TR" sz="1000" dirty="0">
              <a:solidFill>
                <a:schemeClr val="tx1"/>
              </a:solidFill>
            </a:endParaRPr>
          </a:p>
          <a:p>
            <a:pPr marL="266700" lvl="1" indent="-266700">
              <a:lnSpc>
                <a:spcPct val="130000"/>
              </a:lnSpc>
              <a:buClr>
                <a:schemeClr val="accent6">
                  <a:lumMod val="75000"/>
                </a:schemeClr>
              </a:buClr>
              <a:buFont typeface="Symbol" panose="05050102010706020507" pitchFamily="18" charset="2"/>
              <a:buChar char="·"/>
            </a:pPr>
            <a:r>
              <a:rPr lang="tr-TR" sz="1400" dirty="0">
                <a:solidFill>
                  <a:schemeClr val="tx1"/>
                </a:solidFill>
              </a:rPr>
              <a:t>Seyahat Harcama talebi oluşturulmadan önce Biriminize başvurarak BAP </a:t>
            </a:r>
            <a:r>
              <a:rPr lang="tr-TR" sz="1400" dirty="0" smtClean="0">
                <a:solidFill>
                  <a:schemeClr val="tx1"/>
                </a:solidFill>
              </a:rPr>
              <a:t>Koordinatörlüğü</a:t>
            </a:r>
            <a:r>
              <a:rPr lang="tr-TR" sz="1400" dirty="0" smtClean="0">
                <a:solidFill>
                  <a:schemeClr val="tx1"/>
                </a:solidFill>
              </a:rPr>
              <a:t> </a:t>
            </a:r>
            <a:r>
              <a:rPr lang="tr-TR" sz="1400" dirty="0">
                <a:solidFill>
                  <a:schemeClr val="tx1"/>
                </a:solidFill>
              </a:rPr>
              <a:t>tarafından desteklenen projeniz kapsamında gerçekleştirilecek seyahate yönelik tarih aralığı, seyahat gerekçesi ve proje kapsamında hangi giderlerin karşılanacağını içeren Yönetim Kurulu izin kararının ve akabinde PDB tarafından düzenlenen Rektörlük Olurunun alınmış olması zorunludur.</a:t>
            </a:r>
          </a:p>
          <a:p>
            <a:pPr marL="266700" lvl="1" indent="-266700">
              <a:lnSpc>
                <a:spcPct val="100000"/>
              </a:lnSpc>
              <a:buClr>
                <a:schemeClr val="accent6">
                  <a:lumMod val="75000"/>
                </a:schemeClr>
              </a:buClr>
              <a:buFont typeface="Symbol" panose="05050102010706020507" pitchFamily="18" charset="2"/>
              <a:buChar char="·"/>
            </a:pPr>
            <a:endParaRPr lang="tr-TR" sz="1000" dirty="0">
              <a:solidFill>
                <a:schemeClr val="tx1"/>
              </a:solidFill>
            </a:endParaRPr>
          </a:p>
          <a:p>
            <a:pPr marL="266700" lvl="1" indent="-266700">
              <a:lnSpc>
                <a:spcPct val="130000"/>
              </a:lnSpc>
              <a:buClr>
                <a:schemeClr val="accent6">
                  <a:lumMod val="75000"/>
                </a:schemeClr>
              </a:buClr>
              <a:buFont typeface="Symbol" panose="05050102010706020507" pitchFamily="18" charset="2"/>
              <a:buChar char="·"/>
            </a:pPr>
            <a:r>
              <a:rPr lang="tr-TR" sz="1400" dirty="0">
                <a:solidFill>
                  <a:schemeClr val="tx1"/>
                </a:solidFill>
              </a:rPr>
              <a:t>BAPSİS üzerinden «Seyahat Harcama Talebi Oluştur» alanından Seyahat Harcama Talebi oluşturulmalı ve akabinde aşağıdaki belgeler gecikmeksizin Birime teslim edilmelidir. </a:t>
            </a:r>
          </a:p>
          <a:p>
            <a:pPr marL="539750" lvl="2" indent="-266700">
              <a:lnSpc>
                <a:spcPct val="100000"/>
              </a:lnSpc>
              <a:buClr>
                <a:schemeClr val="accent6">
                  <a:lumMod val="75000"/>
                </a:schemeClr>
              </a:buClr>
              <a:buFont typeface="Symbol" panose="05050102010706020507" pitchFamily="18" charset="2"/>
              <a:buChar char="·"/>
            </a:pPr>
            <a:r>
              <a:rPr lang="tr-TR" sz="1400" i="0" dirty="0">
                <a:solidFill>
                  <a:schemeClr val="tx1"/>
                </a:solidFill>
              </a:rPr>
              <a:t>Sistem üzerinden oluşturulan «</a:t>
            </a:r>
            <a:r>
              <a:rPr lang="tr-TR" sz="1400" b="1" i="0" dirty="0">
                <a:solidFill>
                  <a:schemeClr val="tx1"/>
                </a:solidFill>
              </a:rPr>
              <a:t>Seyahat</a:t>
            </a:r>
            <a:r>
              <a:rPr lang="tr-TR" sz="1400" i="0" dirty="0">
                <a:solidFill>
                  <a:schemeClr val="tx1"/>
                </a:solidFill>
              </a:rPr>
              <a:t> </a:t>
            </a:r>
            <a:r>
              <a:rPr lang="tr-TR" sz="1400" b="1" i="0" dirty="0">
                <a:solidFill>
                  <a:schemeClr val="tx1"/>
                </a:solidFill>
              </a:rPr>
              <a:t>Harcama Talebi Dilekçesi</a:t>
            </a:r>
            <a:r>
              <a:rPr lang="tr-TR" sz="1400" i="0" dirty="0">
                <a:solidFill>
                  <a:schemeClr val="tx1"/>
                </a:solidFill>
              </a:rPr>
              <a:t>»  ve ekindeki Banka Formu</a:t>
            </a:r>
          </a:p>
          <a:p>
            <a:pPr marL="539750" lvl="2" indent="-266700">
              <a:lnSpc>
                <a:spcPct val="100000"/>
              </a:lnSpc>
              <a:buClr>
                <a:schemeClr val="accent6">
                  <a:lumMod val="75000"/>
                </a:schemeClr>
              </a:buClr>
              <a:buFont typeface="Symbol" panose="05050102010706020507" pitchFamily="18" charset="2"/>
              <a:buChar char="·"/>
            </a:pPr>
            <a:r>
              <a:rPr lang="tr-TR" sz="1400" i="0" dirty="0">
                <a:solidFill>
                  <a:schemeClr val="tx1"/>
                </a:solidFill>
              </a:rPr>
              <a:t>Birim Yönetim Kurulu Kararı</a:t>
            </a:r>
          </a:p>
          <a:p>
            <a:pPr marL="539750" lvl="2" indent="-266700">
              <a:lnSpc>
                <a:spcPct val="100000"/>
              </a:lnSpc>
              <a:buClr>
                <a:schemeClr val="accent6">
                  <a:lumMod val="75000"/>
                </a:schemeClr>
              </a:buClr>
              <a:buFont typeface="Symbol" panose="05050102010706020507" pitchFamily="18" charset="2"/>
              <a:buChar char="·"/>
            </a:pPr>
            <a:r>
              <a:rPr lang="tr-TR" sz="1400" i="0" dirty="0">
                <a:solidFill>
                  <a:schemeClr val="tx1"/>
                </a:solidFill>
              </a:rPr>
              <a:t>Rektörlük Oluru</a:t>
            </a:r>
            <a:endParaRPr lang="tr-TR" sz="1400" i="0" dirty="0"/>
          </a:p>
          <a:p>
            <a:pPr marL="614934" lvl="1" indent="-285750">
              <a:lnSpc>
                <a:spcPct val="100000"/>
              </a:lnSpc>
              <a:buClr>
                <a:schemeClr val="accent6">
                  <a:lumMod val="75000"/>
                </a:schemeClr>
              </a:buClr>
              <a:buFont typeface="Symbol" panose="05050102010706020507" pitchFamily="18" charset="2"/>
              <a:buChar char="·"/>
            </a:pPr>
            <a:r>
              <a:rPr lang="tr-TR" sz="1400" dirty="0">
                <a:solidFill>
                  <a:srgbClr val="FF0000"/>
                </a:solidFill>
              </a:rPr>
              <a:t>     </a:t>
            </a:r>
            <a:endParaRPr lang="tr-TR" sz="1400" dirty="0">
              <a:solidFill>
                <a:schemeClr val="tx1"/>
              </a:solidFill>
            </a:endParaRPr>
          </a:p>
        </p:txBody>
      </p:sp>
      <p:sp>
        <p:nvSpPr>
          <p:cNvPr id="4" name="Rectangle 2"/>
          <p:cNvSpPr txBox="1">
            <a:spLocks noChangeArrowheads="1"/>
          </p:cNvSpPr>
          <p:nvPr/>
        </p:nvSpPr>
        <p:spPr bwMode="auto">
          <a:xfrm>
            <a:off x="2095501" y="363721"/>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Harcama İşlemleri, </a:t>
            </a:r>
            <a:r>
              <a:rPr lang="tr-TR" sz="2800" b="1" dirty="0">
                <a:solidFill>
                  <a:srgbClr val="C00000"/>
                </a:solidFill>
                <a:latin typeface="Arial" pitchFamily="34" charset="0"/>
                <a:cs typeface="Arial" pitchFamily="34" charset="0"/>
              </a:rPr>
              <a:t>Seyahat Harcama Talebi</a:t>
            </a:r>
          </a:p>
        </p:txBody>
      </p:sp>
      <p:grpSp>
        <p:nvGrpSpPr>
          <p:cNvPr id="2" name="Grup 1"/>
          <p:cNvGrpSpPr/>
          <p:nvPr/>
        </p:nvGrpSpPr>
        <p:grpSpPr>
          <a:xfrm>
            <a:off x="1969088" y="4702185"/>
            <a:ext cx="8484877" cy="1733142"/>
            <a:chOff x="445087" y="4702185"/>
            <a:chExt cx="8484877" cy="1733142"/>
          </a:xfrm>
        </p:grpSpPr>
        <p:pic>
          <p:nvPicPr>
            <p:cNvPr id="7" name="Resim 6"/>
            <p:cNvPicPr>
              <a:picLocks noChangeAspect="1"/>
            </p:cNvPicPr>
            <p:nvPr/>
          </p:nvPicPr>
          <p:blipFill>
            <a:blip r:embed="rId2"/>
            <a:stretch>
              <a:fillRect/>
            </a:stretch>
          </p:blipFill>
          <p:spPr>
            <a:xfrm>
              <a:off x="2840769" y="4702185"/>
              <a:ext cx="1455242" cy="1733142"/>
            </a:xfrm>
            <a:prstGeom prst="rect">
              <a:avLst/>
            </a:prstGeom>
            <a:ln>
              <a:noFill/>
            </a:ln>
            <a:effectLst>
              <a:outerShdw blurRad="190500" algn="tl" rotWithShape="0">
                <a:srgbClr val="000000">
                  <a:alpha val="70000"/>
                </a:srgbClr>
              </a:outerShdw>
            </a:effectLst>
          </p:spPr>
        </p:pic>
        <p:pic>
          <p:nvPicPr>
            <p:cNvPr id="10" name="Resim 9"/>
            <p:cNvPicPr>
              <a:picLocks noChangeAspect="1"/>
            </p:cNvPicPr>
            <p:nvPr/>
          </p:nvPicPr>
          <p:blipFill>
            <a:blip r:embed="rId3"/>
            <a:stretch>
              <a:fillRect/>
            </a:stretch>
          </p:blipFill>
          <p:spPr>
            <a:xfrm>
              <a:off x="4427984" y="4702185"/>
              <a:ext cx="1585592" cy="1055951"/>
            </a:xfrm>
            <a:prstGeom prst="rect">
              <a:avLst/>
            </a:prstGeom>
            <a:ln>
              <a:noFill/>
            </a:ln>
            <a:effectLst>
              <a:outerShdw blurRad="190500" algn="tl" rotWithShape="0">
                <a:srgbClr val="000000">
                  <a:alpha val="70000"/>
                </a:srgbClr>
              </a:outerShdw>
            </a:effectLst>
          </p:spPr>
        </p:pic>
        <p:pic>
          <p:nvPicPr>
            <p:cNvPr id="15" name="Resim 14"/>
            <p:cNvPicPr>
              <a:picLocks noChangeAspect="1"/>
            </p:cNvPicPr>
            <p:nvPr/>
          </p:nvPicPr>
          <p:blipFill>
            <a:blip r:embed="rId4"/>
            <a:stretch>
              <a:fillRect/>
            </a:stretch>
          </p:blipFill>
          <p:spPr>
            <a:xfrm>
              <a:off x="7703270" y="4702185"/>
              <a:ext cx="1226694" cy="1652282"/>
            </a:xfrm>
            <a:prstGeom prst="rect">
              <a:avLst/>
            </a:prstGeom>
            <a:ln>
              <a:noFill/>
            </a:ln>
            <a:effectLst>
              <a:outerShdw blurRad="190500" algn="tl" rotWithShape="0">
                <a:srgbClr val="000000">
                  <a:alpha val="70000"/>
                </a:srgbClr>
              </a:outerShdw>
            </a:effectLst>
          </p:spPr>
        </p:pic>
        <p:pic>
          <p:nvPicPr>
            <p:cNvPr id="16" name="Resim 15"/>
            <p:cNvPicPr>
              <a:picLocks noChangeAspect="1"/>
            </p:cNvPicPr>
            <p:nvPr/>
          </p:nvPicPr>
          <p:blipFill>
            <a:blip r:embed="rId5"/>
            <a:stretch>
              <a:fillRect/>
            </a:stretch>
          </p:blipFill>
          <p:spPr>
            <a:xfrm>
              <a:off x="6175331" y="4702185"/>
              <a:ext cx="1373882" cy="1639017"/>
            </a:xfrm>
            <a:prstGeom prst="rect">
              <a:avLst/>
            </a:prstGeom>
            <a:ln>
              <a:noFill/>
            </a:ln>
            <a:effectLst>
              <a:outerShdw blurRad="190500" algn="tl" rotWithShape="0">
                <a:srgbClr val="000000">
                  <a:alpha val="70000"/>
                </a:srgbClr>
              </a:outerShdw>
            </a:effectLst>
          </p:spPr>
        </p:pic>
        <p:pic>
          <p:nvPicPr>
            <p:cNvPr id="18" name="Resim 17"/>
            <p:cNvPicPr>
              <a:picLocks noChangeAspect="1"/>
            </p:cNvPicPr>
            <p:nvPr/>
          </p:nvPicPr>
          <p:blipFill>
            <a:blip r:embed="rId6"/>
            <a:stretch>
              <a:fillRect/>
            </a:stretch>
          </p:blipFill>
          <p:spPr>
            <a:xfrm>
              <a:off x="445087" y="5351248"/>
              <a:ext cx="2028825" cy="371475"/>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6208" y="5556600"/>
              <a:ext cx="421618" cy="421618"/>
            </a:xfrm>
            <a:prstGeom prst="rect">
              <a:avLst/>
            </a:prstGeom>
          </p:spPr>
        </p:pic>
      </p:grpSp>
    </p:spTree>
    <p:extLst>
      <p:ext uri="{BB962C8B-B14F-4D97-AF65-F5344CB8AC3E}">
        <p14:creationId xmlns:p14="http://schemas.microsoft.com/office/powerpoint/2010/main" val="65572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95501"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Clr>
                <a:srgbClr val="E3DED1"/>
              </a:buClr>
              <a:defRPr/>
            </a:pPr>
            <a:r>
              <a:rPr lang="tr-TR" sz="2800" b="1" dirty="0">
                <a:solidFill>
                  <a:srgbClr val="0070C0"/>
                </a:solidFill>
                <a:latin typeface="Arial" pitchFamily="34" charset="0"/>
                <a:cs typeface="Arial" pitchFamily="34" charset="0"/>
              </a:rPr>
              <a:t>BAP </a:t>
            </a:r>
            <a:r>
              <a:rPr lang="tr-TR" sz="2800" b="1" dirty="0" smtClean="0">
                <a:solidFill>
                  <a:srgbClr val="0070C0"/>
                </a:solidFill>
                <a:latin typeface="Arial" pitchFamily="34" charset="0"/>
                <a:cs typeface="Arial" pitchFamily="34" charset="0"/>
              </a:rPr>
              <a:t>Koordinatörlüğü, </a:t>
            </a:r>
            <a:r>
              <a:rPr lang="tr-TR" sz="2800" b="1" dirty="0">
                <a:solidFill>
                  <a:srgbClr val="C00000"/>
                </a:solidFill>
                <a:latin typeface="Arial" pitchFamily="34" charset="0"/>
                <a:cs typeface="Arial" pitchFamily="34" charset="0"/>
              </a:rPr>
              <a:t>Mevzuat</a:t>
            </a:r>
          </a:p>
        </p:txBody>
      </p:sp>
      <p:sp>
        <p:nvSpPr>
          <p:cNvPr id="6" name="Rectangle 3"/>
          <p:cNvSpPr>
            <a:spLocks noGrp="1" noChangeArrowheads="1"/>
          </p:cNvSpPr>
          <p:nvPr>
            <p:ph idx="1"/>
          </p:nvPr>
        </p:nvSpPr>
        <p:spPr>
          <a:xfrm>
            <a:off x="1981200" y="1484784"/>
            <a:ext cx="8229600" cy="4464496"/>
          </a:xfrm>
        </p:spPr>
        <p:txBody>
          <a:bodyPr>
            <a:normAutofit/>
          </a:bodyPr>
          <a:lstStyle/>
          <a:p>
            <a:pPr marL="0" indent="0">
              <a:lnSpc>
                <a:spcPct val="110000"/>
              </a:lnSpc>
              <a:spcBef>
                <a:spcPts val="600"/>
              </a:spcBef>
              <a:buClr>
                <a:schemeClr val="accent3"/>
              </a:buClr>
              <a:buNone/>
              <a:defRPr/>
            </a:pPr>
            <a:r>
              <a:rPr lang="tr-TR" sz="1800" dirty="0">
                <a:solidFill>
                  <a:schemeClr val="tx1"/>
                </a:solidFill>
              </a:rPr>
              <a:t>Bilimsel Araştırma Projeleri Koordinasyon Birimleri 2547 sayılı Yükseköğretim Kanununun 58. Maddesi’ne dayanılarak kurulmuştur. </a:t>
            </a:r>
          </a:p>
          <a:p>
            <a:pPr>
              <a:buClr>
                <a:srgbClr val="993300"/>
              </a:buClr>
              <a:defRPr/>
            </a:pPr>
            <a:endParaRPr lang="tr-TR" sz="1800" b="1" dirty="0"/>
          </a:p>
          <a:p>
            <a:pPr marL="266700" indent="-266700">
              <a:lnSpc>
                <a:spcPct val="150000"/>
              </a:lnSpc>
              <a:buClr>
                <a:schemeClr val="accent6">
                  <a:lumMod val="75000"/>
                </a:schemeClr>
              </a:buClr>
              <a:buFont typeface="Symbol" panose="05050102010706020507" pitchFamily="18" charset="2"/>
              <a:buChar char="·"/>
              <a:defRPr/>
            </a:pPr>
            <a:r>
              <a:rPr lang="tr-TR" sz="1800" b="1" dirty="0">
                <a:solidFill>
                  <a:schemeClr val="tx1"/>
                </a:solidFill>
              </a:rPr>
              <a:t>Yönetmelik:</a:t>
            </a:r>
            <a:r>
              <a:rPr lang="tr-TR" sz="1800" dirty="0">
                <a:solidFill>
                  <a:schemeClr val="tx1"/>
                </a:solidFill>
              </a:rPr>
              <a:t> YÖK Başkanlığı tarafından düzenlenmiştir.</a:t>
            </a:r>
          </a:p>
          <a:p>
            <a:pPr marL="266700" indent="-266700">
              <a:lnSpc>
                <a:spcPct val="150000"/>
              </a:lnSpc>
              <a:buClr>
                <a:schemeClr val="accent6">
                  <a:lumMod val="75000"/>
                </a:schemeClr>
              </a:buClr>
              <a:buFont typeface="Symbol" panose="05050102010706020507" pitchFamily="18" charset="2"/>
              <a:buChar char="·"/>
              <a:defRPr/>
            </a:pPr>
            <a:r>
              <a:rPr lang="tr-TR" sz="1800" b="1" dirty="0">
                <a:solidFill>
                  <a:schemeClr val="tx1"/>
                </a:solidFill>
              </a:rPr>
              <a:t>Yönerge: </a:t>
            </a:r>
            <a:r>
              <a:rPr lang="tr-TR" sz="1800" dirty="0">
                <a:solidFill>
                  <a:schemeClr val="tx1"/>
                </a:solidFill>
              </a:rPr>
              <a:t>Üniversite Senatosunca düzenlenir.</a:t>
            </a:r>
          </a:p>
          <a:p>
            <a:pPr marL="266700" indent="-266700">
              <a:lnSpc>
                <a:spcPct val="150000"/>
              </a:lnSpc>
              <a:buClr>
                <a:schemeClr val="accent6">
                  <a:lumMod val="75000"/>
                </a:schemeClr>
              </a:buClr>
              <a:buFont typeface="Symbol" panose="05050102010706020507" pitchFamily="18" charset="2"/>
              <a:buChar char="·"/>
              <a:defRPr/>
            </a:pPr>
            <a:r>
              <a:rPr lang="tr-TR" sz="1800" b="1" dirty="0">
                <a:solidFill>
                  <a:schemeClr val="tx1"/>
                </a:solidFill>
              </a:rPr>
              <a:t>Uygulama Usul ve Esasları</a:t>
            </a:r>
            <a:r>
              <a:rPr lang="tr-TR" sz="1800" dirty="0">
                <a:solidFill>
                  <a:schemeClr val="tx1"/>
                </a:solidFill>
              </a:rPr>
              <a:t>: BAP Komisyonu tarafından düzenlenir.</a:t>
            </a:r>
          </a:p>
          <a:p>
            <a:pPr marL="266700" indent="-266700">
              <a:lnSpc>
                <a:spcPct val="150000"/>
              </a:lnSpc>
              <a:buClr>
                <a:schemeClr val="accent6">
                  <a:lumMod val="75000"/>
                </a:schemeClr>
              </a:buClr>
              <a:buFont typeface="Symbol" panose="05050102010706020507" pitchFamily="18" charset="2"/>
              <a:buChar char="·"/>
              <a:defRPr/>
            </a:pPr>
            <a:r>
              <a:rPr lang="tr-TR" sz="1800" b="1" dirty="0">
                <a:solidFill>
                  <a:schemeClr val="tx1"/>
                </a:solidFill>
              </a:rPr>
              <a:t>Harcama Mevzuatı: </a:t>
            </a:r>
            <a:r>
              <a:rPr lang="tr-TR" sz="1800" dirty="0">
                <a:solidFill>
                  <a:schemeClr val="tx1"/>
                </a:solidFill>
              </a:rPr>
              <a:t>6554 Sayılı Bakanlar Kurulu Kararı ile düzenlenmiştir.</a:t>
            </a:r>
            <a:endParaRPr lang="tr-TR" sz="1800" b="1" dirty="0"/>
          </a:p>
        </p:txBody>
      </p:sp>
    </p:spTree>
    <p:extLst>
      <p:ext uri="{BB962C8B-B14F-4D97-AF65-F5344CB8AC3E}">
        <p14:creationId xmlns:p14="http://schemas.microsoft.com/office/powerpoint/2010/main" val="941468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268761"/>
            <a:ext cx="8229600" cy="4383087"/>
          </a:xfrm>
        </p:spPr>
        <p:txBody>
          <a:bodyPr>
            <a:noAutofit/>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BAP </a:t>
            </a:r>
            <a:r>
              <a:rPr lang="tr-TR" sz="1400" dirty="0" smtClean="0">
                <a:solidFill>
                  <a:schemeClr val="tx1"/>
                </a:solidFill>
              </a:rPr>
              <a:t>Koordinatörlüğü</a:t>
            </a:r>
            <a:r>
              <a:rPr lang="tr-TR" sz="1400" dirty="0" smtClean="0">
                <a:solidFill>
                  <a:schemeClr val="tx1"/>
                </a:solidFill>
              </a:rPr>
              <a:t> </a:t>
            </a:r>
            <a:r>
              <a:rPr lang="tr-TR" sz="1400" dirty="0">
                <a:solidFill>
                  <a:schemeClr val="tx1"/>
                </a:solidFill>
              </a:rPr>
              <a:t>tarafından süreçleri başlatılmayan ve/veya Komisyonun onayladığı içeriğe uygun olmayan herhangi bir harcama için </a:t>
            </a:r>
            <a:r>
              <a:rPr lang="tr-TR" sz="1400" u="sng" dirty="0">
                <a:solidFill>
                  <a:schemeClr val="tx1"/>
                </a:solidFill>
              </a:rPr>
              <a:t>mevzuat gereğince </a:t>
            </a:r>
            <a:r>
              <a:rPr lang="tr-TR" sz="1400" dirty="0">
                <a:solidFill>
                  <a:schemeClr val="tx1"/>
                </a:solidFill>
              </a:rPr>
              <a:t>ödeme yapılması mümkün değildir. </a:t>
            </a:r>
          </a:p>
          <a:p>
            <a:pPr marL="266700" lvl="1" indent="-263525">
              <a:lnSpc>
                <a:spcPct val="150000"/>
              </a:lnSpc>
              <a:buClr>
                <a:schemeClr val="accent6">
                  <a:lumMod val="75000"/>
                </a:schemeClr>
              </a:buClr>
              <a:buFont typeface="Symbol" panose="05050102010706020507" pitchFamily="18" charset="2"/>
              <a:buChar char="·"/>
            </a:pPr>
            <a:r>
              <a:rPr lang="tr-TR" sz="1400" dirty="0" smtClean="0">
                <a:solidFill>
                  <a:schemeClr val="tx1"/>
                </a:solidFill>
              </a:rPr>
              <a:t>Koordinatörlüğe</a:t>
            </a:r>
            <a:r>
              <a:rPr lang="tr-TR" sz="1400" dirty="0" smtClean="0">
                <a:solidFill>
                  <a:schemeClr val="tx1"/>
                </a:solidFill>
              </a:rPr>
              <a:t> </a:t>
            </a:r>
            <a:r>
              <a:rPr lang="tr-TR" sz="1400" dirty="0">
                <a:solidFill>
                  <a:schemeClr val="tx1"/>
                </a:solidFill>
              </a:rPr>
              <a:t>iletilen harcama talepleri üzerinde </a:t>
            </a:r>
            <a:r>
              <a:rPr lang="tr-TR" sz="1400" dirty="0" smtClean="0">
                <a:solidFill>
                  <a:schemeClr val="tx1"/>
                </a:solidFill>
              </a:rPr>
              <a:t>Koordinatörlüğün</a:t>
            </a:r>
            <a:r>
              <a:rPr lang="tr-TR" sz="1400" dirty="0" smtClean="0">
                <a:solidFill>
                  <a:schemeClr val="tx1"/>
                </a:solidFill>
              </a:rPr>
              <a:t> </a:t>
            </a:r>
            <a:r>
              <a:rPr lang="tr-TR" sz="1400" dirty="0">
                <a:solidFill>
                  <a:schemeClr val="tx1"/>
                </a:solidFill>
              </a:rPr>
              <a:t>değişiklik yapma imkanı bulunmamaktadır. Değişiklik yapma ihtiyacınız olması durumunda, Birimle irtibata geçerek harcama talebinizin iade edilmesini talep ediniz ve gerekli düzenlemeleri gerçekleştirip yeniden talep oluşturunuz.</a:t>
            </a:r>
          </a:p>
          <a:p>
            <a:pPr lvl="1"/>
            <a:endParaRPr lang="tr-TR" sz="1000" dirty="0">
              <a:solidFill>
                <a:schemeClr val="tx1"/>
              </a:solidFill>
            </a:endParaRPr>
          </a:p>
          <a:p>
            <a:pPr marL="329184" lvl="1" indent="0">
              <a:lnSpc>
                <a:spcPct val="150000"/>
              </a:lnSpc>
              <a:buNone/>
            </a:pPr>
            <a:r>
              <a:rPr lang="tr-TR" sz="1400" b="1" dirty="0">
                <a:solidFill>
                  <a:srgbClr val="C00000"/>
                </a:solidFill>
              </a:rPr>
              <a:t>Teknik Şartname</a:t>
            </a:r>
          </a:p>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Harcama talebi oluşturulurken gerekli hallerde Şartnamenin güncel halinin sisteme yüklenmesi mümkündür. Ancak bu işlemden önce BAP </a:t>
            </a:r>
            <a:r>
              <a:rPr lang="tr-TR" sz="1400" dirty="0" smtClean="0">
                <a:solidFill>
                  <a:schemeClr val="tx1"/>
                </a:solidFill>
              </a:rPr>
              <a:t>Koordinatörlüğü</a:t>
            </a:r>
            <a:r>
              <a:rPr lang="tr-TR" sz="1400" dirty="0" smtClean="0">
                <a:solidFill>
                  <a:schemeClr val="tx1"/>
                </a:solidFill>
              </a:rPr>
              <a:t> </a:t>
            </a:r>
            <a:r>
              <a:rPr lang="tr-TR" sz="1400" dirty="0">
                <a:solidFill>
                  <a:schemeClr val="tx1"/>
                </a:solidFill>
              </a:rPr>
              <a:t>ile telefonla görüşerek mutabık kalınması gereklidir.</a:t>
            </a:r>
          </a:p>
          <a:p>
            <a:pPr marL="266700" lvl="1" indent="-263525">
              <a:lnSpc>
                <a:spcPct val="100000"/>
              </a:lnSpc>
              <a:buClr>
                <a:schemeClr val="accent6">
                  <a:lumMod val="75000"/>
                </a:schemeClr>
              </a:buClr>
              <a:buFont typeface="Symbol" panose="05050102010706020507" pitchFamily="18" charset="2"/>
              <a:buChar char="·"/>
            </a:pPr>
            <a:endParaRPr lang="tr-TR" sz="1000" dirty="0">
              <a:solidFill>
                <a:schemeClr val="tx1"/>
              </a:solidFill>
            </a:endParaRPr>
          </a:p>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Şartname Güncellemesi gerçekleştirilmiş ise, «Harcama Talep Dilekçesi» ile birlikte yeni şartname de sayfaları imzalanmış olarak Birime teslim edilmelidir.</a:t>
            </a:r>
          </a:p>
        </p:txBody>
      </p:sp>
      <p:sp>
        <p:nvSpPr>
          <p:cNvPr id="4" name="Rectangle 2"/>
          <p:cNvSpPr txBox="1">
            <a:spLocks noChangeArrowheads="1"/>
          </p:cNvSpPr>
          <p:nvPr/>
        </p:nvSpPr>
        <p:spPr bwMode="auto">
          <a:xfrm>
            <a:off x="2095501" y="356896"/>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Harcama İşlemleri</a:t>
            </a:r>
            <a:r>
              <a:rPr lang="tr-TR" sz="2200" b="1" dirty="0">
                <a:solidFill>
                  <a:srgbClr val="0070C0"/>
                </a:solidFill>
                <a:latin typeface="Arial" pitchFamily="34" charset="0"/>
                <a:cs typeface="Arial" pitchFamily="34" charset="0"/>
              </a:rPr>
              <a:t>, </a:t>
            </a:r>
            <a:r>
              <a:rPr lang="tr-TR" sz="2200" b="1" dirty="0">
                <a:solidFill>
                  <a:srgbClr val="C00000"/>
                </a:solidFill>
                <a:latin typeface="Arial" pitchFamily="34" charset="0"/>
                <a:cs typeface="Arial" pitchFamily="34" charset="0"/>
              </a:rPr>
              <a:t>Genel Kurallar</a:t>
            </a:r>
          </a:p>
        </p:txBody>
      </p:sp>
    </p:spTree>
    <p:extLst>
      <p:ext uri="{BB962C8B-B14F-4D97-AF65-F5344CB8AC3E}">
        <p14:creationId xmlns:p14="http://schemas.microsoft.com/office/powerpoint/2010/main" val="3112275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119116"/>
            <a:ext cx="8229600" cy="5190204"/>
          </a:xfrm>
        </p:spPr>
        <p:txBody>
          <a:bodyPr>
            <a:normAutofit fontScale="92500"/>
          </a:bodyPr>
          <a:lstStyle/>
          <a:p>
            <a:pPr marL="26670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Devam etmekte olan projeler kapsamında talep, ara rapor ve sonuç raporu ile projelerden üretilen yayınların BAP Komisyonu onayına sunulması BAPSIS Sistemi üzerinden yürütülür. </a:t>
            </a:r>
          </a:p>
          <a:p>
            <a:pPr marL="266700" lvl="0" indent="-266700">
              <a:lnSpc>
                <a:spcPct val="100000"/>
              </a:lnSpc>
              <a:spcBef>
                <a:spcPts val="0"/>
              </a:spcBef>
              <a:buClr>
                <a:schemeClr val="accent6">
                  <a:lumMod val="75000"/>
                </a:schemeClr>
              </a:buClr>
              <a:buFont typeface="Symbol" panose="05050102010706020507" pitchFamily="18" charset="2"/>
              <a:buChar char="·"/>
            </a:pPr>
            <a:endParaRPr lang="tr-TR" sz="1600" dirty="0">
              <a:solidFill>
                <a:schemeClr val="tx1"/>
              </a:solidFill>
              <a:latin typeface="Arial" charset="0"/>
              <a:cs typeface="Arial" charset="0"/>
            </a:endParaRPr>
          </a:p>
          <a:p>
            <a:pPr marL="266700" lvl="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Başvurular, BAP Birimi Proje Ofisi tarafından biçimsel incelemeden geçirilir ve uygun başvurular projenizin süreçlerinden sorumlu Komisyon Üyesine iletilir. </a:t>
            </a:r>
          </a:p>
          <a:p>
            <a:pPr marL="266700" lvl="0" indent="-266700">
              <a:lnSpc>
                <a:spcPct val="100000"/>
              </a:lnSpc>
              <a:spcBef>
                <a:spcPts val="0"/>
              </a:spcBef>
              <a:buClr>
                <a:schemeClr val="accent6">
                  <a:lumMod val="75000"/>
                </a:schemeClr>
              </a:buClr>
              <a:buFont typeface="Symbol" panose="05050102010706020507" pitchFamily="18" charset="2"/>
              <a:buChar char="·"/>
            </a:pPr>
            <a:endParaRPr lang="tr-TR" sz="1600" dirty="0">
              <a:solidFill>
                <a:schemeClr val="tx1"/>
              </a:solidFill>
              <a:latin typeface="Arial" charset="0"/>
              <a:cs typeface="Arial" charset="0"/>
            </a:endParaRPr>
          </a:p>
          <a:p>
            <a:pPr marL="266700" lvl="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İlgili Komisyon üyesi değerlendirme süreçlerini yürütür ve başvuruyu tartışılmak üzere BAP Komisyonuna sunar. </a:t>
            </a:r>
          </a:p>
          <a:p>
            <a:pPr marL="266700" lvl="0" indent="-266700">
              <a:lnSpc>
                <a:spcPct val="100000"/>
              </a:lnSpc>
              <a:spcBef>
                <a:spcPts val="0"/>
              </a:spcBef>
              <a:buClr>
                <a:schemeClr val="accent6">
                  <a:lumMod val="75000"/>
                </a:schemeClr>
              </a:buClr>
              <a:buFont typeface="Symbol" panose="05050102010706020507" pitchFamily="18" charset="2"/>
              <a:buChar char="·"/>
            </a:pPr>
            <a:endParaRPr lang="tr-TR" sz="1600" dirty="0">
              <a:solidFill>
                <a:schemeClr val="tx1"/>
              </a:solidFill>
              <a:latin typeface="Arial" charset="0"/>
              <a:cs typeface="Arial" charset="0"/>
            </a:endParaRPr>
          </a:p>
          <a:p>
            <a:pPr marL="266700" lvl="0" indent="-266700">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BAP Komisyonu başvuruları değerlendirerek onaylayabilir, reddedebilir veya araştırmacıdan başvuru üzerinde revizyon yapılmasını talep edebilir.</a:t>
            </a:r>
          </a:p>
          <a:p>
            <a:pPr marL="266700" lvl="0" indent="-266700">
              <a:lnSpc>
                <a:spcPct val="100000"/>
              </a:lnSpc>
              <a:spcBef>
                <a:spcPts val="0"/>
              </a:spcBef>
              <a:buClr>
                <a:schemeClr val="accent6">
                  <a:lumMod val="75000"/>
                </a:schemeClr>
              </a:buClr>
              <a:buFont typeface="Symbol" panose="05050102010706020507" pitchFamily="18" charset="2"/>
              <a:buChar char="·"/>
            </a:pPr>
            <a:endParaRPr lang="tr-TR" sz="1600" dirty="0">
              <a:solidFill>
                <a:schemeClr val="tx1"/>
              </a:solidFill>
              <a:latin typeface="Arial" charset="0"/>
              <a:cs typeface="Arial" charset="0"/>
            </a:endParaRPr>
          </a:p>
          <a:p>
            <a:pPr marL="266700" indent="-266700">
              <a:lnSpc>
                <a:spcPct val="16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Değerlendirme süreçlerinin muhtelif aşamaları ve Komisyon kararları sistem tarafından üretilen bilgilendirme epostaları ile araştırmacılara iletilir.</a:t>
            </a:r>
          </a:p>
        </p:txBody>
      </p:sp>
      <p:sp>
        <p:nvSpPr>
          <p:cNvPr id="4" name="Rectangle 2"/>
          <p:cNvSpPr txBox="1">
            <a:spLocks noChangeArrowheads="1"/>
          </p:cNvSpPr>
          <p:nvPr/>
        </p:nvSpPr>
        <p:spPr bwMode="auto">
          <a:xfrm>
            <a:off x="2095501" y="236054"/>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Talep, Rapor ve Yayın Onay İşlemleri</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69758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95501" y="571500"/>
            <a:ext cx="8158163" cy="5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
                <a:srgbClr val="FFFEE6"/>
              </a:buClr>
              <a:buSzPct val="75000"/>
              <a:buFontTx/>
              <a:buNone/>
              <a:tabLst/>
              <a:defRPr/>
            </a:pPr>
            <a:r>
              <a:rPr kumimoji="0" lang="tr-TR" sz="2800" b="1" i="0" u="none" strike="noStrike" kern="1200" cap="none" spc="0" normalizeH="0" baseline="0" noProof="0" dirty="0">
                <a:ln>
                  <a:noFill/>
                </a:ln>
                <a:solidFill>
                  <a:srgbClr val="0070C0"/>
                </a:solidFill>
                <a:effectLst/>
                <a:uLnTx/>
                <a:uFillTx/>
                <a:latin typeface="Arial" pitchFamily="34" charset="0"/>
                <a:ea typeface="+mj-ea"/>
                <a:cs typeface="Arial" pitchFamily="34" charset="0"/>
              </a:rPr>
              <a:t>Talep, Rapor ve Yayın Değerlendirme Süreci</a:t>
            </a:r>
          </a:p>
        </p:txBody>
      </p:sp>
      <p:pic>
        <p:nvPicPr>
          <p:cNvPr id="36" name="Picture 2" descr="http://www.crim.ncsu.edu/sites/default/themes/CRIM/images/people_icon.png">
            <a:extLst>
              <a:ext uri="{FF2B5EF4-FFF2-40B4-BE49-F238E27FC236}">
                <a16:creationId xmlns:a16="http://schemas.microsoft.com/office/drawing/2014/main" id="{42A210D2-C42B-4A64-8063-58F2E43F0D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4567" y="2140515"/>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37" name="Dikdörtgen 36">
            <a:extLst>
              <a:ext uri="{FF2B5EF4-FFF2-40B4-BE49-F238E27FC236}">
                <a16:creationId xmlns:a16="http://schemas.microsoft.com/office/drawing/2014/main" id="{8A5B041B-23EC-4BA1-A60E-360F2822BC4F}"/>
              </a:ext>
            </a:extLst>
          </p:cNvPr>
          <p:cNvSpPr/>
          <p:nvPr/>
        </p:nvSpPr>
        <p:spPr>
          <a:xfrm>
            <a:off x="3881452" y="1982831"/>
            <a:ext cx="1368152" cy="432048"/>
          </a:xfrm>
          <a:prstGeom prst="rect">
            <a:avLst/>
          </a:prstGeom>
          <a:gradFill rotWithShape="1">
            <a:gsLst>
              <a:gs pos="0">
                <a:srgbClr val="4E66B2">
                  <a:tint val="100000"/>
                  <a:shade val="100000"/>
                  <a:satMod val="100000"/>
                  <a:lumMod val="90000"/>
                </a:srgbClr>
              </a:gs>
              <a:gs pos="100000">
                <a:srgbClr val="4E66B2">
                  <a:tint val="95000"/>
                  <a:shade val="100000"/>
                  <a:satMod val="110000"/>
                  <a:lumMod val="105000"/>
                </a:srgbClr>
              </a:gs>
            </a:gsLst>
            <a:path path="circle">
              <a:fillToRect l="40000" t="100000" r="40000" b="100000"/>
            </a:path>
          </a:gradFill>
          <a:ln w="9525" cap="flat" cmpd="sng" algn="ctr">
            <a:solidFill>
              <a:srgbClr val="4E66B2"/>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Proje Ofisi</a:t>
            </a:r>
          </a:p>
        </p:txBody>
      </p:sp>
      <p:sp>
        <p:nvSpPr>
          <p:cNvPr id="47" name="Dikdörtgen 46">
            <a:extLst>
              <a:ext uri="{FF2B5EF4-FFF2-40B4-BE49-F238E27FC236}">
                <a16:creationId xmlns:a16="http://schemas.microsoft.com/office/drawing/2014/main" id="{54F86733-7E29-4339-84F8-7157EDCE6FCF}"/>
              </a:ext>
            </a:extLst>
          </p:cNvPr>
          <p:cNvSpPr/>
          <p:nvPr/>
        </p:nvSpPr>
        <p:spPr>
          <a:xfrm>
            <a:off x="6406669" y="2789906"/>
            <a:ext cx="1368152" cy="432048"/>
          </a:xfrm>
          <a:prstGeom prst="rect">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Komisyon Üyesi</a:t>
            </a:r>
          </a:p>
        </p:txBody>
      </p:sp>
      <p:sp>
        <p:nvSpPr>
          <p:cNvPr id="48" name="Dikdörtgen 47">
            <a:extLst>
              <a:ext uri="{FF2B5EF4-FFF2-40B4-BE49-F238E27FC236}">
                <a16:creationId xmlns:a16="http://schemas.microsoft.com/office/drawing/2014/main" id="{86C6715F-958F-41B9-B367-6BB1870EFFB2}"/>
              </a:ext>
            </a:extLst>
          </p:cNvPr>
          <p:cNvSpPr/>
          <p:nvPr/>
        </p:nvSpPr>
        <p:spPr>
          <a:xfrm>
            <a:off x="8692123" y="2789906"/>
            <a:ext cx="1368152" cy="432048"/>
          </a:xfrm>
          <a:prstGeom prst="rect">
            <a:avLst/>
          </a:prstGeom>
          <a:gradFill rotWithShape="1">
            <a:gsLst>
              <a:gs pos="0">
                <a:srgbClr val="8976AC">
                  <a:tint val="100000"/>
                  <a:shade val="100000"/>
                  <a:satMod val="100000"/>
                  <a:lumMod val="90000"/>
                </a:srgbClr>
              </a:gs>
              <a:gs pos="100000">
                <a:srgbClr val="8976AC">
                  <a:tint val="95000"/>
                  <a:shade val="100000"/>
                  <a:satMod val="110000"/>
                  <a:lumMod val="105000"/>
                </a:srgbClr>
              </a:gs>
            </a:gsLst>
            <a:path path="circle">
              <a:fillToRect l="40000" t="100000" r="40000" b="100000"/>
            </a:path>
          </a:gradFill>
          <a:ln w="9525" cap="flat" cmpd="sng" algn="ctr">
            <a:solidFill>
              <a:srgbClr val="8976AC"/>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Hakem</a:t>
            </a:r>
          </a:p>
        </p:txBody>
      </p:sp>
      <p:sp>
        <p:nvSpPr>
          <p:cNvPr id="49" name="Dikdörtgen 48">
            <a:extLst>
              <a:ext uri="{FF2B5EF4-FFF2-40B4-BE49-F238E27FC236}">
                <a16:creationId xmlns:a16="http://schemas.microsoft.com/office/drawing/2014/main" id="{D816C9A3-090E-403A-9D99-C1CAD07ED198}"/>
              </a:ext>
            </a:extLst>
          </p:cNvPr>
          <p:cNvSpPr/>
          <p:nvPr/>
        </p:nvSpPr>
        <p:spPr>
          <a:xfrm>
            <a:off x="6406669" y="3578113"/>
            <a:ext cx="1368152" cy="432048"/>
          </a:xfrm>
          <a:prstGeom prst="rect">
            <a:avLst/>
          </a:prstGeom>
          <a:gradFill rotWithShape="1">
            <a:gsLst>
              <a:gs pos="0">
                <a:sysClr val="windowText" lastClr="000000">
                  <a:tint val="100000"/>
                  <a:shade val="100000"/>
                  <a:satMod val="100000"/>
                  <a:lumMod val="90000"/>
                </a:sysClr>
              </a:gs>
              <a:gs pos="100000">
                <a:sysClr val="windowText" lastClr="000000">
                  <a:tint val="95000"/>
                  <a:shade val="100000"/>
                  <a:satMod val="110000"/>
                  <a:lumMod val="105000"/>
                </a:sysClr>
              </a:gs>
            </a:gsLst>
            <a:path path="circle">
              <a:fillToRect l="40000" t="100000" r="40000" b="100000"/>
            </a:path>
          </a:gradFill>
          <a:ln w="9525" cap="flat" cmpd="sng" algn="ctr">
            <a:solidFill>
              <a:sysClr val="windowText" lastClr="000000"/>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Koordinatör</a:t>
            </a:r>
          </a:p>
        </p:txBody>
      </p:sp>
      <p:sp>
        <p:nvSpPr>
          <p:cNvPr id="50" name="Dikdörtgen 49">
            <a:extLst>
              <a:ext uri="{FF2B5EF4-FFF2-40B4-BE49-F238E27FC236}">
                <a16:creationId xmlns:a16="http://schemas.microsoft.com/office/drawing/2014/main" id="{A5E2BED7-7AFD-473B-A20B-94AE24FA0468}"/>
              </a:ext>
            </a:extLst>
          </p:cNvPr>
          <p:cNvSpPr/>
          <p:nvPr/>
        </p:nvSpPr>
        <p:spPr>
          <a:xfrm>
            <a:off x="6394093" y="4370201"/>
            <a:ext cx="1368152" cy="432048"/>
          </a:xfrm>
          <a:prstGeom prst="rect">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Komisyon</a:t>
            </a:r>
          </a:p>
        </p:txBody>
      </p:sp>
      <p:sp>
        <p:nvSpPr>
          <p:cNvPr id="51" name="Elmas 50">
            <a:extLst>
              <a:ext uri="{FF2B5EF4-FFF2-40B4-BE49-F238E27FC236}">
                <a16:creationId xmlns:a16="http://schemas.microsoft.com/office/drawing/2014/main" id="{E5B99166-4E72-4191-9B70-F969CFFA5B10}"/>
              </a:ext>
            </a:extLst>
          </p:cNvPr>
          <p:cNvSpPr/>
          <p:nvPr/>
        </p:nvSpPr>
        <p:spPr>
          <a:xfrm>
            <a:off x="6478677" y="5156736"/>
            <a:ext cx="1224136" cy="936104"/>
          </a:xfrm>
          <a:prstGeom prst="diamond">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200" b="0" i="0" u="none" strike="noStrike" kern="0" cap="none" spc="0" normalizeH="0" baseline="0" noProof="0" dirty="0">
                <a:ln>
                  <a:noFill/>
                </a:ln>
                <a:solidFill>
                  <a:prstClr val="white"/>
                </a:solidFill>
                <a:effectLst/>
                <a:uLnTx/>
                <a:uFillTx/>
                <a:latin typeface="Cambria"/>
                <a:ea typeface="+mn-ea"/>
                <a:cs typeface="+mn-cs"/>
              </a:rPr>
              <a:t>Karar</a:t>
            </a:r>
          </a:p>
        </p:txBody>
      </p:sp>
      <p:sp>
        <p:nvSpPr>
          <p:cNvPr id="52" name="Sağ Ok 4">
            <a:extLst>
              <a:ext uri="{FF2B5EF4-FFF2-40B4-BE49-F238E27FC236}">
                <a16:creationId xmlns:a16="http://schemas.microsoft.com/office/drawing/2014/main" id="{8B09C091-08D1-4E60-8269-D1E2E4E9AB8F}"/>
              </a:ext>
            </a:extLst>
          </p:cNvPr>
          <p:cNvSpPr/>
          <p:nvPr/>
        </p:nvSpPr>
        <p:spPr>
          <a:xfrm rot="20636966">
            <a:off x="2947107" y="2172063"/>
            <a:ext cx="684000" cy="108000"/>
          </a:xfrm>
          <a:prstGeom prst="rightArrow">
            <a:avLst/>
          </a:prstGeom>
          <a:gradFill rotWithShape="1">
            <a:gsLst>
              <a:gs pos="0">
                <a:srgbClr val="A63212">
                  <a:tint val="100000"/>
                  <a:shade val="100000"/>
                  <a:satMod val="100000"/>
                  <a:lumMod val="90000"/>
                </a:srgbClr>
              </a:gs>
              <a:gs pos="100000">
                <a:srgbClr val="A63212">
                  <a:tint val="95000"/>
                  <a:shade val="100000"/>
                  <a:satMod val="110000"/>
                  <a:lumMod val="105000"/>
                </a:srgbClr>
              </a:gs>
            </a:gsLst>
            <a:path path="circle">
              <a:fillToRect l="40000" t="100000" r="40000" b="100000"/>
            </a:path>
          </a:gradFill>
          <a:ln w="9525" cap="flat" cmpd="sng" algn="ctr">
            <a:solidFill>
              <a:srgbClr val="A63212"/>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3" name="Sağ Ok 13">
            <a:extLst>
              <a:ext uri="{FF2B5EF4-FFF2-40B4-BE49-F238E27FC236}">
                <a16:creationId xmlns:a16="http://schemas.microsoft.com/office/drawing/2014/main" id="{83BAEB46-855F-4D23-9C34-4F30A6086128}"/>
              </a:ext>
            </a:extLst>
          </p:cNvPr>
          <p:cNvSpPr/>
          <p:nvPr/>
        </p:nvSpPr>
        <p:spPr>
          <a:xfrm>
            <a:off x="7876336" y="2878193"/>
            <a:ext cx="684000" cy="108000"/>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4" name="Sağ Ok 14">
            <a:extLst>
              <a:ext uri="{FF2B5EF4-FFF2-40B4-BE49-F238E27FC236}">
                <a16:creationId xmlns:a16="http://schemas.microsoft.com/office/drawing/2014/main" id="{763F08F6-1FCB-4A85-B781-A6168916CFCF}"/>
              </a:ext>
            </a:extLst>
          </p:cNvPr>
          <p:cNvSpPr/>
          <p:nvPr/>
        </p:nvSpPr>
        <p:spPr>
          <a:xfrm flipH="1">
            <a:off x="7876336" y="3030593"/>
            <a:ext cx="684000" cy="108000"/>
          </a:xfrm>
          <a:prstGeom prst="rightArrow">
            <a:avLst/>
          </a:prstGeom>
          <a:gradFill rotWithShape="1">
            <a:gsLst>
              <a:gs pos="0">
                <a:srgbClr val="8976AC">
                  <a:tint val="100000"/>
                  <a:shade val="100000"/>
                  <a:satMod val="100000"/>
                  <a:lumMod val="90000"/>
                </a:srgbClr>
              </a:gs>
              <a:gs pos="100000">
                <a:srgbClr val="8976AC">
                  <a:tint val="95000"/>
                  <a:shade val="100000"/>
                  <a:satMod val="110000"/>
                  <a:lumMod val="105000"/>
                </a:srgbClr>
              </a:gs>
            </a:gsLst>
            <a:path path="circle">
              <a:fillToRect l="40000" t="100000" r="40000" b="100000"/>
            </a:path>
          </a:gradFill>
          <a:ln w="9525" cap="flat" cmpd="sng" algn="ctr">
            <a:solidFill>
              <a:srgbClr val="8976AC"/>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5" name="Sağ Ok 15">
            <a:extLst>
              <a:ext uri="{FF2B5EF4-FFF2-40B4-BE49-F238E27FC236}">
                <a16:creationId xmlns:a16="http://schemas.microsoft.com/office/drawing/2014/main" id="{E877DC30-FBCF-41BD-A89E-DBB95CA15CB0}"/>
              </a:ext>
            </a:extLst>
          </p:cNvPr>
          <p:cNvSpPr/>
          <p:nvPr/>
        </p:nvSpPr>
        <p:spPr>
          <a:xfrm rot="1402791">
            <a:off x="5310917" y="2325972"/>
            <a:ext cx="1080000" cy="108000"/>
          </a:xfrm>
          <a:prstGeom prst="rightArrow">
            <a:avLst/>
          </a:prstGeom>
          <a:gradFill rotWithShape="1">
            <a:gsLst>
              <a:gs pos="0">
                <a:srgbClr val="4E66B2">
                  <a:tint val="100000"/>
                  <a:shade val="100000"/>
                  <a:satMod val="100000"/>
                  <a:lumMod val="90000"/>
                </a:srgbClr>
              </a:gs>
              <a:gs pos="100000">
                <a:srgbClr val="4E66B2">
                  <a:tint val="95000"/>
                  <a:shade val="100000"/>
                  <a:satMod val="110000"/>
                  <a:lumMod val="105000"/>
                </a:srgbClr>
              </a:gs>
            </a:gsLst>
            <a:path path="circle">
              <a:fillToRect l="40000" t="100000" r="40000" b="100000"/>
            </a:path>
          </a:gradFill>
          <a:ln w="9525" cap="flat" cmpd="sng" algn="ctr">
            <a:solidFill>
              <a:srgbClr val="4E66B2"/>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6" name="Sağ Ok 17">
            <a:extLst>
              <a:ext uri="{FF2B5EF4-FFF2-40B4-BE49-F238E27FC236}">
                <a16:creationId xmlns:a16="http://schemas.microsoft.com/office/drawing/2014/main" id="{6804254F-A736-4DC5-B10E-DDC5B33DFDCC}"/>
              </a:ext>
            </a:extLst>
          </p:cNvPr>
          <p:cNvSpPr/>
          <p:nvPr/>
        </p:nvSpPr>
        <p:spPr>
          <a:xfrm rot="20650155" flipH="1">
            <a:off x="2947107" y="2352095"/>
            <a:ext cx="684000" cy="108000"/>
          </a:xfrm>
          <a:prstGeom prst="rightArrow">
            <a:avLst/>
          </a:prstGeom>
          <a:gradFill rotWithShape="1">
            <a:gsLst>
              <a:gs pos="0">
                <a:srgbClr val="4E66B2">
                  <a:tint val="100000"/>
                  <a:shade val="100000"/>
                  <a:satMod val="100000"/>
                  <a:lumMod val="90000"/>
                </a:srgbClr>
              </a:gs>
              <a:gs pos="100000">
                <a:srgbClr val="4E66B2">
                  <a:tint val="95000"/>
                  <a:shade val="100000"/>
                  <a:satMod val="110000"/>
                  <a:lumMod val="105000"/>
                </a:srgbClr>
              </a:gs>
            </a:gsLst>
            <a:path path="circle">
              <a:fillToRect l="40000" t="100000" r="40000" b="100000"/>
            </a:path>
          </a:gradFill>
          <a:ln w="9525" cap="flat" cmpd="sng" algn="ctr">
            <a:solidFill>
              <a:srgbClr val="4E66B2"/>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7" name="Sağ Ok 20">
            <a:extLst>
              <a:ext uri="{FF2B5EF4-FFF2-40B4-BE49-F238E27FC236}">
                <a16:creationId xmlns:a16="http://schemas.microsoft.com/office/drawing/2014/main" id="{69DEEA4E-47BA-4D49-B1AF-4EAD3C9CF13A}"/>
              </a:ext>
            </a:extLst>
          </p:cNvPr>
          <p:cNvSpPr/>
          <p:nvPr/>
        </p:nvSpPr>
        <p:spPr>
          <a:xfrm rot="16200000" flipH="1">
            <a:off x="6833788" y="3356529"/>
            <a:ext cx="252000" cy="108000"/>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8" name="Sağ Ok 22">
            <a:extLst>
              <a:ext uri="{FF2B5EF4-FFF2-40B4-BE49-F238E27FC236}">
                <a16:creationId xmlns:a16="http://schemas.microsoft.com/office/drawing/2014/main" id="{DD36FC7D-5687-4D37-814F-5AD88C59BFDF}"/>
              </a:ext>
            </a:extLst>
          </p:cNvPr>
          <p:cNvSpPr/>
          <p:nvPr/>
        </p:nvSpPr>
        <p:spPr>
          <a:xfrm rot="16200000" flipH="1">
            <a:off x="6952169" y="4940705"/>
            <a:ext cx="252000" cy="108000"/>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59" name="Sağ Ok 23">
            <a:extLst>
              <a:ext uri="{FF2B5EF4-FFF2-40B4-BE49-F238E27FC236}">
                <a16:creationId xmlns:a16="http://schemas.microsoft.com/office/drawing/2014/main" id="{72BDF619-F3E1-41CD-A9A6-A81A3B02A7D4}"/>
              </a:ext>
            </a:extLst>
          </p:cNvPr>
          <p:cNvSpPr/>
          <p:nvPr/>
        </p:nvSpPr>
        <p:spPr>
          <a:xfrm rot="5400000" flipH="1" flipV="1">
            <a:off x="7024723" y="3356529"/>
            <a:ext cx="252000" cy="108000"/>
          </a:xfrm>
          <a:prstGeom prst="rightArrow">
            <a:avLst/>
          </a:prstGeom>
          <a:gradFill rotWithShape="1">
            <a:gsLst>
              <a:gs pos="0">
                <a:sysClr val="windowText" lastClr="000000">
                  <a:tint val="100000"/>
                  <a:shade val="100000"/>
                  <a:satMod val="100000"/>
                  <a:lumMod val="90000"/>
                </a:sysClr>
              </a:gs>
              <a:gs pos="100000">
                <a:sysClr val="windowText" lastClr="000000">
                  <a:tint val="95000"/>
                  <a:shade val="100000"/>
                  <a:satMod val="110000"/>
                  <a:lumMod val="105000"/>
                </a:sysClr>
              </a:gs>
            </a:gsLst>
            <a:path path="circle">
              <a:fillToRect l="40000" t="100000" r="40000" b="100000"/>
            </a:path>
          </a:gradFill>
          <a:ln w="9525" cap="flat" cmpd="sng" algn="ctr">
            <a:solidFill>
              <a:sysClr val="windowText" lastClr="000000"/>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0" name="Sağ Ok 24">
            <a:extLst>
              <a:ext uri="{FF2B5EF4-FFF2-40B4-BE49-F238E27FC236}">
                <a16:creationId xmlns:a16="http://schemas.microsoft.com/office/drawing/2014/main" id="{1DDA2767-DA46-4DFF-B528-3FCB041CDB77}"/>
              </a:ext>
            </a:extLst>
          </p:cNvPr>
          <p:cNvSpPr/>
          <p:nvPr/>
        </p:nvSpPr>
        <p:spPr>
          <a:xfrm rot="296991" flipH="1" flipV="1">
            <a:off x="2945894" y="2775189"/>
            <a:ext cx="3312000" cy="117161"/>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1" name="Sağ Ok 30">
            <a:extLst>
              <a:ext uri="{FF2B5EF4-FFF2-40B4-BE49-F238E27FC236}">
                <a16:creationId xmlns:a16="http://schemas.microsoft.com/office/drawing/2014/main" id="{C201A7AE-F35C-4456-A77B-547B70FDE47F}"/>
              </a:ext>
            </a:extLst>
          </p:cNvPr>
          <p:cNvSpPr/>
          <p:nvPr/>
        </p:nvSpPr>
        <p:spPr>
          <a:xfrm rot="10800000" flipH="1">
            <a:off x="7774821" y="5543782"/>
            <a:ext cx="252000" cy="162012"/>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2" name="Metin kutusu 61">
            <a:extLst>
              <a:ext uri="{FF2B5EF4-FFF2-40B4-BE49-F238E27FC236}">
                <a16:creationId xmlns:a16="http://schemas.microsoft.com/office/drawing/2014/main" id="{F17D6AA9-D729-4DF8-A245-E989C13D5C98}"/>
              </a:ext>
            </a:extLst>
          </p:cNvPr>
          <p:cNvSpPr txBox="1"/>
          <p:nvPr/>
        </p:nvSpPr>
        <p:spPr>
          <a:xfrm>
            <a:off x="1494430" y="4539007"/>
            <a:ext cx="3622501" cy="1341906"/>
          </a:xfrm>
          <a:prstGeom prst="rect">
            <a:avLst/>
          </a:prstGeom>
          <a:noFill/>
        </p:spPr>
        <p:txBody>
          <a:bodyPr wrap="square" rtlCol="0">
            <a:spAutoFit/>
          </a:bodyPr>
          <a:lstStyle/>
          <a:p>
            <a:pPr marL="228600" marR="0" lvl="0" indent="-228600" algn="l" defTabSz="914400" rtl="0" eaLnBrk="1" fontAlgn="base" latinLnBrk="0" hangingPunct="1">
              <a:lnSpc>
                <a:spcPct val="100000"/>
              </a:lnSpc>
              <a:spcBef>
                <a:spcPct val="20000"/>
              </a:spcBef>
              <a:spcAft>
                <a:spcPct val="0"/>
              </a:spcAft>
              <a:buClr>
                <a:srgbClr val="0070C0"/>
              </a:buClr>
              <a:buSzPct val="75000"/>
              <a:buFont typeface="+mj-lt"/>
              <a:buAutoNum type="arabicPeriod"/>
              <a:tabLst/>
              <a:defRPr/>
            </a:pPr>
            <a:r>
              <a:rPr kumimoji="0" lang="tr-TR" sz="1400" b="0" i="0" u="none" strike="noStrike" kern="1200" cap="none" spc="0" normalizeH="0" baseline="0" noProof="0" dirty="0">
                <a:ln>
                  <a:noFill/>
                </a:ln>
                <a:solidFill>
                  <a:prstClr val="black"/>
                </a:solidFill>
                <a:effectLst/>
                <a:uLnTx/>
                <a:uFillTx/>
                <a:latin typeface="Arial" charset="0"/>
                <a:ea typeface="+mn-ea"/>
                <a:cs typeface="Arial" charset="0"/>
              </a:rPr>
              <a:t>Ön Başvuru</a:t>
            </a:r>
          </a:p>
          <a:p>
            <a:pPr marL="228600" marR="0" lvl="0" indent="-228600" algn="l" defTabSz="914400" rtl="0" eaLnBrk="1" fontAlgn="base" latinLnBrk="0" hangingPunct="1">
              <a:lnSpc>
                <a:spcPct val="100000"/>
              </a:lnSpc>
              <a:spcBef>
                <a:spcPct val="20000"/>
              </a:spcBef>
              <a:spcAft>
                <a:spcPct val="0"/>
              </a:spcAft>
              <a:buClr>
                <a:srgbClr val="0070C0"/>
              </a:buClr>
              <a:buSzPct val="75000"/>
              <a:buFont typeface="+mj-lt"/>
              <a:buAutoNum type="arabicPeriod"/>
              <a:tabLst/>
              <a:defRPr/>
            </a:pPr>
            <a:r>
              <a:rPr kumimoji="0" lang="tr-TR" sz="1400" b="0" i="0" u="none" strike="noStrike" kern="1200" cap="none" spc="0" normalizeH="0" baseline="0" noProof="0" dirty="0">
                <a:ln>
                  <a:noFill/>
                </a:ln>
                <a:solidFill>
                  <a:prstClr val="black"/>
                </a:solidFill>
                <a:effectLst/>
                <a:uLnTx/>
                <a:uFillTx/>
                <a:latin typeface="Arial" charset="0"/>
                <a:ea typeface="+mn-ea"/>
                <a:cs typeface="Arial" charset="0"/>
              </a:rPr>
              <a:t>Başvuru</a:t>
            </a:r>
          </a:p>
          <a:p>
            <a:pPr marL="228600" marR="0" lvl="0" indent="-228600" algn="l" defTabSz="914400" rtl="0" eaLnBrk="1" fontAlgn="base" latinLnBrk="0" hangingPunct="1">
              <a:lnSpc>
                <a:spcPct val="100000"/>
              </a:lnSpc>
              <a:spcBef>
                <a:spcPct val="20000"/>
              </a:spcBef>
              <a:spcAft>
                <a:spcPct val="0"/>
              </a:spcAft>
              <a:buClr>
                <a:srgbClr val="0070C0"/>
              </a:buClr>
              <a:buSzPct val="75000"/>
              <a:buFont typeface="+mj-lt"/>
              <a:buAutoNum type="arabicPeriod"/>
              <a:tabLst/>
              <a:defRPr/>
            </a:pPr>
            <a:r>
              <a:rPr kumimoji="0" lang="tr-TR" sz="1400" b="0" i="0" u="none" strike="noStrike" kern="1200" cap="none" spc="0" normalizeH="0" baseline="0" noProof="0" dirty="0">
                <a:ln>
                  <a:noFill/>
                </a:ln>
                <a:solidFill>
                  <a:prstClr val="black"/>
                </a:solidFill>
                <a:effectLst/>
                <a:uLnTx/>
                <a:uFillTx/>
                <a:latin typeface="Arial" charset="0"/>
                <a:ea typeface="+mn-ea"/>
                <a:cs typeface="Arial" charset="0"/>
              </a:rPr>
              <a:t>Değerlendirmedeki Talep, Rapor, Yayın</a:t>
            </a:r>
          </a:p>
          <a:p>
            <a:pPr marL="228600" marR="0" lvl="0" indent="-228600" algn="l" defTabSz="914400" rtl="0" eaLnBrk="1" fontAlgn="base" latinLnBrk="0" hangingPunct="1">
              <a:lnSpc>
                <a:spcPct val="100000"/>
              </a:lnSpc>
              <a:spcBef>
                <a:spcPct val="20000"/>
              </a:spcBef>
              <a:spcAft>
                <a:spcPct val="0"/>
              </a:spcAft>
              <a:buClr>
                <a:srgbClr val="0070C0"/>
              </a:buClr>
              <a:buSzPct val="75000"/>
              <a:buFont typeface="+mj-lt"/>
              <a:buAutoNum type="arabicPeriod"/>
              <a:tabLst/>
              <a:defRPr/>
            </a:pPr>
            <a:r>
              <a:rPr kumimoji="0" lang="tr-TR" sz="1400" b="0" i="0" u="none" strike="noStrike" kern="1200" cap="none" spc="0" normalizeH="0" baseline="0" noProof="0" dirty="0">
                <a:ln>
                  <a:noFill/>
                </a:ln>
                <a:solidFill>
                  <a:prstClr val="black"/>
                </a:solidFill>
                <a:effectLst/>
                <a:uLnTx/>
                <a:uFillTx/>
                <a:latin typeface="Arial" charset="0"/>
                <a:ea typeface="+mn-ea"/>
                <a:cs typeface="Arial" charset="0"/>
              </a:rPr>
              <a:t>Kabul Edilen Talep, Rapor, Yayın</a:t>
            </a:r>
          </a:p>
          <a:p>
            <a:pPr marL="228600" marR="0" lvl="0" indent="-228600" algn="l" defTabSz="914400" rtl="0" eaLnBrk="1" fontAlgn="base" latinLnBrk="0" hangingPunct="1">
              <a:lnSpc>
                <a:spcPct val="100000"/>
              </a:lnSpc>
              <a:spcBef>
                <a:spcPct val="20000"/>
              </a:spcBef>
              <a:spcAft>
                <a:spcPct val="0"/>
              </a:spcAft>
              <a:buClr>
                <a:srgbClr val="0070C0"/>
              </a:buClr>
              <a:buSzPct val="75000"/>
              <a:buFont typeface="+mj-lt"/>
              <a:buAutoNum type="arabicPeriod"/>
              <a:tabLst/>
              <a:defRPr/>
            </a:pPr>
            <a:r>
              <a:rPr kumimoji="0" lang="tr-TR" sz="1400" b="0" i="0" u="none" strike="noStrike" kern="1200" cap="none" spc="0" normalizeH="0" baseline="0" noProof="0" dirty="0">
                <a:ln>
                  <a:noFill/>
                </a:ln>
                <a:solidFill>
                  <a:prstClr val="black"/>
                </a:solidFill>
                <a:effectLst/>
                <a:uLnTx/>
                <a:uFillTx/>
                <a:latin typeface="Arial" charset="0"/>
                <a:ea typeface="+mn-ea"/>
                <a:cs typeface="Arial" charset="0"/>
              </a:rPr>
              <a:t>Ret Edilen Talep, Rapor, Yayın</a:t>
            </a:r>
          </a:p>
        </p:txBody>
      </p:sp>
      <p:sp>
        <p:nvSpPr>
          <p:cNvPr id="63" name="Metin kutusu 62">
            <a:extLst>
              <a:ext uri="{FF2B5EF4-FFF2-40B4-BE49-F238E27FC236}">
                <a16:creationId xmlns:a16="http://schemas.microsoft.com/office/drawing/2014/main" id="{39593575-681D-4F89-80B7-09B1CA303673}"/>
              </a:ext>
            </a:extLst>
          </p:cNvPr>
          <p:cNvSpPr txBox="1"/>
          <p:nvPr/>
        </p:nvSpPr>
        <p:spPr>
          <a:xfrm>
            <a:off x="3869963" y="1697620"/>
            <a:ext cx="1463862"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70C0"/>
              </a:buClr>
              <a:buSzPct val="75000"/>
              <a:buFont typeface="Wingdings" pitchFamily="2" charset="2"/>
              <a:buNone/>
              <a:tabLst/>
              <a:defRPr/>
            </a:pPr>
            <a:r>
              <a:rPr kumimoji="0" lang="tr-TR" sz="1200" b="0" i="0" u="none" strike="noStrike" kern="1200" cap="none" spc="0" normalizeH="0" baseline="0" noProof="0" dirty="0">
                <a:ln>
                  <a:noFill/>
                </a:ln>
                <a:solidFill>
                  <a:prstClr val="black"/>
                </a:solidFill>
                <a:effectLst/>
                <a:uLnTx/>
                <a:uFillTx/>
                <a:latin typeface="Arial" charset="0"/>
                <a:ea typeface="+mn-ea"/>
                <a:cs typeface="Arial" charset="0"/>
              </a:rPr>
              <a:t>Biçimsel İnceleme</a:t>
            </a:r>
          </a:p>
        </p:txBody>
      </p:sp>
      <p:sp>
        <p:nvSpPr>
          <p:cNvPr id="64" name="Oval 63">
            <a:extLst>
              <a:ext uri="{FF2B5EF4-FFF2-40B4-BE49-F238E27FC236}">
                <a16:creationId xmlns:a16="http://schemas.microsoft.com/office/drawing/2014/main" id="{235CA289-E4D8-4917-80D5-C4889298845D}"/>
              </a:ext>
            </a:extLst>
          </p:cNvPr>
          <p:cNvSpPr/>
          <p:nvPr/>
        </p:nvSpPr>
        <p:spPr>
          <a:xfrm>
            <a:off x="3004678" y="1772360"/>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1</a:t>
            </a:r>
          </a:p>
        </p:txBody>
      </p:sp>
      <p:sp>
        <p:nvSpPr>
          <p:cNvPr id="65" name="Oval 64">
            <a:extLst>
              <a:ext uri="{FF2B5EF4-FFF2-40B4-BE49-F238E27FC236}">
                <a16:creationId xmlns:a16="http://schemas.microsoft.com/office/drawing/2014/main" id="{26DEFD14-0B47-45C3-8C16-241FA33810BE}"/>
              </a:ext>
            </a:extLst>
          </p:cNvPr>
          <p:cNvSpPr/>
          <p:nvPr/>
        </p:nvSpPr>
        <p:spPr>
          <a:xfrm>
            <a:off x="5913013" y="2018700"/>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2</a:t>
            </a:r>
          </a:p>
        </p:txBody>
      </p:sp>
      <p:sp>
        <p:nvSpPr>
          <p:cNvPr id="66" name="Oval 65">
            <a:extLst>
              <a:ext uri="{FF2B5EF4-FFF2-40B4-BE49-F238E27FC236}">
                <a16:creationId xmlns:a16="http://schemas.microsoft.com/office/drawing/2014/main" id="{8CBB040D-9080-42E6-B7BE-216D72FB9869}"/>
              </a:ext>
            </a:extLst>
          </p:cNvPr>
          <p:cNvSpPr/>
          <p:nvPr/>
        </p:nvSpPr>
        <p:spPr>
          <a:xfrm>
            <a:off x="5265884" y="5452908"/>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5</a:t>
            </a:r>
          </a:p>
        </p:txBody>
      </p:sp>
      <p:sp>
        <p:nvSpPr>
          <p:cNvPr id="67" name="Oval 66">
            <a:extLst>
              <a:ext uri="{FF2B5EF4-FFF2-40B4-BE49-F238E27FC236}">
                <a16:creationId xmlns:a16="http://schemas.microsoft.com/office/drawing/2014/main" id="{D82C7092-F5D8-453D-92D2-468C81DAE113}"/>
              </a:ext>
            </a:extLst>
          </p:cNvPr>
          <p:cNvSpPr/>
          <p:nvPr/>
        </p:nvSpPr>
        <p:spPr>
          <a:xfrm>
            <a:off x="8046456" y="2420432"/>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3</a:t>
            </a:r>
          </a:p>
        </p:txBody>
      </p:sp>
      <p:sp>
        <p:nvSpPr>
          <p:cNvPr id="68" name="Sağ Ok 40">
            <a:extLst>
              <a:ext uri="{FF2B5EF4-FFF2-40B4-BE49-F238E27FC236}">
                <a16:creationId xmlns:a16="http://schemas.microsoft.com/office/drawing/2014/main" id="{BD5D2EB6-1FDA-4EB5-957D-108387A0794A}"/>
              </a:ext>
            </a:extLst>
          </p:cNvPr>
          <p:cNvSpPr/>
          <p:nvPr/>
        </p:nvSpPr>
        <p:spPr>
          <a:xfrm rot="10800000">
            <a:off x="6077724" y="5543783"/>
            <a:ext cx="252000" cy="162012"/>
          </a:xfrm>
          <a:prstGeom prst="rightArrow">
            <a:avLst/>
          </a:prstGeom>
          <a:gradFill rotWithShape="1">
            <a:gsLst>
              <a:gs pos="75000">
                <a:srgbClr val="66763A"/>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69" name="Metin kutusu 68">
            <a:extLst>
              <a:ext uri="{FF2B5EF4-FFF2-40B4-BE49-F238E27FC236}">
                <a16:creationId xmlns:a16="http://schemas.microsoft.com/office/drawing/2014/main" id="{73C784A7-2B1C-4243-9AC3-2A3E7C00D452}"/>
              </a:ext>
            </a:extLst>
          </p:cNvPr>
          <p:cNvSpPr txBox="1"/>
          <p:nvPr/>
        </p:nvSpPr>
        <p:spPr>
          <a:xfrm>
            <a:off x="5618178" y="5486289"/>
            <a:ext cx="42351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70C0"/>
              </a:buClr>
              <a:buSzPct val="75000"/>
              <a:buFont typeface="Wingdings" pitchFamily="2" charset="2"/>
              <a:buNone/>
              <a:tabLst/>
              <a:defRPr/>
            </a:pPr>
            <a:r>
              <a:rPr kumimoji="0" lang="tr-TR" sz="1200" b="0" i="0" u="none" strike="noStrike" kern="1200" cap="none" spc="0" normalizeH="0" baseline="0" noProof="0" dirty="0">
                <a:ln>
                  <a:noFill/>
                </a:ln>
                <a:solidFill>
                  <a:prstClr val="black"/>
                </a:solidFill>
                <a:effectLst/>
                <a:uLnTx/>
                <a:uFillTx/>
                <a:latin typeface="Arial" charset="0"/>
                <a:ea typeface="+mn-ea"/>
                <a:cs typeface="Arial" charset="0"/>
              </a:rPr>
              <a:t>Ret</a:t>
            </a:r>
          </a:p>
        </p:txBody>
      </p:sp>
      <p:sp>
        <p:nvSpPr>
          <p:cNvPr id="70" name="Metin kutusu 69">
            <a:extLst>
              <a:ext uri="{FF2B5EF4-FFF2-40B4-BE49-F238E27FC236}">
                <a16:creationId xmlns:a16="http://schemas.microsoft.com/office/drawing/2014/main" id="{BCF3D235-03BF-4511-93CF-9E38FB0473FC}"/>
              </a:ext>
            </a:extLst>
          </p:cNvPr>
          <p:cNvSpPr txBox="1"/>
          <p:nvPr/>
        </p:nvSpPr>
        <p:spPr>
          <a:xfrm>
            <a:off x="8060679" y="5486289"/>
            <a:ext cx="575799"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70C0"/>
              </a:buClr>
              <a:buSzPct val="75000"/>
              <a:buFont typeface="Wingdings" pitchFamily="2" charset="2"/>
              <a:buNone/>
              <a:tabLst/>
              <a:defRPr/>
            </a:pPr>
            <a:r>
              <a:rPr kumimoji="0" lang="tr-TR" sz="1200" b="0" i="0" u="none" strike="noStrike" kern="1200" cap="none" spc="0" normalizeH="0" baseline="0" noProof="0" dirty="0">
                <a:ln>
                  <a:noFill/>
                </a:ln>
                <a:solidFill>
                  <a:prstClr val="black"/>
                </a:solidFill>
                <a:effectLst/>
                <a:uLnTx/>
                <a:uFillTx/>
                <a:latin typeface="Arial" charset="0"/>
                <a:ea typeface="+mn-ea"/>
                <a:cs typeface="Arial" charset="0"/>
              </a:rPr>
              <a:t>Kabul</a:t>
            </a:r>
          </a:p>
        </p:txBody>
      </p:sp>
      <p:sp>
        <p:nvSpPr>
          <p:cNvPr id="71" name="Oval 70">
            <a:extLst>
              <a:ext uri="{FF2B5EF4-FFF2-40B4-BE49-F238E27FC236}">
                <a16:creationId xmlns:a16="http://schemas.microsoft.com/office/drawing/2014/main" id="{18BB758F-00F1-401C-A724-65A60BC4D2F4}"/>
              </a:ext>
            </a:extLst>
          </p:cNvPr>
          <p:cNvSpPr/>
          <p:nvPr/>
        </p:nvSpPr>
        <p:spPr>
          <a:xfrm>
            <a:off x="8705988" y="5452908"/>
            <a:ext cx="343760" cy="343760"/>
          </a:xfrm>
          <a:prstGeom prst="ellipse">
            <a:avLst/>
          </a:prstGeom>
          <a:solidFill>
            <a:sysClr val="window" lastClr="FFFFFF"/>
          </a:solidFill>
          <a:ln w="19050" cap="flat" cmpd="sng" algn="ctr">
            <a:solidFill>
              <a:srgbClr val="A63212">
                <a:shade val="90000"/>
              </a:srgbClr>
            </a:solidFill>
            <a:prstDash val="solid"/>
          </a:ln>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None/>
              <a:tabLst/>
              <a:defRPr/>
            </a:pPr>
            <a:r>
              <a:rPr kumimoji="0" lang="tr-TR" sz="1300" b="1" i="0" u="none" strike="noStrike" kern="0" cap="none" spc="0" normalizeH="0" baseline="0" noProof="0" dirty="0">
                <a:ln>
                  <a:noFill/>
                </a:ln>
                <a:solidFill>
                  <a:prstClr val="black"/>
                </a:solidFill>
                <a:effectLst/>
                <a:uLnTx/>
                <a:uFillTx/>
                <a:latin typeface="Cambria"/>
                <a:ea typeface="+mn-ea"/>
                <a:cs typeface="+mn-cs"/>
              </a:rPr>
              <a:t>4</a:t>
            </a:r>
          </a:p>
        </p:txBody>
      </p:sp>
      <p:sp>
        <p:nvSpPr>
          <p:cNvPr id="72" name="Sağ Ok 33">
            <a:extLst>
              <a:ext uri="{FF2B5EF4-FFF2-40B4-BE49-F238E27FC236}">
                <a16:creationId xmlns:a16="http://schemas.microsoft.com/office/drawing/2014/main" id="{8C121757-8191-4013-A39B-4C5976F255A8}"/>
              </a:ext>
            </a:extLst>
          </p:cNvPr>
          <p:cNvSpPr/>
          <p:nvPr/>
        </p:nvSpPr>
        <p:spPr>
          <a:xfrm rot="11100000" flipH="1" flipV="1">
            <a:off x="2946911" y="2927589"/>
            <a:ext cx="3312000" cy="117161"/>
          </a:xfrm>
          <a:prstGeom prst="rightArrow">
            <a:avLst/>
          </a:prstGeom>
          <a:gradFill rotWithShape="1">
            <a:gsLst>
              <a:gs pos="0">
                <a:srgbClr val="A63212">
                  <a:tint val="100000"/>
                  <a:shade val="100000"/>
                  <a:satMod val="100000"/>
                  <a:lumMod val="90000"/>
                </a:srgbClr>
              </a:gs>
              <a:gs pos="100000">
                <a:srgbClr val="A63212">
                  <a:tint val="95000"/>
                  <a:shade val="100000"/>
                  <a:satMod val="110000"/>
                  <a:lumMod val="105000"/>
                </a:srgbClr>
              </a:gs>
            </a:gsLst>
            <a:path path="circle">
              <a:fillToRect l="40000" t="100000" r="40000" b="100000"/>
            </a:path>
          </a:gradFill>
          <a:ln w="9525" cap="flat" cmpd="sng" algn="ctr">
            <a:solidFill>
              <a:srgbClr val="A63212"/>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73" name="Metin kutusu 72">
            <a:extLst>
              <a:ext uri="{FF2B5EF4-FFF2-40B4-BE49-F238E27FC236}">
                <a16:creationId xmlns:a16="http://schemas.microsoft.com/office/drawing/2014/main" id="{66CDC7B8-42E9-4811-859A-410C0CA4743F}"/>
              </a:ext>
            </a:extLst>
          </p:cNvPr>
          <p:cNvSpPr txBox="1"/>
          <p:nvPr/>
        </p:nvSpPr>
        <p:spPr>
          <a:xfrm rot="300000">
            <a:off x="4252014" y="3031470"/>
            <a:ext cx="81464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70C0"/>
              </a:buClr>
              <a:buSzPct val="75000"/>
              <a:buFont typeface="Wingdings" pitchFamily="2" charset="2"/>
              <a:buNone/>
              <a:tabLst/>
              <a:defRPr/>
            </a:pPr>
            <a:r>
              <a:rPr kumimoji="0" lang="tr-TR" sz="1200" b="0" i="0" u="none" strike="noStrike" kern="1200" cap="none" spc="0" normalizeH="0" baseline="0" noProof="0" dirty="0">
                <a:ln>
                  <a:noFill/>
                </a:ln>
                <a:solidFill>
                  <a:prstClr val="black"/>
                </a:solidFill>
                <a:effectLst/>
                <a:uLnTx/>
                <a:uFillTx/>
                <a:latin typeface="Arial" charset="0"/>
                <a:ea typeface="+mn-ea"/>
                <a:cs typeface="Arial" charset="0"/>
              </a:rPr>
              <a:t>Revizyon</a:t>
            </a:r>
          </a:p>
        </p:txBody>
      </p:sp>
      <p:sp>
        <p:nvSpPr>
          <p:cNvPr id="74" name="Sağ Ok 43">
            <a:extLst>
              <a:ext uri="{FF2B5EF4-FFF2-40B4-BE49-F238E27FC236}">
                <a16:creationId xmlns:a16="http://schemas.microsoft.com/office/drawing/2014/main" id="{DA11707D-669E-4CD9-AE8B-6DD1CC8AE3B8}"/>
              </a:ext>
            </a:extLst>
          </p:cNvPr>
          <p:cNvSpPr/>
          <p:nvPr/>
        </p:nvSpPr>
        <p:spPr>
          <a:xfrm rot="5400000" flipH="1" flipV="1">
            <a:off x="7049812" y="4148617"/>
            <a:ext cx="252000" cy="108000"/>
          </a:xfrm>
          <a:prstGeom prst="rightArrow">
            <a:avLst/>
          </a:prstGeom>
          <a:gradFill rotWithShape="1">
            <a:gsLst>
              <a:gs pos="0">
                <a:sysClr val="windowText" lastClr="000000">
                  <a:tint val="100000"/>
                  <a:shade val="100000"/>
                  <a:satMod val="100000"/>
                  <a:lumMod val="90000"/>
                </a:sysClr>
              </a:gs>
              <a:gs pos="100000">
                <a:sysClr val="windowText" lastClr="000000">
                  <a:tint val="95000"/>
                  <a:shade val="100000"/>
                  <a:satMod val="110000"/>
                  <a:lumMod val="105000"/>
                </a:sysClr>
              </a:gs>
            </a:gsLst>
            <a:path path="circle">
              <a:fillToRect l="40000" t="100000" r="40000" b="100000"/>
            </a:path>
          </a:gradFill>
          <a:ln w="9525" cap="flat" cmpd="sng" algn="ctr">
            <a:solidFill>
              <a:sysClr val="windowText" lastClr="000000"/>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
        <p:nvSpPr>
          <p:cNvPr id="75" name="Sağ Ok 45">
            <a:extLst>
              <a:ext uri="{FF2B5EF4-FFF2-40B4-BE49-F238E27FC236}">
                <a16:creationId xmlns:a16="http://schemas.microsoft.com/office/drawing/2014/main" id="{3AE97245-BAC1-40BB-A4F6-A6034C4E53FA}"/>
              </a:ext>
            </a:extLst>
          </p:cNvPr>
          <p:cNvSpPr/>
          <p:nvPr/>
        </p:nvSpPr>
        <p:spPr>
          <a:xfrm rot="16200000" flipH="1">
            <a:off x="6833788" y="4148617"/>
            <a:ext cx="252000" cy="108000"/>
          </a:xfrm>
          <a:prstGeom prst="rightArrow">
            <a:avLst/>
          </a:prstGeom>
          <a:gradFill rotWithShape="1">
            <a:gsLst>
              <a:gs pos="0">
                <a:srgbClr val="9BB05E">
                  <a:tint val="100000"/>
                  <a:shade val="100000"/>
                  <a:satMod val="100000"/>
                  <a:lumMod val="90000"/>
                </a:srgbClr>
              </a:gs>
              <a:gs pos="100000">
                <a:srgbClr val="9BB05E">
                  <a:tint val="95000"/>
                  <a:shade val="100000"/>
                  <a:satMod val="110000"/>
                  <a:lumMod val="105000"/>
                </a:srgbClr>
              </a:gs>
            </a:gsLst>
            <a:path path="circle">
              <a:fillToRect l="40000" t="100000" r="40000" b="100000"/>
            </a:path>
          </a:gradFill>
          <a:ln w="9525" cap="flat" cmpd="sng" algn="ctr">
            <a:solidFill>
              <a:srgbClr val="9BB05E"/>
            </a:solidFill>
            <a:prstDash val="solid"/>
          </a:ln>
          <a:effectLst>
            <a:outerShdw blurRad="50800" dist="12700" dir="5400000" rotWithShape="0">
              <a:srgbClr val="000000">
                <a:alpha val="37000"/>
              </a:srgbClr>
            </a:outerShdw>
          </a:effectLst>
        </p:spPr>
        <p:txBody>
          <a:bodyPr rtlCol="0" anchor="ctr"/>
          <a:lstStyle/>
          <a:p>
            <a:pPr marL="0" marR="0" lvl="0" indent="0" algn="ctr" defTabSz="914400" rtl="0" eaLnBrk="1" fontAlgn="auto" latinLnBrk="0" hangingPunct="1">
              <a:lnSpc>
                <a:spcPct val="100000"/>
              </a:lnSpc>
              <a:spcBef>
                <a:spcPct val="20000"/>
              </a:spcBef>
              <a:spcAft>
                <a:spcPts val="0"/>
              </a:spcAft>
              <a:buClr>
                <a:srgbClr val="FFFEE6"/>
              </a:buClr>
              <a:buSzPct val="75000"/>
              <a:buFont typeface="Wingdings" pitchFamily="2" charset="2"/>
              <a:buChar char="n"/>
              <a:tabLst/>
              <a:defRPr/>
            </a:pPr>
            <a:endParaRPr kumimoji="0" lang="tr-TR" sz="3200" b="0" i="0" u="none" strike="noStrike" kern="0" cap="none" spc="0" normalizeH="0" baseline="0" noProof="0">
              <a:ln>
                <a:noFill/>
              </a:ln>
              <a:solidFill>
                <a:prstClr val="white"/>
              </a:solidFill>
              <a:effectLst/>
              <a:uLnTx/>
              <a:uFillTx/>
              <a:latin typeface="Cambria"/>
              <a:ea typeface="+mn-ea"/>
              <a:cs typeface="+mn-cs"/>
            </a:endParaRPr>
          </a:p>
        </p:txBody>
      </p:sp>
    </p:spTree>
    <p:extLst>
      <p:ext uri="{BB962C8B-B14F-4D97-AF65-F5344CB8AC3E}">
        <p14:creationId xmlns:p14="http://schemas.microsoft.com/office/powerpoint/2010/main" val="295502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092634"/>
            <a:ext cx="8229600" cy="922797"/>
          </a:xfrm>
        </p:spPr>
        <p:txBody>
          <a:bodyPr>
            <a:normAutofit/>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BAPSİS sisteminde Proje Adı veya «İşlem» menüsünden «</a:t>
            </a:r>
            <a:r>
              <a:rPr lang="tr-TR" sz="1400" b="1" dirty="0">
                <a:solidFill>
                  <a:schemeClr val="tx1"/>
                </a:solidFill>
              </a:rPr>
              <a:t>Talep İşlemleri</a:t>
            </a:r>
            <a:r>
              <a:rPr lang="tr-TR" sz="1400" dirty="0">
                <a:solidFill>
                  <a:schemeClr val="tx1"/>
                </a:solidFill>
              </a:rPr>
              <a:t>» alanına geçiş yapılarak yeni bir talep oluşturulur.</a:t>
            </a:r>
          </a:p>
        </p:txBody>
      </p:sp>
      <p:sp>
        <p:nvSpPr>
          <p:cNvPr id="4" name="Rectangle 2"/>
          <p:cNvSpPr txBox="1">
            <a:spLocks noChangeArrowheads="1"/>
          </p:cNvSpPr>
          <p:nvPr/>
        </p:nvSpPr>
        <p:spPr bwMode="auto">
          <a:xfrm>
            <a:off x="2095501" y="404665"/>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Talep İşlemleri</a:t>
            </a:r>
          </a:p>
        </p:txBody>
      </p:sp>
      <p:sp>
        <p:nvSpPr>
          <p:cNvPr id="10" name="Rectangle 3"/>
          <p:cNvSpPr txBox="1">
            <a:spLocks noChangeArrowheads="1"/>
          </p:cNvSpPr>
          <p:nvPr/>
        </p:nvSpPr>
        <p:spPr>
          <a:xfrm>
            <a:off x="1981200" y="5649157"/>
            <a:ext cx="8229600" cy="92279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66700" lvl="1" indent="-266700" fontAlgn="auto">
              <a:lnSpc>
                <a:spcPct val="150000"/>
              </a:lnSpc>
              <a:spcAft>
                <a:spcPts val="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Talep Türü menüsünden yapacağınız seçim ile talep işlemini başlatılabilir, talebinizi Taslak olarak kayıt edip dilediğinizde başvuruya dönüştürebilirsiniz.</a:t>
            </a:r>
          </a:p>
        </p:txBody>
      </p:sp>
      <p:pic>
        <p:nvPicPr>
          <p:cNvPr id="12" name="Resim 11"/>
          <p:cNvPicPr>
            <a:picLocks noChangeAspect="1"/>
          </p:cNvPicPr>
          <p:nvPr/>
        </p:nvPicPr>
        <p:blipFill>
          <a:blip r:embed="rId2"/>
          <a:stretch>
            <a:fillRect/>
          </a:stretch>
        </p:blipFill>
        <p:spPr>
          <a:xfrm>
            <a:off x="2539309" y="2229844"/>
            <a:ext cx="7288111" cy="1057657"/>
          </a:xfrm>
          <a:prstGeom prst="rect">
            <a:avLst/>
          </a:prstGeom>
        </p:spPr>
      </p:pic>
      <p:grpSp>
        <p:nvGrpSpPr>
          <p:cNvPr id="6" name="Grup 5"/>
          <p:cNvGrpSpPr/>
          <p:nvPr/>
        </p:nvGrpSpPr>
        <p:grpSpPr>
          <a:xfrm>
            <a:off x="1990195" y="3051633"/>
            <a:ext cx="7979046" cy="2518794"/>
            <a:chOff x="466195" y="3051633"/>
            <a:chExt cx="7979046" cy="2518794"/>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59" y="3051633"/>
              <a:ext cx="421618" cy="421618"/>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830488" y="3082752"/>
              <a:ext cx="421618" cy="421618"/>
            </a:xfrm>
            <a:prstGeom prst="rect">
              <a:avLst/>
            </a:prstGeom>
          </p:spPr>
        </p:pic>
        <p:pic>
          <p:nvPicPr>
            <p:cNvPr id="7" name="Resim 6"/>
            <p:cNvPicPr>
              <a:picLocks noChangeAspect="1"/>
            </p:cNvPicPr>
            <p:nvPr/>
          </p:nvPicPr>
          <p:blipFill>
            <a:blip r:embed="rId4"/>
            <a:stretch>
              <a:fillRect/>
            </a:stretch>
          </p:blipFill>
          <p:spPr>
            <a:xfrm>
              <a:off x="466195" y="3598752"/>
              <a:ext cx="1733550" cy="1971675"/>
            </a:xfrm>
            <a:prstGeom prst="rect">
              <a:avLst/>
            </a:prstGeom>
          </p:spPr>
        </p:pic>
        <p:pic>
          <p:nvPicPr>
            <p:cNvPr id="2" name="Resim 1"/>
            <p:cNvPicPr>
              <a:picLocks noChangeAspect="1"/>
            </p:cNvPicPr>
            <p:nvPr/>
          </p:nvPicPr>
          <p:blipFill>
            <a:blip r:embed="rId5"/>
            <a:stretch>
              <a:fillRect/>
            </a:stretch>
          </p:blipFill>
          <p:spPr>
            <a:xfrm>
              <a:off x="2408399" y="3741434"/>
              <a:ext cx="6036842" cy="1686312"/>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4616078" y="5129612"/>
              <a:ext cx="421618" cy="421618"/>
            </a:xfrm>
            <a:prstGeom prst="rect">
              <a:avLst/>
            </a:prstGeom>
          </p:spPr>
        </p:pic>
      </p:grpSp>
    </p:spTree>
    <p:extLst>
      <p:ext uri="{BB962C8B-B14F-4D97-AF65-F5344CB8AC3E}">
        <p14:creationId xmlns:p14="http://schemas.microsoft.com/office/powerpoint/2010/main" val="3605442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124744"/>
            <a:ext cx="8229600" cy="5256584"/>
          </a:xfrm>
        </p:spPr>
        <p:txBody>
          <a:bodyPr>
            <a:normAutofit lnSpcReduction="10000"/>
          </a:bodyPr>
          <a:lstStyle/>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Ek Süre</a:t>
            </a: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Ek Bütçe</a:t>
            </a: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Harcama Kaleminde Değişiklik</a:t>
            </a: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Proje Başlığında Değişiklik</a:t>
            </a: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Proje Ekibinde Değişiklik</a:t>
            </a: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Projenin Askıya Alınması</a:t>
            </a: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Diğer</a:t>
            </a:r>
          </a:p>
          <a:p>
            <a:pPr marL="266700" lvl="1" indent="-263525">
              <a:buClr>
                <a:schemeClr val="accent6">
                  <a:lumMod val="75000"/>
                </a:schemeClr>
              </a:buClr>
              <a:buFont typeface="Symbol" panose="05050102010706020507" pitchFamily="18" charset="2"/>
              <a:buChar char="·"/>
            </a:pPr>
            <a:endParaRPr lang="tr-TR" sz="1600" dirty="0">
              <a:solidFill>
                <a:schemeClr val="tx1"/>
              </a:solidFill>
            </a:endParaRPr>
          </a:p>
          <a:p>
            <a:pPr marL="266700" lvl="1" indent="-263525">
              <a:buClr>
                <a:schemeClr val="accent6">
                  <a:lumMod val="75000"/>
                </a:schemeClr>
              </a:buClr>
              <a:buFont typeface="Symbol" panose="05050102010706020507" pitchFamily="18" charset="2"/>
              <a:buChar char="·"/>
            </a:pPr>
            <a:endParaRPr lang="tr-TR" sz="1600" dirty="0">
              <a:solidFill>
                <a:schemeClr val="tx1"/>
              </a:solidFill>
            </a:endParaRP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Tüm talepler için «Talep ve Gerekçe» alanını kullanarak «</a:t>
            </a:r>
            <a:r>
              <a:rPr lang="tr-TR" sz="1600" b="1" dirty="0">
                <a:solidFill>
                  <a:schemeClr val="tx1"/>
                </a:solidFill>
                <a:latin typeface="Arial" charset="0"/>
                <a:cs typeface="Arial" charset="0"/>
              </a:rPr>
              <a:t>talep dilekçesi</a:t>
            </a:r>
            <a:r>
              <a:rPr lang="tr-TR" sz="1600" dirty="0">
                <a:solidFill>
                  <a:schemeClr val="tx1"/>
                </a:solidFill>
                <a:latin typeface="Arial" charset="0"/>
                <a:cs typeface="Arial" charset="0"/>
              </a:rPr>
              <a:t>» oluşturulmalıdır.</a:t>
            </a: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Online talep dilekçesi yeterli olmakta, Birime ayrıca dilekçe verilmesi talep </a:t>
            </a:r>
            <a:r>
              <a:rPr lang="tr-TR" sz="1600" u="sng" dirty="0" err="1">
                <a:solidFill>
                  <a:schemeClr val="tx1"/>
                </a:solidFill>
                <a:latin typeface="Arial" charset="0"/>
                <a:cs typeface="Arial" charset="0"/>
              </a:rPr>
              <a:t>edil</a:t>
            </a:r>
            <a:r>
              <a:rPr lang="tr-TR" sz="1600" u="sng" dirty="0" err="1">
                <a:solidFill>
                  <a:srgbClr val="C00000"/>
                </a:solidFill>
                <a:latin typeface="Arial" charset="0"/>
                <a:cs typeface="Arial" charset="0"/>
              </a:rPr>
              <a:t>ME</a:t>
            </a:r>
            <a:r>
              <a:rPr lang="tr-TR" sz="1600" u="sng" dirty="0" err="1">
                <a:solidFill>
                  <a:schemeClr val="tx1"/>
                </a:solidFill>
                <a:latin typeface="Arial" charset="0"/>
                <a:cs typeface="Arial" charset="0"/>
              </a:rPr>
              <a:t>mektedir</a:t>
            </a:r>
            <a:r>
              <a:rPr lang="tr-TR" sz="1600" dirty="0">
                <a:solidFill>
                  <a:schemeClr val="tx1"/>
                </a:solidFill>
                <a:latin typeface="Arial" charset="0"/>
                <a:cs typeface="Arial" charset="0"/>
              </a:rPr>
              <a:t>.</a:t>
            </a:r>
          </a:p>
        </p:txBody>
      </p:sp>
      <p:pic>
        <p:nvPicPr>
          <p:cNvPr id="3" name="Resim 2"/>
          <p:cNvPicPr>
            <a:picLocks noChangeAspect="1"/>
          </p:cNvPicPr>
          <p:nvPr/>
        </p:nvPicPr>
        <p:blipFill>
          <a:blip r:embed="rId2"/>
          <a:stretch>
            <a:fillRect/>
          </a:stretch>
        </p:blipFill>
        <p:spPr>
          <a:xfrm>
            <a:off x="5717159" y="1068465"/>
            <a:ext cx="4536504" cy="954609"/>
          </a:xfrm>
          <a:prstGeom prst="rect">
            <a:avLst/>
          </a:prstGeom>
          <a:ln>
            <a:noFill/>
          </a:ln>
          <a:effectLst>
            <a:outerShdw blurRad="190500" algn="tl" rotWithShape="0">
              <a:srgbClr val="000000">
                <a:alpha val="70000"/>
              </a:srgbClr>
            </a:outerShdw>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9243657" y="1922819"/>
            <a:ext cx="421618" cy="421618"/>
          </a:xfrm>
          <a:prstGeom prst="rect">
            <a:avLst/>
          </a:prstGeom>
        </p:spPr>
      </p:pic>
      <p:pic>
        <p:nvPicPr>
          <p:cNvPr id="5" name="Resim 4"/>
          <p:cNvPicPr>
            <a:picLocks noChangeAspect="1"/>
          </p:cNvPicPr>
          <p:nvPr/>
        </p:nvPicPr>
        <p:blipFill>
          <a:blip r:embed="rId4"/>
          <a:stretch>
            <a:fillRect/>
          </a:stretch>
        </p:blipFill>
        <p:spPr>
          <a:xfrm>
            <a:off x="6226622" y="2504178"/>
            <a:ext cx="3517578" cy="1745525"/>
          </a:xfrm>
          <a:prstGeom prst="rect">
            <a:avLst/>
          </a:prstGeom>
          <a:ln>
            <a:noFill/>
          </a:ln>
          <a:effectLst>
            <a:outerShdw blurRad="190500" algn="tl" rotWithShape="0">
              <a:srgbClr val="000000">
                <a:alpha val="70000"/>
              </a:srgbClr>
            </a:outerShdw>
          </a:effectLst>
        </p:spPr>
      </p:pic>
      <p:sp>
        <p:nvSpPr>
          <p:cNvPr id="8" name="Rectangle 2">
            <a:extLst>
              <a:ext uri="{FF2B5EF4-FFF2-40B4-BE49-F238E27FC236}">
                <a16:creationId xmlns:a16="http://schemas.microsoft.com/office/drawing/2014/main" id="{7D7B7972-0B0D-4996-A605-1BC8A9547E97}"/>
              </a:ext>
            </a:extLst>
          </p:cNvPr>
          <p:cNvSpPr txBox="1">
            <a:spLocks noChangeArrowheads="1"/>
          </p:cNvSpPr>
          <p:nvPr/>
        </p:nvSpPr>
        <p:spPr bwMode="auto">
          <a:xfrm>
            <a:off x="2095501" y="404665"/>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Talep İşlemleri</a:t>
            </a:r>
          </a:p>
        </p:txBody>
      </p:sp>
      <p:sp>
        <p:nvSpPr>
          <p:cNvPr id="12" name="Sağ Ok 1">
            <a:extLst>
              <a:ext uri="{FF2B5EF4-FFF2-40B4-BE49-F238E27FC236}">
                <a16:creationId xmlns:a16="http://schemas.microsoft.com/office/drawing/2014/main" id="{FED5BADB-EBBE-4C02-A666-FBFB06CF168A}"/>
              </a:ext>
            </a:extLst>
          </p:cNvPr>
          <p:cNvSpPr/>
          <p:nvPr/>
        </p:nvSpPr>
        <p:spPr>
          <a:xfrm rot="5400000">
            <a:off x="8806400" y="2106758"/>
            <a:ext cx="540000" cy="180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72062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124744"/>
            <a:ext cx="8229600" cy="5256584"/>
          </a:xfrm>
        </p:spPr>
        <p:txBody>
          <a:bodyPr>
            <a:normAutofit/>
          </a:bodyPr>
          <a:lstStyle/>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Ek Bütçe Talebi</a:t>
            </a: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Harcama Kaleminde Değişiklik Talebi</a:t>
            </a:r>
          </a:p>
          <a:p>
            <a:pPr marL="266700" lvl="1" indent="-263525">
              <a:buClr>
                <a:schemeClr val="accent6">
                  <a:lumMod val="75000"/>
                </a:schemeClr>
              </a:buClr>
              <a:buFont typeface="Symbol" panose="05050102010706020507" pitchFamily="18" charset="2"/>
              <a:buChar char="·"/>
            </a:pPr>
            <a:endParaRPr lang="tr-TR" sz="1600" dirty="0">
              <a:solidFill>
                <a:schemeClr val="tx1"/>
              </a:solidFill>
            </a:endParaRP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Yalnızca Ek Bütçe ve Harcama kalemi değişikliği talepleri için talep edilen harcama kalemleri için Proforma Fatura ve Şartname dosyalarının «talep eki» olarak sisteme yüklenmesi zorunludur. Kabul edilen talepler için bu belgelerin asıllarının Birime teslim edilmesi de zorunludur.</a:t>
            </a:r>
          </a:p>
          <a:p>
            <a:pPr marL="266700" lvl="1" indent="-263525">
              <a:lnSpc>
                <a:spcPct val="150000"/>
              </a:lnSpc>
              <a:buClr>
                <a:schemeClr val="accent6">
                  <a:lumMod val="75000"/>
                </a:schemeClr>
              </a:buClr>
              <a:buFont typeface="Symbol" panose="05050102010706020507" pitchFamily="18" charset="2"/>
              <a:buChar char="·"/>
            </a:pPr>
            <a:endParaRPr lang="tr-TR" sz="1600" dirty="0">
              <a:solidFill>
                <a:schemeClr val="tx1"/>
              </a:solidFill>
              <a:latin typeface="Arial" charset="0"/>
              <a:cs typeface="Arial" charset="0"/>
            </a:endParaRP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latin typeface="Arial" charset="0"/>
                <a:cs typeface="Arial" charset="0"/>
              </a:rPr>
              <a:t>Projelerin başvuru aşamasında Komisyon tarafından onaylanan seyahat bütçelerindeki tutarlar makine-teçhizat, tüketim malzemesi vb. diğer harcama kalemlerine aktarılamaz. Benzer şekilde makine-teçhizat, tüketim malzemesi </a:t>
            </a:r>
            <a:r>
              <a:rPr lang="tr-TR" sz="1600" dirty="0" err="1">
                <a:solidFill>
                  <a:schemeClr val="tx1"/>
                </a:solidFill>
                <a:latin typeface="Arial" charset="0"/>
                <a:cs typeface="Arial" charset="0"/>
              </a:rPr>
              <a:t>vb</a:t>
            </a:r>
            <a:r>
              <a:rPr lang="tr-TR" sz="1600" dirty="0">
                <a:solidFill>
                  <a:schemeClr val="tx1"/>
                </a:solidFill>
                <a:latin typeface="Arial" charset="0"/>
                <a:cs typeface="Arial" charset="0"/>
              </a:rPr>
              <a:t> diğer harcama kalemleri için BAP Komisyonu tarafından onaylanan tutarlar da seyahat bütçesine aktarılmaz.</a:t>
            </a:r>
            <a:endParaRPr lang="tr-TR" sz="1600" dirty="0">
              <a:solidFill>
                <a:schemeClr val="tx1"/>
              </a:solidFill>
            </a:endParaRPr>
          </a:p>
        </p:txBody>
      </p:sp>
      <p:sp>
        <p:nvSpPr>
          <p:cNvPr id="4" name="Rectangle 2"/>
          <p:cNvSpPr txBox="1">
            <a:spLocks noChangeArrowheads="1"/>
          </p:cNvSpPr>
          <p:nvPr/>
        </p:nvSpPr>
        <p:spPr bwMode="auto">
          <a:xfrm>
            <a:off x="2095501" y="332656"/>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Talep İşlemleri, </a:t>
            </a:r>
            <a:r>
              <a:rPr lang="tr-TR" sz="2800" b="1" dirty="0">
                <a:solidFill>
                  <a:srgbClr val="C00000"/>
                </a:solidFill>
                <a:latin typeface="Arial" pitchFamily="34" charset="0"/>
                <a:cs typeface="Arial" pitchFamily="34" charset="0"/>
              </a:rPr>
              <a:t>Bütçe talepleri</a:t>
            </a:r>
          </a:p>
        </p:txBody>
      </p:sp>
    </p:spTree>
    <p:extLst>
      <p:ext uri="{BB962C8B-B14F-4D97-AF65-F5344CB8AC3E}">
        <p14:creationId xmlns:p14="http://schemas.microsoft.com/office/powerpoint/2010/main" val="1006775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092634"/>
            <a:ext cx="8229600" cy="922797"/>
          </a:xfrm>
        </p:spPr>
        <p:txBody>
          <a:bodyPr>
            <a:normAutofit/>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BAPSİS sisteminde «Proje Adı» veya «İşlem» menüsünden «</a:t>
            </a:r>
            <a:r>
              <a:rPr lang="tr-TR" sz="1400" b="1" dirty="0">
                <a:solidFill>
                  <a:schemeClr val="tx1"/>
                </a:solidFill>
              </a:rPr>
              <a:t>Rapor İşlemleri</a:t>
            </a:r>
            <a:r>
              <a:rPr lang="tr-TR" sz="1400" dirty="0">
                <a:solidFill>
                  <a:schemeClr val="tx1"/>
                </a:solidFill>
              </a:rPr>
              <a:t>» alanına geçiş yapılarak yeni bir ara rapor veya sonuç raporu başvurusu oluşturulur.</a:t>
            </a:r>
          </a:p>
        </p:txBody>
      </p:sp>
      <p:sp>
        <p:nvSpPr>
          <p:cNvPr id="4" name="Rectangle 2"/>
          <p:cNvSpPr txBox="1">
            <a:spLocks noChangeArrowheads="1"/>
          </p:cNvSpPr>
          <p:nvPr/>
        </p:nvSpPr>
        <p:spPr bwMode="auto">
          <a:xfrm>
            <a:off x="2095501" y="391017"/>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Rapor İşlemleri</a:t>
            </a:r>
          </a:p>
        </p:txBody>
      </p:sp>
      <p:sp>
        <p:nvSpPr>
          <p:cNvPr id="13" name="Rectangle 3"/>
          <p:cNvSpPr txBox="1">
            <a:spLocks noChangeArrowheads="1"/>
          </p:cNvSpPr>
          <p:nvPr/>
        </p:nvSpPr>
        <p:spPr>
          <a:xfrm>
            <a:off x="1981200" y="5733257"/>
            <a:ext cx="8229600" cy="83869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66700" lvl="1" indent="-266700" fontAlgn="auto">
              <a:lnSpc>
                <a:spcPct val="150000"/>
              </a:lnSpc>
              <a:spcAft>
                <a:spcPts val="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Sunulması gereken ara raporlara yönelik takvim bu alan üzerinden görüntülenir. </a:t>
            </a:r>
          </a:p>
          <a:p>
            <a:pPr marL="266700" lvl="1" indent="-266700" fontAlgn="auto">
              <a:lnSpc>
                <a:spcPct val="150000"/>
              </a:lnSpc>
              <a:spcAft>
                <a:spcPts val="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Ara Rapor ve Sonuç Raporu Formlarına BAPSIS «Gerekli Belgeler» menüsünden erişilebilir.</a:t>
            </a:r>
          </a:p>
        </p:txBody>
      </p:sp>
      <p:grpSp>
        <p:nvGrpSpPr>
          <p:cNvPr id="7" name="Grup 6"/>
          <p:cNvGrpSpPr/>
          <p:nvPr/>
        </p:nvGrpSpPr>
        <p:grpSpPr>
          <a:xfrm>
            <a:off x="2010180" y="2015430"/>
            <a:ext cx="7679523" cy="3667796"/>
            <a:chOff x="486179" y="2015430"/>
            <a:chExt cx="7679523" cy="3667796"/>
          </a:xfrm>
        </p:grpSpPr>
        <p:pic>
          <p:nvPicPr>
            <p:cNvPr id="6" name="Resim 5"/>
            <p:cNvPicPr>
              <a:picLocks noChangeAspect="1"/>
            </p:cNvPicPr>
            <p:nvPr/>
          </p:nvPicPr>
          <p:blipFill>
            <a:blip r:embed="rId2"/>
            <a:stretch>
              <a:fillRect/>
            </a:stretch>
          </p:blipFill>
          <p:spPr>
            <a:xfrm>
              <a:off x="486179" y="3219475"/>
              <a:ext cx="1733550" cy="1981200"/>
            </a:xfrm>
            <a:prstGeom prst="rect">
              <a:avLst/>
            </a:prstGeom>
          </p:spPr>
        </p:pic>
        <p:pic>
          <p:nvPicPr>
            <p:cNvPr id="8" name="Resim 7"/>
            <p:cNvPicPr>
              <a:picLocks noChangeAspect="1"/>
            </p:cNvPicPr>
            <p:nvPr/>
          </p:nvPicPr>
          <p:blipFill>
            <a:blip r:embed="rId3"/>
            <a:stretch>
              <a:fillRect/>
            </a:stretch>
          </p:blipFill>
          <p:spPr>
            <a:xfrm>
              <a:off x="2483768" y="3206996"/>
              <a:ext cx="5447705" cy="2476230"/>
            </a:xfrm>
            <a:prstGeom prst="rect">
              <a:avLst/>
            </a:prstGeom>
          </p:spPr>
        </p:pic>
        <p:pic>
          <p:nvPicPr>
            <p:cNvPr id="11" name="Resim 10"/>
            <p:cNvPicPr>
              <a:picLocks noChangeAspect="1"/>
            </p:cNvPicPr>
            <p:nvPr/>
          </p:nvPicPr>
          <p:blipFill>
            <a:blip r:embed="rId4"/>
            <a:stretch>
              <a:fillRect/>
            </a:stretch>
          </p:blipFill>
          <p:spPr>
            <a:xfrm>
              <a:off x="1187624" y="2015430"/>
              <a:ext cx="6978078" cy="1012665"/>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973" y="2785378"/>
              <a:ext cx="421618" cy="421618"/>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2918">
              <a:off x="7722581" y="2861218"/>
              <a:ext cx="421618" cy="421618"/>
            </a:xfrm>
            <a:prstGeom prst="rect">
              <a:avLst/>
            </a:prstGeom>
          </p:spPr>
        </p:pic>
      </p:grpSp>
    </p:spTree>
    <p:extLst>
      <p:ext uri="{BB962C8B-B14F-4D97-AF65-F5344CB8AC3E}">
        <p14:creationId xmlns:p14="http://schemas.microsoft.com/office/powerpoint/2010/main" val="2615316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092634"/>
            <a:ext cx="8229600" cy="1397519"/>
          </a:xfrm>
        </p:spPr>
        <p:txBody>
          <a:bodyPr>
            <a:normAutofit lnSpcReduction="10000"/>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BAPSİS sisteminde «Gerekli Belgeler» alanından indirilecek rapor şablonu doldurularak </a:t>
            </a:r>
            <a:r>
              <a:rPr lang="tr-TR" sz="1400" dirty="0" err="1">
                <a:solidFill>
                  <a:schemeClr val="tx1"/>
                </a:solidFill>
              </a:rPr>
              <a:t>pdf</a:t>
            </a:r>
            <a:r>
              <a:rPr lang="tr-TR" sz="1400" dirty="0">
                <a:solidFill>
                  <a:schemeClr val="tx1"/>
                </a:solidFill>
              </a:rPr>
              <a:t> formatında sisteme yüklenir.</a:t>
            </a:r>
          </a:p>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Formül, şekil </a:t>
            </a:r>
            <a:r>
              <a:rPr lang="tr-TR" sz="1400" dirty="0" err="1">
                <a:solidFill>
                  <a:schemeClr val="tx1"/>
                </a:solidFill>
              </a:rPr>
              <a:t>vb</a:t>
            </a:r>
            <a:r>
              <a:rPr lang="tr-TR" sz="1400" dirty="0">
                <a:solidFill>
                  <a:schemeClr val="tx1"/>
                </a:solidFill>
              </a:rPr>
              <a:t> bileşenler içermeyen (yalnızca metin içerikli) ara raporların online olarak sistem üzerinden oluşturulması da mümkündür. </a:t>
            </a:r>
          </a:p>
        </p:txBody>
      </p:sp>
      <p:sp>
        <p:nvSpPr>
          <p:cNvPr id="4" name="Rectangle 2"/>
          <p:cNvSpPr txBox="1">
            <a:spLocks noChangeArrowheads="1"/>
          </p:cNvSpPr>
          <p:nvPr/>
        </p:nvSpPr>
        <p:spPr bwMode="auto">
          <a:xfrm>
            <a:off x="2095501" y="384193"/>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Rapor İşlemleri, </a:t>
            </a:r>
            <a:r>
              <a:rPr lang="tr-TR" sz="2800" b="1" dirty="0">
                <a:solidFill>
                  <a:srgbClr val="C00000"/>
                </a:solidFill>
                <a:latin typeface="Arial" pitchFamily="34" charset="0"/>
                <a:cs typeface="Arial" pitchFamily="34" charset="0"/>
              </a:rPr>
              <a:t>Ara Rapor</a:t>
            </a:r>
          </a:p>
        </p:txBody>
      </p:sp>
      <p:grpSp>
        <p:nvGrpSpPr>
          <p:cNvPr id="3" name="Grup 2"/>
          <p:cNvGrpSpPr/>
          <p:nvPr/>
        </p:nvGrpSpPr>
        <p:grpSpPr>
          <a:xfrm>
            <a:off x="3100387" y="2852936"/>
            <a:ext cx="6015942" cy="3607436"/>
            <a:chOff x="1576387" y="2852936"/>
            <a:chExt cx="6015942" cy="3607436"/>
          </a:xfrm>
        </p:grpSpPr>
        <p:pic>
          <p:nvPicPr>
            <p:cNvPr id="2" name="Resim 1"/>
            <p:cNvPicPr>
              <a:picLocks noChangeAspect="1"/>
            </p:cNvPicPr>
            <p:nvPr/>
          </p:nvPicPr>
          <p:blipFill>
            <a:blip r:embed="rId2"/>
            <a:stretch>
              <a:fillRect/>
            </a:stretch>
          </p:blipFill>
          <p:spPr>
            <a:xfrm>
              <a:off x="1576387" y="2852936"/>
              <a:ext cx="5991225" cy="3467100"/>
            </a:xfrm>
            <a:prstGeom prst="rect">
              <a:avLst/>
            </a:prstGeom>
            <a:ln>
              <a:noFill/>
            </a:ln>
            <a:effectLst>
              <a:outerShdw blurRad="190500" algn="tl" rotWithShape="0">
                <a:srgbClr val="000000">
                  <a:alpha val="70000"/>
                </a:srgbClr>
              </a:outerShdw>
            </a:effectLst>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91716">
              <a:off x="4562645" y="3165804"/>
              <a:ext cx="421618" cy="421618"/>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41552">
              <a:off x="7170711" y="6038754"/>
              <a:ext cx="421618" cy="421618"/>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5974667"/>
              <a:ext cx="228652" cy="228652"/>
            </a:xfrm>
            <a:prstGeom prst="rect">
              <a:avLst/>
            </a:prstGeom>
          </p:spPr>
        </p:pic>
      </p:grpSp>
    </p:spTree>
    <p:extLst>
      <p:ext uri="{BB962C8B-B14F-4D97-AF65-F5344CB8AC3E}">
        <p14:creationId xmlns:p14="http://schemas.microsoft.com/office/powerpoint/2010/main" val="77364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092633"/>
            <a:ext cx="8229600" cy="1643586"/>
          </a:xfrm>
        </p:spPr>
        <p:txBody>
          <a:bodyPr>
            <a:normAutofit fontScale="92500" lnSpcReduction="10000"/>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BAPSİS sisteminde «Gerekli Belgeler» alanından indirilecek rapor şablonu doldurularak </a:t>
            </a:r>
            <a:r>
              <a:rPr lang="tr-TR" sz="1400" dirty="0" err="1">
                <a:solidFill>
                  <a:schemeClr val="tx1"/>
                </a:solidFill>
              </a:rPr>
              <a:t>pdf</a:t>
            </a:r>
            <a:r>
              <a:rPr lang="tr-TR" sz="1400" dirty="0">
                <a:solidFill>
                  <a:schemeClr val="tx1"/>
                </a:solidFill>
              </a:rPr>
              <a:t> formatında sisteme yüklenir.</a:t>
            </a:r>
          </a:p>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Tez projeleri için sonuç raporu olarak ilgili Enstitü tarafından onaylanan tezin bir nüshası </a:t>
            </a:r>
            <a:r>
              <a:rPr lang="tr-TR" sz="1400" dirty="0" err="1">
                <a:solidFill>
                  <a:schemeClr val="tx1"/>
                </a:solidFill>
              </a:rPr>
              <a:t>pdf</a:t>
            </a:r>
            <a:r>
              <a:rPr lang="tr-TR" sz="1400" dirty="0">
                <a:solidFill>
                  <a:schemeClr val="tx1"/>
                </a:solidFill>
              </a:rPr>
              <a:t> formatında sisteme yüklenir. Ayrıca ilgili enstitüden alınan ve tezin başarılı bulunduğuna dair bir belgede sisteme yüklenmelidir. </a:t>
            </a:r>
          </a:p>
        </p:txBody>
      </p:sp>
      <p:sp>
        <p:nvSpPr>
          <p:cNvPr id="4" name="Rectangle 2"/>
          <p:cNvSpPr txBox="1">
            <a:spLocks noChangeArrowheads="1"/>
          </p:cNvSpPr>
          <p:nvPr/>
        </p:nvSpPr>
        <p:spPr bwMode="auto">
          <a:xfrm>
            <a:off x="2095501" y="377369"/>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Rapor İşlemleri, </a:t>
            </a:r>
            <a:r>
              <a:rPr lang="tr-TR" sz="2800" b="1" dirty="0">
                <a:solidFill>
                  <a:srgbClr val="C00000"/>
                </a:solidFill>
                <a:latin typeface="Arial" pitchFamily="34" charset="0"/>
                <a:cs typeface="Arial" pitchFamily="34" charset="0"/>
              </a:rPr>
              <a:t>Sonuç Raporu</a:t>
            </a:r>
          </a:p>
        </p:txBody>
      </p:sp>
      <p:grpSp>
        <p:nvGrpSpPr>
          <p:cNvPr id="2" name="Grup 1"/>
          <p:cNvGrpSpPr/>
          <p:nvPr/>
        </p:nvGrpSpPr>
        <p:grpSpPr>
          <a:xfrm>
            <a:off x="3339226" y="2905088"/>
            <a:ext cx="5265191" cy="3777849"/>
            <a:chOff x="1835696" y="2760240"/>
            <a:chExt cx="5265191" cy="3777849"/>
          </a:xfrm>
        </p:grpSpPr>
        <p:pic>
          <p:nvPicPr>
            <p:cNvPr id="3" name="Resim 2"/>
            <p:cNvPicPr>
              <a:picLocks noChangeAspect="1"/>
            </p:cNvPicPr>
            <p:nvPr/>
          </p:nvPicPr>
          <p:blipFill>
            <a:blip r:embed="rId2"/>
            <a:stretch>
              <a:fillRect/>
            </a:stretch>
          </p:blipFill>
          <p:spPr>
            <a:xfrm>
              <a:off x="1835696" y="2760240"/>
              <a:ext cx="5265191" cy="3777849"/>
            </a:xfrm>
            <a:prstGeom prst="rect">
              <a:avLst/>
            </a:prstGeom>
            <a:ln>
              <a:noFill/>
            </a:ln>
            <a:effectLst>
              <a:outerShdw blurRad="190500" algn="tl" rotWithShape="0">
                <a:srgbClr val="000000">
                  <a:alpha val="70000"/>
                </a:srgbClr>
              </a:outerShdw>
            </a:effectLst>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941168"/>
              <a:ext cx="228652" cy="228652"/>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5803536"/>
              <a:ext cx="228652" cy="228652"/>
            </a:xfrm>
            <a:prstGeom prst="rect">
              <a:avLst/>
            </a:prstGeom>
          </p:spPr>
        </p:pic>
      </p:grpSp>
    </p:spTree>
    <p:extLst>
      <p:ext uri="{BB962C8B-B14F-4D97-AF65-F5344CB8AC3E}">
        <p14:creationId xmlns:p14="http://schemas.microsoft.com/office/powerpoint/2010/main" val="3831894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092632"/>
            <a:ext cx="8229600" cy="5000664"/>
          </a:xfrm>
        </p:spPr>
        <p:txBody>
          <a:bodyPr>
            <a:noAutofit/>
          </a:bodyPr>
          <a:lstStyle/>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Projenin Onaylanan «Başlığı» ile yüklenen sonuç raporun başlığının aynı olması zorunludur. Tez Jürisi kararı vb. zorunlu nedenlerle proje adının değiştirilmesine ihtiyaç duyulması halinde, sonuç raporunu yüklemeden önce «Proje Başlığında Değişiklik» talebi yapılması ve Komisyonun başlık değişikliği talebini onaylaması gereklidir.</a:t>
            </a:r>
          </a:p>
          <a:p>
            <a:pPr marL="266700" lvl="1" indent="-263525">
              <a:lnSpc>
                <a:spcPct val="100000"/>
              </a:lnSpc>
              <a:buClr>
                <a:schemeClr val="accent6">
                  <a:lumMod val="75000"/>
                </a:schemeClr>
              </a:buClr>
              <a:buFont typeface="Symbol" panose="05050102010706020507" pitchFamily="18" charset="2"/>
              <a:buChar char="·"/>
            </a:pPr>
            <a:endParaRPr lang="tr-TR" sz="1600" dirty="0">
              <a:solidFill>
                <a:schemeClr val="tx1"/>
              </a:solidFill>
            </a:endParaRP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Sonuç raporu onaylanarak kapatılan projeler kapsamında herhangi bir harcama/ödeme yapılması mevzuat gereğince mümkün değildir. Bu nedenle, harcama/ödeme süreci devam eden veya kapatılmamış avansı bulunan projeler için sonuç raporu yüklenmeyiniz.</a:t>
            </a:r>
          </a:p>
          <a:p>
            <a:pPr marL="266700" lvl="1" indent="-263525">
              <a:lnSpc>
                <a:spcPct val="100000"/>
              </a:lnSpc>
              <a:buClr>
                <a:schemeClr val="accent6">
                  <a:lumMod val="75000"/>
                </a:schemeClr>
              </a:buClr>
              <a:buFont typeface="Symbol" panose="05050102010706020507" pitchFamily="18" charset="2"/>
              <a:buChar char="·"/>
            </a:pPr>
            <a:endParaRPr lang="tr-TR" sz="1600" dirty="0">
              <a:solidFill>
                <a:schemeClr val="tx1"/>
              </a:solidFill>
            </a:endParaRP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Birim tarafından desteklenen lisansüstü tezlerde, çalışmanın BAP Koordinasyon Birimi tarafından desteklendiğine dair bir ibareye (proje numarası da belirtilmek suretiyle) yer verilmesi zorunludur. Bu ibareye yer verilmeyen tezler değerlendirmeye alınmaz.</a:t>
            </a:r>
          </a:p>
        </p:txBody>
      </p:sp>
      <p:sp>
        <p:nvSpPr>
          <p:cNvPr id="5" name="Rectangle 2">
            <a:extLst>
              <a:ext uri="{FF2B5EF4-FFF2-40B4-BE49-F238E27FC236}">
                <a16:creationId xmlns:a16="http://schemas.microsoft.com/office/drawing/2014/main" id="{6AAB28CB-70E0-4E81-96AB-2809C41C2546}"/>
              </a:ext>
            </a:extLst>
          </p:cNvPr>
          <p:cNvSpPr txBox="1">
            <a:spLocks noChangeArrowheads="1"/>
          </p:cNvSpPr>
          <p:nvPr/>
        </p:nvSpPr>
        <p:spPr bwMode="auto">
          <a:xfrm>
            <a:off x="2095501" y="377369"/>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Rapor İşlemleri, </a:t>
            </a:r>
            <a:r>
              <a:rPr lang="tr-TR" sz="2800" b="1" dirty="0">
                <a:solidFill>
                  <a:srgbClr val="C00000"/>
                </a:solidFill>
                <a:latin typeface="Arial" pitchFamily="34" charset="0"/>
                <a:cs typeface="Arial" pitchFamily="34" charset="0"/>
              </a:rPr>
              <a:t>Sonuç Raporu</a:t>
            </a:r>
          </a:p>
        </p:txBody>
      </p:sp>
    </p:spTree>
    <p:extLst>
      <p:ext uri="{BB962C8B-B14F-4D97-AF65-F5344CB8AC3E}">
        <p14:creationId xmlns:p14="http://schemas.microsoft.com/office/powerpoint/2010/main" val="159889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95501"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BAP </a:t>
            </a:r>
            <a:r>
              <a:rPr lang="tr-TR" sz="2800" b="1" dirty="0" smtClean="0">
                <a:solidFill>
                  <a:srgbClr val="0070C0"/>
                </a:solidFill>
                <a:latin typeface="Arial" pitchFamily="34" charset="0"/>
                <a:cs typeface="Arial" pitchFamily="34" charset="0"/>
              </a:rPr>
              <a:t>Koordinatörlüğü </a:t>
            </a:r>
            <a:r>
              <a:rPr lang="tr-TR" sz="2800" b="1" dirty="0">
                <a:solidFill>
                  <a:srgbClr val="0070C0"/>
                </a:solidFill>
                <a:latin typeface="Arial" pitchFamily="34" charset="0"/>
                <a:cs typeface="Arial" pitchFamily="34" charset="0"/>
              </a:rPr>
              <a:t>Görev Tanımı</a:t>
            </a:r>
            <a:endParaRPr lang="tr-TR" sz="2800" b="1" dirty="0">
              <a:solidFill>
                <a:srgbClr val="C00000"/>
              </a:solidFill>
              <a:latin typeface="Arial" pitchFamily="34" charset="0"/>
              <a:cs typeface="Arial" pitchFamily="34" charset="0"/>
            </a:endParaRPr>
          </a:p>
        </p:txBody>
      </p:sp>
      <p:sp>
        <p:nvSpPr>
          <p:cNvPr id="6" name="Rectangle 3"/>
          <p:cNvSpPr>
            <a:spLocks noGrp="1" noChangeArrowheads="1"/>
          </p:cNvSpPr>
          <p:nvPr>
            <p:ph idx="1"/>
          </p:nvPr>
        </p:nvSpPr>
        <p:spPr>
          <a:xfrm>
            <a:off x="1981200" y="1484785"/>
            <a:ext cx="8229600" cy="4383087"/>
          </a:xfrm>
        </p:spPr>
        <p:txBody>
          <a:bodyPr>
            <a:normAutofit/>
          </a:bodyPr>
          <a:lstStyle/>
          <a:p>
            <a:pPr>
              <a:buClr>
                <a:schemeClr val="accent3"/>
              </a:buClr>
              <a:defRPr/>
            </a:pPr>
            <a:endParaRPr lang="tr-TR" sz="1800" dirty="0"/>
          </a:p>
          <a:p>
            <a:pPr marL="266700" indent="-266700">
              <a:buClr>
                <a:schemeClr val="accent6">
                  <a:lumMod val="75000"/>
                </a:schemeClr>
              </a:buClr>
              <a:buFont typeface="Symbol" panose="05050102010706020507" pitchFamily="18" charset="2"/>
              <a:buChar char="·"/>
              <a:defRPr/>
            </a:pPr>
            <a:r>
              <a:rPr lang="tr-TR" sz="1800" dirty="0"/>
              <a:t>Bilimsel Araştırma Projeleri Komisyonunun sekretarya hizmetlerinin yürütülmesi, bütçe ödeneklerinin özel hesaba aktarılması, özel hesaba ilişkin iş ve işlemlerin yürütülmesi,</a:t>
            </a:r>
          </a:p>
          <a:p>
            <a:pPr marL="266700" indent="-266700">
              <a:buClr>
                <a:schemeClr val="accent6">
                  <a:lumMod val="75000"/>
                </a:schemeClr>
              </a:buClr>
              <a:buFont typeface="Symbol" panose="05050102010706020507" pitchFamily="18" charset="2"/>
              <a:buChar char="·"/>
              <a:defRPr/>
            </a:pPr>
            <a:endParaRPr lang="tr-TR" sz="1800" dirty="0"/>
          </a:p>
          <a:p>
            <a:pPr marL="266700" indent="-266700">
              <a:buClr>
                <a:schemeClr val="accent6">
                  <a:lumMod val="75000"/>
                </a:schemeClr>
              </a:buClr>
              <a:buFont typeface="Symbol" panose="05050102010706020507" pitchFamily="18" charset="2"/>
              <a:buChar char="·"/>
              <a:defRPr/>
            </a:pPr>
            <a:r>
              <a:rPr lang="tr-TR" sz="1800" dirty="0">
                <a:solidFill>
                  <a:srgbClr val="FF0000"/>
                </a:solidFill>
              </a:rPr>
              <a:t>Yükseköğretim kurumu araştırmacılarının görev aldığı ulusal ve uluslararası organizasyonlarca desteklenen projelerin ilgili mevzuatla belirlenen süreçlerinin yürütülmesi,</a:t>
            </a:r>
            <a:endParaRPr lang="tr-TR" sz="1800" dirty="0">
              <a:solidFill>
                <a:schemeClr val="accent1">
                  <a:lumMod val="75000"/>
                </a:schemeClr>
              </a:solidFill>
            </a:endParaRPr>
          </a:p>
          <a:p>
            <a:pPr marL="266700" indent="-266700">
              <a:buClr>
                <a:schemeClr val="accent6">
                  <a:lumMod val="75000"/>
                </a:schemeClr>
              </a:buClr>
              <a:buFont typeface="Symbol" panose="05050102010706020507" pitchFamily="18" charset="2"/>
              <a:buChar char="·"/>
              <a:defRPr/>
            </a:pPr>
            <a:endParaRPr lang="tr-TR" sz="1800" dirty="0">
              <a:solidFill>
                <a:schemeClr val="accent1">
                  <a:lumMod val="75000"/>
                </a:schemeClr>
              </a:solidFill>
            </a:endParaRPr>
          </a:p>
          <a:p>
            <a:pPr marL="266700" indent="-266700">
              <a:buClr>
                <a:schemeClr val="accent6">
                  <a:lumMod val="75000"/>
                </a:schemeClr>
              </a:buClr>
              <a:buFont typeface="Symbol" panose="05050102010706020507" pitchFamily="18" charset="2"/>
              <a:buChar char="·"/>
              <a:defRPr/>
            </a:pPr>
            <a:r>
              <a:rPr lang="tr-TR" sz="1800" dirty="0">
                <a:solidFill>
                  <a:schemeClr val="accent1">
                    <a:lumMod val="75000"/>
                  </a:schemeClr>
                </a:solidFill>
              </a:rPr>
              <a:t>ve üst yöneticinin bilimsel araştırma projeleri ile ilgili olarak vereceği diğer görevleri ilgili birimlerle koordine halinde yürütmekle sorumlu birimdir.</a:t>
            </a:r>
          </a:p>
          <a:p>
            <a:pPr>
              <a:buClr>
                <a:schemeClr val="accent3"/>
              </a:buClr>
              <a:defRPr/>
            </a:pPr>
            <a:endParaRPr lang="tr-TR" sz="1800" dirty="0">
              <a:solidFill>
                <a:schemeClr val="accent1">
                  <a:lumMod val="75000"/>
                </a:schemeClr>
              </a:solidFill>
            </a:endParaRPr>
          </a:p>
        </p:txBody>
      </p:sp>
    </p:spTree>
    <p:extLst>
      <p:ext uri="{BB962C8B-B14F-4D97-AF65-F5344CB8AC3E}">
        <p14:creationId xmlns:p14="http://schemas.microsoft.com/office/powerpoint/2010/main" val="1228475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908721"/>
            <a:ext cx="8229600" cy="922797"/>
          </a:xfrm>
        </p:spPr>
        <p:txBody>
          <a:bodyPr>
            <a:normAutofit/>
          </a:bodyPr>
          <a:lstStyle/>
          <a:p>
            <a:pPr marL="266700" lvl="1" indent="-263525">
              <a:lnSpc>
                <a:spcPct val="150000"/>
              </a:lnSpc>
              <a:buClr>
                <a:schemeClr val="accent6">
                  <a:lumMod val="75000"/>
                </a:schemeClr>
              </a:buClr>
              <a:buFont typeface="Symbol" panose="05050102010706020507" pitchFamily="18" charset="2"/>
              <a:buChar char="·"/>
            </a:pPr>
            <a:r>
              <a:rPr lang="tr-TR" sz="1400" dirty="0">
                <a:solidFill>
                  <a:schemeClr val="tx1"/>
                </a:solidFill>
              </a:rPr>
              <a:t>BAPSİS sisteminde «Proje Adı» veya «İşlem» menüsünden «</a:t>
            </a:r>
            <a:r>
              <a:rPr lang="tr-TR" sz="1400" b="1" dirty="0">
                <a:solidFill>
                  <a:schemeClr val="tx1"/>
                </a:solidFill>
              </a:rPr>
              <a:t>Yayın İşlemleri</a:t>
            </a:r>
            <a:r>
              <a:rPr lang="tr-TR" sz="1400" dirty="0">
                <a:solidFill>
                  <a:schemeClr val="tx1"/>
                </a:solidFill>
              </a:rPr>
              <a:t>» alanına geçiş yapılarak Birim tarafından desteklenen projelerden üretilen yayınlar Komisyona sunulur.</a:t>
            </a:r>
          </a:p>
        </p:txBody>
      </p:sp>
      <p:sp>
        <p:nvSpPr>
          <p:cNvPr id="4" name="Rectangle 2"/>
          <p:cNvSpPr txBox="1">
            <a:spLocks noChangeArrowheads="1"/>
          </p:cNvSpPr>
          <p:nvPr/>
        </p:nvSpPr>
        <p:spPr bwMode="auto">
          <a:xfrm>
            <a:off x="2095501" y="257225"/>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Yayın İşlemleri</a:t>
            </a:r>
          </a:p>
        </p:txBody>
      </p:sp>
      <p:sp>
        <p:nvSpPr>
          <p:cNvPr id="13" name="Rectangle 3"/>
          <p:cNvSpPr txBox="1">
            <a:spLocks noChangeArrowheads="1"/>
          </p:cNvSpPr>
          <p:nvPr/>
        </p:nvSpPr>
        <p:spPr>
          <a:xfrm>
            <a:off x="1981200" y="5381868"/>
            <a:ext cx="8229600" cy="1387422"/>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66700" lvl="1" indent="-266700" fontAlgn="auto">
              <a:lnSpc>
                <a:spcPct val="150000"/>
              </a:lnSpc>
              <a:spcAft>
                <a:spcPts val="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Eklenecek yayınların AVESİS sistemindeki kişisel alanınıza işlenmiş olması zorunludur.</a:t>
            </a:r>
          </a:p>
          <a:p>
            <a:pPr marL="266700" lvl="1" indent="-266700" fontAlgn="auto">
              <a:lnSpc>
                <a:spcPct val="150000"/>
              </a:lnSpc>
              <a:spcAft>
                <a:spcPts val="0"/>
              </a:spcAft>
              <a:buClr>
                <a:schemeClr val="accent6">
                  <a:lumMod val="75000"/>
                </a:schemeClr>
              </a:buClr>
              <a:buFont typeface="Symbol" panose="05050102010706020507" pitchFamily="18" charset="2"/>
              <a:buChar char="·"/>
            </a:pPr>
            <a:r>
              <a:rPr lang="tr-TR" sz="1400" dirty="0">
                <a:solidFill>
                  <a:schemeClr val="tx1"/>
                </a:solidFill>
                <a:latin typeface="Arial" panose="020B0604020202020204" pitchFamily="34" charset="0"/>
                <a:cs typeface="Arial" panose="020B0604020202020204" pitchFamily="34" charset="0"/>
              </a:rPr>
              <a:t>Sayfada bulunan «Yayın Ekle» butonu tıklandığında sistem AVESİS sisteminde kayıtlı yayınlarınızı listeleyecektir. İlgili yayının seçilmesi ve akabinde yayının </a:t>
            </a:r>
            <a:r>
              <a:rPr lang="tr-TR" sz="1400" dirty="0" err="1">
                <a:solidFill>
                  <a:schemeClr val="tx1"/>
                </a:solidFill>
                <a:latin typeface="Arial" panose="020B0604020202020204" pitchFamily="34" charset="0"/>
                <a:cs typeface="Arial" panose="020B0604020202020204" pitchFamily="34" charset="0"/>
              </a:rPr>
              <a:t>pdf</a:t>
            </a:r>
            <a:r>
              <a:rPr lang="tr-TR" sz="1400" dirty="0">
                <a:solidFill>
                  <a:schemeClr val="tx1"/>
                </a:solidFill>
                <a:latin typeface="Arial" panose="020B0604020202020204" pitchFamily="34" charset="0"/>
                <a:cs typeface="Arial" panose="020B0604020202020204" pitchFamily="34" charset="0"/>
              </a:rPr>
              <a:t> formatında bir örneğinin de sisteme yüklenerek başvurunun tamamlanması gerekmektedir. </a:t>
            </a:r>
          </a:p>
        </p:txBody>
      </p:sp>
      <p:grpSp>
        <p:nvGrpSpPr>
          <p:cNvPr id="6" name="Grup 5"/>
          <p:cNvGrpSpPr/>
          <p:nvPr/>
        </p:nvGrpSpPr>
        <p:grpSpPr>
          <a:xfrm>
            <a:off x="2537867" y="1761582"/>
            <a:ext cx="6942980" cy="3416852"/>
            <a:chOff x="1013867" y="1761582"/>
            <a:chExt cx="6942980" cy="3416852"/>
          </a:xfrm>
        </p:grpSpPr>
        <p:pic>
          <p:nvPicPr>
            <p:cNvPr id="2" name="Resim 1"/>
            <p:cNvPicPr>
              <a:picLocks noChangeAspect="1"/>
            </p:cNvPicPr>
            <p:nvPr/>
          </p:nvPicPr>
          <p:blipFill>
            <a:blip r:embed="rId2"/>
            <a:stretch>
              <a:fillRect/>
            </a:stretch>
          </p:blipFill>
          <p:spPr>
            <a:xfrm>
              <a:off x="1013867" y="2952685"/>
              <a:ext cx="1685925" cy="1971675"/>
            </a:xfrm>
            <a:prstGeom prst="rect">
              <a:avLst/>
            </a:prstGeom>
          </p:spPr>
        </p:pic>
        <p:pic>
          <p:nvPicPr>
            <p:cNvPr id="7" name="Resim 6"/>
            <p:cNvPicPr>
              <a:picLocks noChangeAspect="1"/>
            </p:cNvPicPr>
            <p:nvPr/>
          </p:nvPicPr>
          <p:blipFill>
            <a:blip r:embed="rId3"/>
            <a:stretch>
              <a:fillRect/>
            </a:stretch>
          </p:blipFill>
          <p:spPr>
            <a:xfrm>
              <a:off x="3117985" y="3028420"/>
              <a:ext cx="4668581" cy="1493238"/>
            </a:xfrm>
            <a:prstGeom prst="rect">
              <a:avLst/>
            </a:prstGeom>
            <a:ln>
              <a:noFill/>
            </a:ln>
            <a:effectLst>
              <a:outerShdw blurRad="190500" algn="tl" rotWithShape="0">
                <a:srgbClr val="000000">
                  <a:alpha val="70000"/>
                </a:srgbClr>
              </a:outerShdw>
            </a:effectLst>
          </p:spPr>
        </p:pic>
        <p:pic>
          <p:nvPicPr>
            <p:cNvPr id="11" name="Resim 10"/>
            <p:cNvPicPr>
              <a:picLocks noChangeAspect="1"/>
            </p:cNvPicPr>
            <p:nvPr/>
          </p:nvPicPr>
          <p:blipFill>
            <a:blip r:embed="rId4"/>
            <a:stretch>
              <a:fillRect/>
            </a:stretch>
          </p:blipFill>
          <p:spPr>
            <a:xfrm>
              <a:off x="3117985" y="4725092"/>
              <a:ext cx="4766383" cy="453342"/>
            </a:xfrm>
            <a:prstGeom prst="rect">
              <a:avLst/>
            </a:prstGeom>
            <a:ln>
              <a:noFill/>
            </a:ln>
            <a:effectLst>
              <a:outerShdw blurRad="190500" algn="tl" rotWithShape="0">
                <a:srgbClr val="000000">
                  <a:alpha val="70000"/>
                </a:srgbClr>
              </a:outerShdw>
            </a:effectLst>
          </p:spPr>
        </p:pic>
        <p:pic>
          <p:nvPicPr>
            <p:cNvPr id="15" name="Resim 14"/>
            <p:cNvPicPr>
              <a:picLocks noChangeAspect="1"/>
            </p:cNvPicPr>
            <p:nvPr/>
          </p:nvPicPr>
          <p:blipFill>
            <a:blip r:embed="rId5"/>
            <a:stretch>
              <a:fillRect/>
            </a:stretch>
          </p:blipFill>
          <p:spPr>
            <a:xfrm>
              <a:off x="1115616" y="1761582"/>
              <a:ext cx="6805835" cy="987669"/>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2501701"/>
              <a:ext cx="421618" cy="421618"/>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2918">
              <a:off x="7535229" y="2538442"/>
              <a:ext cx="421618" cy="421618"/>
            </a:xfrm>
            <a:prstGeom prst="rect">
              <a:avLst/>
            </a:prstGeom>
          </p:spPr>
        </p:pic>
      </p:grpSp>
      <p:sp>
        <p:nvSpPr>
          <p:cNvPr id="18" name="Sağ Ok 1">
            <a:extLst>
              <a:ext uri="{FF2B5EF4-FFF2-40B4-BE49-F238E27FC236}">
                <a16:creationId xmlns:a16="http://schemas.microsoft.com/office/drawing/2014/main" id="{EDF94E78-65D9-4EF6-8B85-A0427C602640}"/>
              </a:ext>
            </a:extLst>
          </p:cNvPr>
          <p:cNvSpPr/>
          <p:nvPr/>
        </p:nvSpPr>
        <p:spPr>
          <a:xfrm rot="5400000">
            <a:off x="6845176" y="4460584"/>
            <a:ext cx="360000" cy="180000"/>
          </a:xfrm>
          <a:prstGeom prst="rightArrow">
            <a:avLst>
              <a:gd name="adj1" fmla="val 50000"/>
              <a:gd name="adj2" fmla="val 65584"/>
            </a:avLst>
          </a:prstGeom>
          <a:solidFill>
            <a:srgbClr val="00B050"/>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40781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484785"/>
            <a:ext cx="8229600" cy="4383087"/>
          </a:xfrm>
        </p:spPr>
        <p:txBody>
          <a:bodyPr>
            <a:normAutofit/>
          </a:bodyPr>
          <a:lstStyle/>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BAP </a:t>
            </a:r>
            <a:r>
              <a:rPr lang="tr-TR" sz="1600" dirty="0" smtClean="0">
                <a:solidFill>
                  <a:schemeClr val="tx1"/>
                </a:solidFill>
              </a:rPr>
              <a:t>Koordinatörlüğü </a:t>
            </a:r>
            <a:r>
              <a:rPr lang="tr-TR" sz="1600" dirty="0">
                <a:solidFill>
                  <a:schemeClr val="tx1"/>
                </a:solidFill>
              </a:rPr>
              <a:t>tarafından desteklenen projeler kapsamında gerçekleştirilen yayınların Komisyona bildirilmesi zorunludur. </a:t>
            </a:r>
          </a:p>
          <a:p>
            <a:pPr marL="266700" lvl="1" indent="-263525">
              <a:lnSpc>
                <a:spcPct val="150000"/>
              </a:lnSpc>
              <a:buClr>
                <a:schemeClr val="accent6">
                  <a:lumMod val="75000"/>
                </a:schemeClr>
              </a:buClr>
              <a:buFont typeface="Symbol" panose="05050102010706020507" pitchFamily="18" charset="2"/>
              <a:buChar char="·"/>
            </a:pPr>
            <a:endParaRPr lang="tr-TR" sz="1600" dirty="0">
              <a:solidFill>
                <a:schemeClr val="tx1"/>
              </a:solidFill>
            </a:endParaRP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Sunulan yayınlar ilgili projeden üretilmiş ve yayında çalışmanın Üniversitemiz BAP </a:t>
            </a:r>
            <a:r>
              <a:rPr lang="tr-TR" sz="1600" dirty="0" smtClean="0">
                <a:solidFill>
                  <a:schemeClr val="tx1"/>
                </a:solidFill>
              </a:rPr>
              <a:t>Koordinatörlüğü </a:t>
            </a:r>
            <a:r>
              <a:rPr lang="tr-TR" sz="1600" dirty="0">
                <a:solidFill>
                  <a:schemeClr val="tx1"/>
                </a:solidFill>
              </a:rPr>
              <a:t>tarafından desteklendiğine dair bir ibareye yer verilmiş olmalıdır.</a:t>
            </a:r>
          </a:p>
          <a:p>
            <a:pPr marL="266700" lvl="1" indent="-263525">
              <a:lnSpc>
                <a:spcPct val="150000"/>
              </a:lnSpc>
              <a:buClr>
                <a:schemeClr val="accent6">
                  <a:lumMod val="75000"/>
                </a:schemeClr>
              </a:buClr>
              <a:buFont typeface="Symbol" panose="05050102010706020507" pitchFamily="18" charset="2"/>
              <a:buChar char="·"/>
            </a:pPr>
            <a:endParaRPr lang="tr-TR" sz="1600" dirty="0">
              <a:solidFill>
                <a:schemeClr val="tx1"/>
              </a:solidFill>
            </a:endParaRPr>
          </a:p>
          <a:p>
            <a:pPr marL="266700" lvl="1" indent="-263525">
              <a:lnSpc>
                <a:spcPct val="150000"/>
              </a:lnSpc>
              <a:buClr>
                <a:schemeClr val="accent6">
                  <a:lumMod val="75000"/>
                </a:schemeClr>
              </a:buClr>
              <a:buFont typeface="Symbol" panose="05050102010706020507" pitchFamily="18" charset="2"/>
              <a:buChar char="·"/>
            </a:pPr>
            <a:r>
              <a:rPr lang="tr-TR" sz="1600" dirty="0">
                <a:solidFill>
                  <a:schemeClr val="tx1"/>
                </a:solidFill>
              </a:rPr>
              <a:t>Henüz yayımlanmamış veya çalışmanın Birim tarafından desteklendiğine dair ibareye yer verilmemiş yayınlar değerlendirmeye alınmaz.</a:t>
            </a:r>
          </a:p>
        </p:txBody>
      </p:sp>
      <p:sp>
        <p:nvSpPr>
          <p:cNvPr id="4" name="Rectangle 2">
            <a:extLst>
              <a:ext uri="{FF2B5EF4-FFF2-40B4-BE49-F238E27FC236}">
                <a16:creationId xmlns:a16="http://schemas.microsoft.com/office/drawing/2014/main" id="{E0C41730-AB2F-4B83-BFEF-1BFFD2BB7605}"/>
              </a:ext>
            </a:extLst>
          </p:cNvPr>
          <p:cNvSpPr txBox="1">
            <a:spLocks noChangeArrowheads="1"/>
          </p:cNvSpPr>
          <p:nvPr/>
        </p:nvSpPr>
        <p:spPr bwMode="auto">
          <a:xfrm>
            <a:off x="2095501" y="257225"/>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Yayın İşlemleri</a:t>
            </a:r>
          </a:p>
        </p:txBody>
      </p:sp>
    </p:spTree>
    <p:extLst>
      <p:ext uri="{BB962C8B-B14F-4D97-AF65-F5344CB8AC3E}">
        <p14:creationId xmlns:p14="http://schemas.microsoft.com/office/powerpoint/2010/main" val="3011215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İçerik Yer Tutucusu 1"/>
          <p:cNvSpPr txBox="1">
            <a:spLocks noChangeArrowheads="1"/>
          </p:cNvSpPr>
          <p:nvPr/>
        </p:nvSpPr>
        <p:spPr bwMode="auto">
          <a:xfrm>
            <a:off x="3779999" y="2129700"/>
            <a:ext cx="503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346075" indent="-34290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547688" indent="-547688">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822325" indent="-822325">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1096963" indent="-1096963">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1554163" indent="-1096963"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011363" indent="-1096963"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2468563" indent="-1096963"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2925763" indent="-1096963"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defTabSz="914400" eaLnBrk="1" hangingPunct="1"/>
            <a:r>
              <a:rPr lang="tr-TR" altLang="tr-TR" i="1" dirty="0">
                <a:solidFill>
                  <a:srgbClr val="C00000"/>
                </a:solidFill>
                <a:latin typeface="Arial" panose="020B0604020202020204" pitchFamily="34" charset="0"/>
                <a:cs typeface="Arial" panose="020B0604020202020204" pitchFamily="34" charset="0"/>
              </a:rPr>
              <a:t>teşekkürler…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95501" y="571500"/>
            <a:ext cx="8158163" cy="884238"/>
          </a:xfrm>
        </p:spPr>
        <p:txBody>
          <a:bodyPr/>
          <a:lstStyle/>
          <a:p>
            <a:pPr algn="just" eaLnBrk="1" fontAlgn="auto" hangingPunct="1">
              <a:spcAft>
                <a:spcPts val="0"/>
              </a:spcAft>
              <a:defRPr/>
            </a:pPr>
            <a:r>
              <a:rPr lang="tr-TR" sz="2800" b="1" dirty="0">
                <a:solidFill>
                  <a:srgbClr val="0070C0"/>
                </a:solidFill>
              </a:rPr>
              <a:t>BAP </a:t>
            </a:r>
            <a:r>
              <a:rPr lang="tr-TR" sz="2800" b="1" dirty="0" smtClean="0">
                <a:solidFill>
                  <a:srgbClr val="0070C0"/>
                </a:solidFill>
              </a:rPr>
              <a:t>Koordinatörlüğü, </a:t>
            </a:r>
            <a:r>
              <a:rPr lang="tr-TR" sz="2800" b="1" dirty="0">
                <a:solidFill>
                  <a:srgbClr val="C00000"/>
                </a:solidFill>
              </a:rPr>
              <a:t>Teşkilat Yapısı</a:t>
            </a:r>
          </a:p>
        </p:txBody>
      </p:sp>
      <p:sp>
        <p:nvSpPr>
          <p:cNvPr id="8195" name="Rectangle 3"/>
          <p:cNvSpPr>
            <a:spLocks noGrp="1" noChangeArrowheads="1"/>
          </p:cNvSpPr>
          <p:nvPr>
            <p:ph idx="1"/>
          </p:nvPr>
        </p:nvSpPr>
        <p:spPr>
          <a:xfrm>
            <a:off x="1981200" y="1484314"/>
            <a:ext cx="8229600" cy="5046140"/>
          </a:xfrm>
        </p:spPr>
        <p:txBody>
          <a:bodyPr>
            <a:noAutofit/>
          </a:bodyPr>
          <a:lstStyle/>
          <a:p>
            <a:pPr marL="266700" indent="-266700">
              <a:buClr>
                <a:schemeClr val="accent6">
                  <a:lumMod val="75000"/>
                </a:schemeClr>
              </a:buClr>
              <a:buFont typeface="Symbol" panose="05050102010706020507" pitchFamily="18" charset="2"/>
              <a:buChar char="·"/>
              <a:defRPr/>
            </a:pPr>
            <a:r>
              <a:rPr lang="tr-TR" sz="1600" dirty="0">
                <a:solidFill>
                  <a:srgbClr val="0070C0"/>
                </a:solidFill>
              </a:rPr>
              <a:t>Koordinatör:</a:t>
            </a:r>
            <a:r>
              <a:rPr lang="tr-TR" sz="1600" b="1" dirty="0">
                <a:solidFill>
                  <a:srgbClr val="0070C0"/>
                </a:solidFill>
              </a:rPr>
              <a:t> </a:t>
            </a:r>
            <a:r>
              <a:rPr lang="tr-TR" sz="1600" dirty="0">
                <a:solidFill>
                  <a:schemeClr val="tx1"/>
                </a:solidFill>
              </a:rPr>
              <a:t>Biriminin yönetimi Rektör tarafından görevlendirilen bir koordinatöre bağlanmıştır.</a:t>
            </a:r>
          </a:p>
          <a:p>
            <a:pPr marL="266700" indent="-266700">
              <a:lnSpc>
                <a:spcPct val="100000"/>
              </a:lnSpc>
              <a:buClr>
                <a:schemeClr val="accent6">
                  <a:lumMod val="75000"/>
                </a:schemeClr>
              </a:buClr>
              <a:buFont typeface="Symbol" panose="05050102010706020507" pitchFamily="18" charset="2"/>
              <a:buChar char="·"/>
              <a:defRPr/>
            </a:pPr>
            <a:endParaRPr lang="tr-TR" sz="1600" dirty="0">
              <a:solidFill>
                <a:schemeClr val="tx1"/>
              </a:solidFill>
            </a:endParaRPr>
          </a:p>
          <a:p>
            <a:pPr marL="266700" lvl="0" indent="-266700">
              <a:buClr>
                <a:schemeClr val="accent6">
                  <a:lumMod val="75000"/>
                </a:schemeClr>
              </a:buClr>
              <a:buFont typeface="Symbol" panose="05050102010706020507" pitchFamily="18" charset="2"/>
              <a:buChar char="·"/>
            </a:pPr>
            <a:r>
              <a:rPr lang="tr-TR" sz="1600" dirty="0">
                <a:solidFill>
                  <a:schemeClr val="tx1"/>
                </a:solidFill>
              </a:rPr>
              <a:t>Koordinatör, Birimin program ve faaliyetlerini yönetmelik, yönerge, ilgili mevzuat ve BAP Komisyonu kararları doğrultusunda düzenlemek ve yürütmekle görevlidir. Koordinatör aynı zamanda Birimin Harcama yetkilisidir.</a:t>
            </a:r>
          </a:p>
          <a:p>
            <a:pPr marL="266700" indent="-266700" eaLnBrk="1" fontAlgn="auto" hangingPunct="1">
              <a:lnSpc>
                <a:spcPct val="100000"/>
              </a:lnSpc>
              <a:spcAft>
                <a:spcPts val="0"/>
              </a:spcAft>
              <a:buClr>
                <a:schemeClr val="accent6">
                  <a:lumMod val="75000"/>
                </a:schemeClr>
              </a:buClr>
              <a:buFont typeface="Symbol" panose="05050102010706020507" pitchFamily="18" charset="2"/>
              <a:buChar char="·"/>
              <a:defRPr/>
            </a:pPr>
            <a:endParaRPr lang="tr-TR" sz="1600" dirty="0"/>
          </a:p>
          <a:p>
            <a:pPr marL="266700" indent="-266700" eaLnBrk="1" hangingPunct="1">
              <a:buClr>
                <a:schemeClr val="accent6">
                  <a:lumMod val="75000"/>
                </a:schemeClr>
              </a:buClr>
              <a:buFont typeface="Symbol" panose="05050102010706020507" pitchFamily="18" charset="2"/>
              <a:buChar char="·"/>
            </a:pPr>
            <a:r>
              <a:rPr lang="tr-TR" sz="1600" dirty="0">
                <a:solidFill>
                  <a:srgbClr val="0070C0"/>
                </a:solidFill>
              </a:rPr>
              <a:t>BAP Komisyonu: </a:t>
            </a:r>
            <a:r>
              <a:rPr lang="tr-TR" sz="1600" dirty="0">
                <a:solidFill>
                  <a:schemeClr val="tx1"/>
                </a:solidFill>
              </a:rPr>
              <a:t>Yönetmelik hükümleri gereğince bilimsel araştırma projelerinin kabulü, değerlendirilmesi, desteklenmesi ve izlenmesi amacıyla oluşturulan komisyondur.</a:t>
            </a:r>
          </a:p>
          <a:p>
            <a:pPr marL="266700" indent="-266700" eaLnBrk="1" hangingPunct="1">
              <a:lnSpc>
                <a:spcPct val="100000"/>
              </a:lnSpc>
              <a:buClr>
                <a:schemeClr val="accent6">
                  <a:lumMod val="75000"/>
                </a:schemeClr>
              </a:buClr>
              <a:buFont typeface="Symbol" panose="05050102010706020507" pitchFamily="18" charset="2"/>
              <a:buChar char="·"/>
            </a:pPr>
            <a:endParaRPr lang="tr-TR" sz="1600" dirty="0">
              <a:solidFill>
                <a:schemeClr val="tx1"/>
              </a:solidFill>
            </a:endParaRPr>
          </a:p>
          <a:p>
            <a:pPr marL="266700" indent="-266700" eaLnBrk="1" hangingPunct="1">
              <a:buClr>
                <a:schemeClr val="accent6">
                  <a:lumMod val="75000"/>
                </a:schemeClr>
              </a:buClr>
              <a:buFont typeface="Symbol" panose="05050102010706020507" pitchFamily="18" charset="2"/>
              <a:buChar char="·"/>
            </a:pPr>
            <a:r>
              <a:rPr lang="tr-TR" sz="1600" dirty="0">
                <a:solidFill>
                  <a:schemeClr val="tx1"/>
                </a:solidFill>
              </a:rPr>
              <a:t>BAP Koordinasyon Birimi tarafından desteklenecek tüm projelerle ilgili karar mercii BAP Komisyonudur. </a:t>
            </a:r>
          </a:p>
          <a:p>
            <a:pPr marL="266700" indent="-266700" eaLnBrk="1" hangingPunct="1">
              <a:lnSpc>
                <a:spcPct val="100000"/>
              </a:lnSpc>
              <a:buClr>
                <a:schemeClr val="accent6">
                  <a:lumMod val="75000"/>
                </a:schemeClr>
              </a:buClr>
              <a:buFont typeface="Symbol" panose="05050102010706020507" pitchFamily="18" charset="2"/>
              <a:buChar char="·"/>
            </a:pPr>
            <a:endParaRPr lang="tr-TR" sz="1600" dirty="0">
              <a:solidFill>
                <a:schemeClr val="tx1"/>
              </a:solidFill>
            </a:endParaRPr>
          </a:p>
          <a:p>
            <a:pPr marL="266700" indent="-266700" eaLnBrk="1" hangingPunct="1">
              <a:buClr>
                <a:schemeClr val="accent6">
                  <a:lumMod val="75000"/>
                </a:schemeClr>
              </a:buClr>
              <a:buFont typeface="Symbol" panose="05050102010706020507" pitchFamily="18" charset="2"/>
              <a:buChar char="·"/>
            </a:pPr>
            <a:r>
              <a:rPr lang="tr-TR" sz="1600" dirty="0">
                <a:solidFill>
                  <a:schemeClr val="tx1"/>
                </a:solidFill>
              </a:rPr>
              <a:t>Komisyonun görev, yetki ve sorumlulukları ilgili Yükseköğretim Kurumunun Senatosunca çıkarılacak bir </a:t>
            </a:r>
            <a:r>
              <a:rPr lang="tr-TR" sz="1600" u="sng" dirty="0">
                <a:solidFill>
                  <a:schemeClr val="tx1"/>
                </a:solidFill>
              </a:rPr>
              <a:t>YÖNERGE</a:t>
            </a:r>
            <a:r>
              <a:rPr lang="tr-TR" sz="1600" dirty="0">
                <a:solidFill>
                  <a:schemeClr val="tx1"/>
                </a:solidFill>
              </a:rPr>
              <a:t> ile düzenlenir. </a:t>
            </a:r>
          </a:p>
        </p:txBody>
      </p:sp>
    </p:spTree>
    <p:extLst>
      <p:ext uri="{BB962C8B-B14F-4D97-AF65-F5344CB8AC3E}">
        <p14:creationId xmlns:p14="http://schemas.microsoft.com/office/powerpoint/2010/main" val="2756773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95501"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BAP Komisyonu, </a:t>
            </a:r>
            <a:r>
              <a:rPr lang="tr-TR" sz="2800" b="1" dirty="0">
                <a:solidFill>
                  <a:srgbClr val="C00000"/>
                </a:solidFill>
                <a:latin typeface="Arial" pitchFamily="34" charset="0"/>
                <a:cs typeface="Arial" pitchFamily="34" charset="0"/>
              </a:rPr>
              <a:t>Tanımı</a:t>
            </a:r>
          </a:p>
        </p:txBody>
      </p:sp>
      <p:sp>
        <p:nvSpPr>
          <p:cNvPr id="6" name="Rectangle 3"/>
          <p:cNvSpPr>
            <a:spLocks noGrp="1" noChangeArrowheads="1"/>
          </p:cNvSpPr>
          <p:nvPr>
            <p:ph idx="1"/>
          </p:nvPr>
        </p:nvSpPr>
        <p:spPr>
          <a:xfrm>
            <a:off x="1981200" y="1340769"/>
            <a:ext cx="8229600" cy="4527103"/>
          </a:xfrm>
        </p:spPr>
        <p:txBody>
          <a:bodyPr>
            <a:normAutofit lnSpcReduction="10000"/>
          </a:bodyPr>
          <a:lstStyle/>
          <a:p>
            <a:pPr>
              <a:buClr>
                <a:schemeClr val="accent3"/>
              </a:buClr>
              <a:defRPr/>
            </a:pPr>
            <a:endParaRPr lang="tr-TR" sz="1800" dirty="0"/>
          </a:p>
          <a:p>
            <a:pPr marL="266700" indent="-266700">
              <a:buClr>
                <a:schemeClr val="accent6">
                  <a:lumMod val="75000"/>
                </a:schemeClr>
              </a:buClr>
              <a:buFont typeface="Symbol" panose="05050102010706020507" pitchFamily="18" charset="2"/>
              <a:buChar char="·"/>
              <a:defRPr/>
            </a:pPr>
            <a:r>
              <a:rPr lang="tr-TR" sz="1800" dirty="0"/>
              <a:t>Bilimsel araştırma projelerinin değerlendirilmesi, kabulü, desteklenmesi, </a:t>
            </a:r>
            <a:r>
              <a:rPr lang="tr-TR" sz="1800" dirty="0">
                <a:solidFill>
                  <a:srgbClr val="0070C0"/>
                </a:solidFill>
              </a:rPr>
              <a:t>teşvik ve koordine edilmesi, </a:t>
            </a:r>
          </a:p>
          <a:p>
            <a:pPr marL="266700" indent="-266700">
              <a:buClr>
                <a:schemeClr val="accent6">
                  <a:lumMod val="75000"/>
                </a:schemeClr>
              </a:buClr>
              <a:buFont typeface="Symbol" panose="05050102010706020507" pitchFamily="18" charset="2"/>
              <a:buChar char="·"/>
              <a:defRPr/>
            </a:pPr>
            <a:endParaRPr lang="tr-TR" sz="1800" dirty="0">
              <a:solidFill>
                <a:schemeClr val="accent1">
                  <a:lumMod val="75000"/>
                </a:schemeClr>
              </a:solidFill>
            </a:endParaRPr>
          </a:p>
          <a:p>
            <a:pPr marL="266700" indent="-266700">
              <a:buClr>
                <a:schemeClr val="accent6">
                  <a:lumMod val="75000"/>
                </a:schemeClr>
              </a:buClr>
              <a:buFont typeface="Symbol" panose="05050102010706020507" pitchFamily="18" charset="2"/>
              <a:buChar char="·"/>
              <a:defRPr/>
            </a:pPr>
            <a:r>
              <a:rPr lang="tr-TR" sz="1800" dirty="0">
                <a:solidFill>
                  <a:schemeClr val="accent1">
                    <a:lumMod val="75000"/>
                  </a:schemeClr>
                </a:solidFill>
              </a:rPr>
              <a:t>Yükseköğretim kurumu </a:t>
            </a:r>
            <a:r>
              <a:rPr lang="tr-TR" sz="1800" u="sng" dirty="0">
                <a:solidFill>
                  <a:schemeClr val="accent1">
                    <a:lumMod val="75000"/>
                  </a:schemeClr>
                </a:solidFill>
              </a:rPr>
              <a:t>araştırma performansının artırılması </a:t>
            </a:r>
            <a:r>
              <a:rPr lang="tr-TR" sz="1800" dirty="0">
                <a:solidFill>
                  <a:schemeClr val="accent1">
                    <a:lumMod val="75000"/>
                  </a:schemeClr>
                </a:solidFill>
              </a:rPr>
              <a:t>için tedbirler alınması,</a:t>
            </a:r>
          </a:p>
          <a:p>
            <a:pPr marL="266700" indent="-266700">
              <a:buClr>
                <a:schemeClr val="accent6">
                  <a:lumMod val="75000"/>
                </a:schemeClr>
              </a:buClr>
              <a:buFont typeface="Symbol" panose="05050102010706020507" pitchFamily="18" charset="2"/>
              <a:buChar char="·"/>
              <a:defRPr/>
            </a:pPr>
            <a:endParaRPr lang="tr-TR" sz="1800" u="sng" dirty="0">
              <a:solidFill>
                <a:srgbClr val="009900"/>
              </a:solidFill>
            </a:endParaRPr>
          </a:p>
          <a:p>
            <a:pPr marL="266700" indent="-266700">
              <a:buClr>
                <a:schemeClr val="accent6">
                  <a:lumMod val="75000"/>
                </a:schemeClr>
              </a:buClr>
              <a:buFont typeface="Symbol" panose="05050102010706020507" pitchFamily="18" charset="2"/>
              <a:buChar char="·"/>
              <a:defRPr/>
            </a:pPr>
            <a:r>
              <a:rPr lang="tr-TR" sz="1800" u="sng" dirty="0">
                <a:solidFill>
                  <a:srgbClr val="009900"/>
                </a:solidFill>
              </a:rPr>
              <a:t>Kurumun araştırma performansının ölçülmesi, değerlendirilmesi</a:t>
            </a:r>
          </a:p>
          <a:p>
            <a:pPr marL="266700" indent="-266700">
              <a:buClr>
                <a:schemeClr val="accent6">
                  <a:lumMod val="75000"/>
                </a:schemeClr>
              </a:buClr>
              <a:buFont typeface="Symbol" panose="05050102010706020507" pitchFamily="18" charset="2"/>
              <a:buChar char="·"/>
              <a:defRPr/>
            </a:pPr>
            <a:endParaRPr lang="tr-TR" sz="1800" u="sng" dirty="0">
              <a:solidFill>
                <a:srgbClr val="FF0000"/>
              </a:solidFill>
            </a:endParaRPr>
          </a:p>
          <a:p>
            <a:pPr marL="266700" indent="-266700">
              <a:buClr>
                <a:schemeClr val="accent6">
                  <a:lumMod val="75000"/>
                </a:schemeClr>
              </a:buClr>
              <a:buFont typeface="Symbol" panose="05050102010706020507" pitchFamily="18" charset="2"/>
              <a:buChar char="·"/>
              <a:defRPr/>
            </a:pPr>
            <a:r>
              <a:rPr lang="tr-TR" sz="1800" u="sng" dirty="0">
                <a:solidFill>
                  <a:srgbClr val="FF0000"/>
                </a:solidFill>
              </a:rPr>
              <a:t>Araştırma politikalarının </a:t>
            </a:r>
            <a:r>
              <a:rPr lang="tr-TR" sz="1800" dirty="0">
                <a:solidFill>
                  <a:srgbClr val="FF0000"/>
                </a:solidFill>
              </a:rPr>
              <a:t>belirlenmesiyle ilgili faaliyetlerin yürütülmesi,</a:t>
            </a:r>
          </a:p>
          <a:p>
            <a:pPr marL="266700" indent="-266700">
              <a:buClr>
                <a:schemeClr val="accent6">
                  <a:lumMod val="75000"/>
                </a:schemeClr>
              </a:buClr>
              <a:buFont typeface="Symbol" panose="05050102010706020507" pitchFamily="18" charset="2"/>
              <a:buChar char="·"/>
              <a:defRPr/>
            </a:pPr>
            <a:endParaRPr lang="tr-TR" sz="1800" dirty="0">
              <a:solidFill>
                <a:srgbClr val="FF0000"/>
              </a:solidFill>
            </a:endParaRPr>
          </a:p>
          <a:p>
            <a:pPr marL="266700" indent="-266700">
              <a:buClr>
                <a:schemeClr val="accent6">
                  <a:lumMod val="75000"/>
                </a:schemeClr>
              </a:buClr>
              <a:buFont typeface="Symbol" panose="05050102010706020507" pitchFamily="18" charset="2"/>
              <a:buChar char="·"/>
              <a:defRPr/>
            </a:pPr>
            <a:r>
              <a:rPr lang="tr-TR" sz="1800" dirty="0"/>
              <a:t>ve üst yöneticinin bilimsel araştırmalarla ilgili olarak vereceği diğer görevleri yürütmek amacıyla oluşturulan komisyondur. </a:t>
            </a:r>
          </a:p>
        </p:txBody>
      </p:sp>
    </p:spTree>
    <p:extLst>
      <p:ext uri="{BB962C8B-B14F-4D97-AF65-F5344CB8AC3E}">
        <p14:creationId xmlns:p14="http://schemas.microsoft.com/office/powerpoint/2010/main" val="405822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73784" y="1124953"/>
            <a:ext cx="8824911" cy="816416"/>
          </a:xfrm>
        </p:spPr>
        <p:txBody>
          <a:bodyPr anchor="t">
            <a:noAutofit/>
          </a:bodyPr>
          <a:lstStyle/>
          <a:p>
            <a:pPr algn="ctr" eaLnBrk="1" fontAlgn="auto" hangingPunct="1">
              <a:lnSpc>
                <a:spcPct val="100000"/>
              </a:lnSpc>
              <a:spcAft>
                <a:spcPts val="0"/>
              </a:spcAft>
              <a:defRPr/>
            </a:pPr>
            <a:r>
              <a:rPr lang="tr-TR" b="1" spc="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 Başvurusu ve Değerlendirme Süreçleri</a:t>
            </a:r>
          </a:p>
        </p:txBody>
      </p:sp>
      <p:sp>
        <p:nvSpPr>
          <p:cNvPr id="13" name="Başlık 1">
            <a:extLst>
              <a:ext uri="{FF2B5EF4-FFF2-40B4-BE49-F238E27FC236}">
                <a16:creationId xmlns:a16="http://schemas.microsoft.com/office/drawing/2014/main" id="{6CD88471-DEC7-4CBF-80CA-619971BC84A7}"/>
              </a:ext>
            </a:extLst>
          </p:cNvPr>
          <p:cNvSpPr txBox="1">
            <a:spLocks/>
          </p:cNvSpPr>
          <p:nvPr/>
        </p:nvSpPr>
        <p:spPr bwMode="auto">
          <a:xfrm>
            <a:off x="4392608" y="5704012"/>
            <a:ext cx="3406782" cy="37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346075" indent="-34290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547688" indent="-547688">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822325" indent="-822325">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1096963" indent="-1096963">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15541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0113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24685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2925763" indent="-1096963"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tr-TR" altLang="tr-T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 Mayıs 2023</a:t>
            </a:r>
          </a:p>
        </p:txBody>
      </p:sp>
    </p:spTree>
    <p:extLst>
      <p:ext uri="{BB962C8B-B14F-4D97-AF65-F5344CB8AC3E}">
        <p14:creationId xmlns:p14="http://schemas.microsoft.com/office/powerpoint/2010/main" val="226088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199" y="1105469"/>
            <a:ext cx="8807355" cy="5203851"/>
          </a:xfrm>
        </p:spPr>
        <p:txBody>
          <a:bodyPr>
            <a:normAutofit/>
          </a:bodyPr>
          <a:lstStyle/>
          <a:p>
            <a:pPr marL="266700" indent="-266700">
              <a:lnSpc>
                <a:spcPct val="120000"/>
              </a:lnSpc>
              <a:buClr>
                <a:schemeClr val="accent6">
                  <a:lumMod val="75000"/>
                </a:schemeClr>
              </a:buClr>
              <a:buFont typeface="Symbol" panose="05050102010706020507" pitchFamily="18" charset="2"/>
              <a:buChar char="·"/>
            </a:pPr>
            <a:r>
              <a:rPr lang="tr-TR" sz="1600" b="1" dirty="0">
                <a:latin typeface="Arial" charset="0"/>
                <a:cs typeface="Arial" charset="0"/>
              </a:rPr>
              <a:t>BAP </a:t>
            </a:r>
            <a:r>
              <a:rPr lang="tr-TR" sz="1600" b="1" dirty="0" smtClean="0">
                <a:latin typeface="Arial" charset="0"/>
                <a:cs typeface="Arial" charset="0"/>
              </a:rPr>
              <a:t>Koordinatörlüğü</a:t>
            </a:r>
            <a:r>
              <a:rPr lang="tr-TR" sz="1600" b="1" dirty="0" smtClean="0">
                <a:latin typeface="Arial" charset="0"/>
                <a:cs typeface="Arial" charset="0"/>
              </a:rPr>
              <a:t> </a:t>
            </a:r>
            <a:r>
              <a:rPr lang="tr-TR" sz="1600" b="1" dirty="0">
                <a:latin typeface="Arial" charset="0"/>
                <a:cs typeface="Arial" charset="0"/>
              </a:rPr>
              <a:t>Yönergesi ve Uygulama Esasları Kılavuzunun okunması önerilir.</a:t>
            </a:r>
          </a:p>
          <a:p>
            <a:pPr lvl="1">
              <a:lnSpc>
                <a:spcPct val="120000"/>
              </a:lnSpc>
              <a:spcBef>
                <a:spcPts val="0"/>
              </a:spcBef>
            </a:pPr>
            <a:endParaRPr lang="tr-TR" sz="1000" dirty="0">
              <a:latin typeface="Arial" charset="0"/>
              <a:cs typeface="Arial" charset="0"/>
            </a:endParaRPr>
          </a:p>
          <a:p>
            <a:pPr marL="539750" lvl="1" indent="-177800">
              <a:lnSpc>
                <a:spcPct val="120000"/>
              </a:lnSpc>
              <a:spcBef>
                <a:spcPts val="0"/>
              </a:spcBef>
              <a:buClr>
                <a:schemeClr val="accent6">
                  <a:lumMod val="75000"/>
                </a:schemeClr>
              </a:buClr>
              <a:buFont typeface="Symbol" panose="05050102010706020507" pitchFamily="18" charset="2"/>
              <a:buChar char="·"/>
            </a:pPr>
            <a:r>
              <a:rPr lang="tr-TR" sz="1400" dirty="0">
                <a:latin typeface="Arial" charset="0"/>
                <a:cs typeface="Arial" charset="0"/>
              </a:rPr>
              <a:t>BAPSİS, </a:t>
            </a:r>
            <a:r>
              <a:rPr lang="tr-TR" sz="1400" b="1" u="sng" dirty="0">
                <a:latin typeface="Arial" charset="0"/>
                <a:cs typeface="Arial" charset="0"/>
              </a:rPr>
              <a:t>Yardım</a:t>
            </a:r>
            <a:r>
              <a:rPr lang="tr-TR" sz="1400" dirty="0">
                <a:latin typeface="Arial" charset="0"/>
                <a:cs typeface="Arial" charset="0"/>
              </a:rPr>
              <a:t> menüsünden erişilebilir. </a:t>
            </a:r>
          </a:p>
          <a:p>
            <a:pPr marL="266700" indent="-263525">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Başvuru yapılacak destek programı için sağlanması gereken ön koşullar ve başvuru için gerekli belgeler Uygulama Esasları ve Bilgilendirme Kılavuzunda belirtilmiştir.</a:t>
            </a:r>
          </a:p>
          <a:p>
            <a:pPr marL="266700" indent="-263525">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Destek başvurusunda bulunacak veya projelerde görev alacak tüm kurum personelinin </a:t>
            </a:r>
            <a:r>
              <a:rPr lang="tr-TR" sz="1600" u="sng" dirty="0"/>
              <a:t>AVESİS</a:t>
            </a:r>
            <a:r>
              <a:rPr lang="tr-TR" sz="1600" dirty="0"/>
              <a:t> sistemindeki kişisel bilgilerini güncellemiş olmaları zorunludur. </a:t>
            </a:r>
          </a:p>
          <a:p>
            <a:pPr marL="266700" indent="-263525">
              <a:lnSpc>
                <a:spcPct val="120000"/>
              </a:lnSpc>
              <a:spcBef>
                <a:spcPts val="0"/>
              </a:spcBef>
              <a:buClr>
                <a:schemeClr val="accent6">
                  <a:lumMod val="75000"/>
                </a:schemeClr>
              </a:buClr>
              <a:buFont typeface="Symbol" panose="05050102010706020507" pitchFamily="18" charset="2"/>
              <a:buChar char="·"/>
            </a:pPr>
            <a:endParaRPr lang="tr-TR" sz="1100" dirty="0">
              <a:hlinkClick r:id="rId2"/>
            </a:endParaRPr>
          </a:p>
          <a:p>
            <a:pPr marL="539750" lvl="1" indent="-177800">
              <a:lnSpc>
                <a:spcPct val="120000"/>
              </a:lnSpc>
              <a:spcBef>
                <a:spcPts val="0"/>
              </a:spcBef>
              <a:buClr>
                <a:schemeClr val="accent6">
                  <a:lumMod val="75000"/>
                </a:schemeClr>
              </a:buClr>
              <a:buFont typeface="Symbol" panose="05050102010706020507" pitchFamily="18" charset="2"/>
              <a:buChar char="·"/>
            </a:pPr>
            <a:r>
              <a:rPr lang="tr-TR" sz="1600" dirty="0">
                <a:solidFill>
                  <a:srgbClr val="0070C0"/>
                </a:solidFill>
                <a:hlinkClick r:id="rId3"/>
              </a:rPr>
              <a:t>https://avesis.gelisim.edu.tr/ </a:t>
            </a:r>
            <a:endParaRPr lang="tr-TR" sz="1600" dirty="0">
              <a:solidFill>
                <a:srgbClr val="0070C0"/>
              </a:solidFill>
            </a:endParaRPr>
          </a:p>
          <a:p>
            <a:pPr marL="266700" lvl="0" indent="-263525">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Projede yer alacak, kurum dışı tez öğrencilerinin ve diğer araştırmacıların iletişim bilgilerinin ve </a:t>
            </a:r>
            <a:r>
              <a:rPr lang="tr-TR" sz="1600" dirty="0" err="1">
                <a:latin typeface="Arial" charset="0"/>
                <a:cs typeface="Arial" charset="0"/>
              </a:rPr>
              <a:t>pdf</a:t>
            </a:r>
            <a:r>
              <a:rPr lang="tr-TR" sz="1600" dirty="0">
                <a:latin typeface="Arial" charset="0"/>
                <a:cs typeface="Arial" charset="0"/>
              </a:rPr>
              <a:t> formatında hazırlanmış özgeçmiş dosyalarının başvuruda sisteme yüklenmesi zorunludur.</a:t>
            </a:r>
          </a:p>
          <a:p>
            <a:pPr marL="266700" lvl="0" indent="-263525">
              <a:lnSpc>
                <a:spcPct val="120000"/>
              </a:lnSpc>
              <a:buClr>
                <a:schemeClr val="accent6">
                  <a:lumMod val="75000"/>
                </a:schemeClr>
              </a:buClr>
              <a:buFont typeface="Symbol" panose="05050102010706020507" pitchFamily="18" charset="2"/>
              <a:buChar char="·"/>
            </a:pPr>
            <a:r>
              <a:rPr lang="tr-TR" sz="1600" dirty="0">
                <a:latin typeface="Arial" charset="0"/>
                <a:cs typeface="Arial" charset="0"/>
              </a:rPr>
              <a:t>Proje başvurularında ve diğer süreçlerde ihtiyaç duyulabilecek </a:t>
            </a:r>
            <a:r>
              <a:rPr lang="tr-TR" sz="1600" b="1" u="sng" dirty="0">
                <a:latin typeface="Arial" charset="0"/>
                <a:cs typeface="Arial" charset="0"/>
              </a:rPr>
              <a:t>form ve belgeler</a:t>
            </a:r>
            <a:r>
              <a:rPr lang="tr-TR" sz="1600" b="1" dirty="0">
                <a:latin typeface="Arial" charset="0"/>
                <a:cs typeface="Arial" charset="0"/>
              </a:rPr>
              <a:t> </a:t>
            </a:r>
            <a:r>
              <a:rPr lang="tr-TR" sz="1600" dirty="0">
                <a:latin typeface="Arial" charset="0"/>
                <a:cs typeface="Arial" charset="0"/>
              </a:rPr>
              <a:t>sistemden temin edilebilir. </a:t>
            </a:r>
          </a:p>
          <a:p>
            <a:pPr marL="266700" lvl="1" indent="-263525">
              <a:lnSpc>
                <a:spcPct val="120000"/>
              </a:lnSpc>
              <a:spcBef>
                <a:spcPts val="0"/>
              </a:spcBef>
              <a:buClr>
                <a:schemeClr val="accent6">
                  <a:lumMod val="75000"/>
                </a:schemeClr>
              </a:buClr>
              <a:buFont typeface="Symbol" panose="05050102010706020507" pitchFamily="18" charset="2"/>
              <a:buChar char="·"/>
            </a:pPr>
            <a:endParaRPr lang="tr-TR" sz="1000" dirty="0">
              <a:latin typeface="Arial" charset="0"/>
              <a:cs typeface="Arial" charset="0"/>
            </a:endParaRPr>
          </a:p>
          <a:p>
            <a:pPr marL="539750" lvl="1" indent="-177800">
              <a:lnSpc>
                <a:spcPct val="120000"/>
              </a:lnSpc>
              <a:spcBef>
                <a:spcPts val="0"/>
              </a:spcBef>
              <a:buClr>
                <a:schemeClr val="accent6">
                  <a:lumMod val="75000"/>
                </a:schemeClr>
              </a:buClr>
              <a:buFont typeface="Symbol" panose="05050102010706020507" pitchFamily="18" charset="2"/>
              <a:buChar char="·"/>
            </a:pPr>
            <a:r>
              <a:rPr lang="tr-TR" sz="1400" dirty="0">
                <a:latin typeface="Arial" charset="0"/>
                <a:cs typeface="Arial" charset="0"/>
              </a:rPr>
              <a:t>BAPSİS, </a:t>
            </a:r>
            <a:r>
              <a:rPr lang="tr-TR" sz="1400" b="1" u="sng" dirty="0">
                <a:latin typeface="Arial" charset="0"/>
                <a:cs typeface="Arial" charset="0"/>
              </a:rPr>
              <a:t>Gerekli Belgeler</a:t>
            </a:r>
            <a:r>
              <a:rPr lang="tr-TR" sz="1400" dirty="0">
                <a:latin typeface="Arial" charset="0"/>
                <a:cs typeface="Arial" charset="0"/>
              </a:rPr>
              <a:t> menüsünden erişilebilir. </a:t>
            </a:r>
          </a:p>
          <a:p>
            <a:pPr lvl="0">
              <a:lnSpc>
                <a:spcPct val="120000"/>
              </a:lnSpc>
            </a:pPr>
            <a:endParaRPr lang="tr-TR" sz="1600" b="1" dirty="0">
              <a:latin typeface="Arial" charset="0"/>
              <a:cs typeface="Arial" charset="0"/>
            </a:endParaRPr>
          </a:p>
          <a:p>
            <a:pPr lvl="0">
              <a:lnSpc>
                <a:spcPct val="120000"/>
              </a:lnSpc>
            </a:pPr>
            <a:endParaRPr lang="tr-TR" sz="1600" b="1" dirty="0">
              <a:latin typeface="Arial" charset="0"/>
              <a:cs typeface="Arial" charset="0"/>
            </a:endParaRPr>
          </a:p>
        </p:txBody>
      </p:sp>
      <p:sp>
        <p:nvSpPr>
          <p:cNvPr id="4" name="Rectangle 2"/>
          <p:cNvSpPr txBox="1">
            <a:spLocks noChangeArrowheads="1"/>
          </p:cNvSpPr>
          <p:nvPr/>
        </p:nvSpPr>
        <p:spPr bwMode="auto">
          <a:xfrm>
            <a:off x="2095501" y="236054"/>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Proje Başvurusu Yapacak Araştırmacılar İçin Öneriler</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592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81200" y="1166884"/>
            <a:ext cx="8229600" cy="5452280"/>
          </a:xfrm>
        </p:spPr>
        <p:txBody>
          <a:bodyPr>
            <a:normAutofit/>
          </a:bodyPr>
          <a:lstStyle/>
          <a:p>
            <a:pPr marL="266700" indent="-263525">
              <a:lnSpc>
                <a:spcPct val="110000"/>
              </a:lnSpc>
              <a:buClr>
                <a:schemeClr val="accent6">
                  <a:lumMod val="75000"/>
                </a:schemeClr>
              </a:buClr>
              <a:buFont typeface="Symbol" panose="05050102010706020507" pitchFamily="18" charset="2"/>
              <a:buChar char="·"/>
            </a:pPr>
            <a:r>
              <a:rPr lang="tr-TR" sz="1600" b="1" dirty="0">
                <a:latin typeface="Arial" charset="0"/>
                <a:cs typeface="Arial" charset="0"/>
              </a:rPr>
              <a:t>Başvuru Formu: </a:t>
            </a:r>
            <a:r>
              <a:rPr lang="tr-TR" sz="1600" dirty="0">
                <a:latin typeface="Arial" charset="0"/>
                <a:cs typeface="Arial" charset="0"/>
              </a:rPr>
              <a:t>Destek Programına uygun başvuru formu tüm alanları doldurulmuş olarak sisteme yüklenmelidir. </a:t>
            </a:r>
          </a:p>
          <a:p>
            <a:pPr marL="266700" lvl="0" indent="-263525">
              <a:lnSpc>
                <a:spcPct val="110000"/>
              </a:lnSpc>
              <a:spcBef>
                <a:spcPts val="600"/>
              </a:spcBef>
              <a:buClr>
                <a:schemeClr val="accent6">
                  <a:lumMod val="75000"/>
                </a:schemeClr>
              </a:buClr>
              <a:buFont typeface="Symbol" panose="05050102010706020507" pitchFamily="18" charset="2"/>
              <a:buChar char="·"/>
            </a:pPr>
            <a:endParaRPr lang="tr-TR" sz="1600" b="1" dirty="0">
              <a:latin typeface="Arial" charset="0"/>
              <a:cs typeface="Arial" charset="0"/>
            </a:endParaRPr>
          </a:p>
          <a:p>
            <a:pPr marL="266700" lvl="0" indent="-263525">
              <a:lnSpc>
                <a:spcPct val="110000"/>
              </a:lnSpc>
              <a:spcBef>
                <a:spcPts val="600"/>
              </a:spcBef>
              <a:buClr>
                <a:schemeClr val="accent6">
                  <a:lumMod val="75000"/>
                </a:schemeClr>
              </a:buClr>
              <a:buFont typeface="Symbol" panose="05050102010706020507" pitchFamily="18" charset="2"/>
              <a:buChar char="·"/>
            </a:pPr>
            <a:r>
              <a:rPr lang="tr-TR" sz="1600" b="1" dirty="0">
                <a:latin typeface="Arial" charset="0"/>
                <a:cs typeface="Arial" charset="0"/>
              </a:rPr>
              <a:t>Teknik Şartname Dosyası: </a:t>
            </a:r>
            <a:r>
              <a:rPr lang="tr-TR" sz="1600" dirty="0">
                <a:latin typeface="Arial" charset="0"/>
                <a:cs typeface="Arial" charset="0"/>
              </a:rPr>
              <a:t>Seyahat (yolluk ve yevmiye) dışındaki tüm harcama kalemleri için şartname hazırlanması zorunludur. Şartnameler tek bir dosyada toplanabilir veya birden çok dosya olarak düzenlenebilir. </a:t>
            </a:r>
          </a:p>
          <a:p>
            <a:pPr marL="266700" lvl="0" indent="-263525">
              <a:lnSpc>
                <a:spcPct val="110000"/>
              </a:lnSpc>
              <a:spcBef>
                <a:spcPts val="600"/>
              </a:spcBef>
              <a:buClr>
                <a:schemeClr val="accent6">
                  <a:lumMod val="75000"/>
                </a:schemeClr>
              </a:buClr>
              <a:buFont typeface="Symbol" panose="05050102010706020507" pitchFamily="18" charset="2"/>
              <a:buChar char="·"/>
            </a:pPr>
            <a:endParaRPr lang="tr-TR" sz="1600" dirty="0">
              <a:latin typeface="Arial" charset="0"/>
              <a:cs typeface="Arial" charset="0"/>
            </a:endParaRPr>
          </a:p>
          <a:p>
            <a:pPr marL="266700" lvl="0" indent="-263525">
              <a:lnSpc>
                <a:spcPct val="110000"/>
              </a:lnSpc>
              <a:spcBef>
                <a:spcPts val="600"/>
              </a:spcBef>
              <a:buClr>
                <a:schemeClr val="accent6">
                  <a:lumMod val="75000"/>
                </a:schemeClr>
              </a:buClr>
              <a:buFont typeface="Symbol" panose="05050102010706020507" pitchFamily="18" charset="2"/>
              <a:buChar char="·"/>
            </a:pPr>
            <a:r>
              <a:rPr lang="tr-TR" sz="1600" b="1" dirty="0">
                <a:latin typeface="Arial" charset="0"/>
                <a:cs typeface="Arial" charset="0"/>
              </a:rPr>
              <a:t>Proforma Fatura: </a:t>
            </a:r>
            <a:r>
              <a:rPr lang="tr-TR" sz="1600" dirty="0">
                <a:latin typeface="Arial" charset="0"/>
                <a:cs typeface="Arial" charset="0"/>
              </a:rPr>
              <a:t>Seyahat (yolluk ve yevmiye) dışındaki tüm harcama kalemleri için yaklaşık maliyeti ve her bir harcama kaleminin KDV oranını gösteren proforma faturaların sisteme yüklenmesi zorunludur. </a:t>
            </a:r>
          </a:p>
          <a:p>
            <a:pPr marL="266700" lvl="0" indent="-263525">
              <a:lnSpc>
                <a:spcPct val="110000"/>
              </a:lnSpc>
              <a:spcBef>
                <a:spcPts val="600"/>
              </a:spcBef>
              <a:buClr>
                <a:schemeClr val="accent6">
                  <a:lumMod val="75000"/>
                </a:schemeClr>
              </a:buClr>
              <a:buFont typeface="Symbol" panose="05050102010706020507" pitchFamily="18" charset="2"/>
              <a:buChar char="·"/>
            </a:pPr>
            <a:endParaRPr lang="tr-TR" sz="1600" dirty="0">
              <a:latin typeface="Arial" charset="0"/>
              <a:cs typeface="Arial" charset="0"/>
            </a:endParaRPr>
          </a:p>
          <a:p>
            <a:pPr marL="450850" lvl="1" indent="-174625">
              <a:lnSpc>
                <a:spcPct val="110000"/>
              </a:lnSpc>
              <a:buClr>
                <a:schemeClr val="accent6">
                  <a:lumMod val="75000"/>
                </a:schemeClr>
              </a:buClr>
              <a:buFont typeface="Symbol" panose="05050102010706020507" pitchFamily="18" charset="2"/>
              <a:buChar char="·"/>
            </a:pPr>
            <a:r>
              <a:rPr lang="tr-TR" sz="1400" dirty="0">
                <a:latin typeface="Arial" charset="0"/>
                <a:cs typeface="Arial" charset="0"/>
              </a:rPr>
              <a:t>Proforma faturaların BAP </a:t>
            </a:r>
            <a:r>
              <a:rPr lang="tr-TR" sz="1400" dirty="0" smtClean="0">
                <a:latin typeface="Arial" charset="0"/>
                <a:cs typeface="Arial" charset="0"/>
              </a:rPr>
              <a:t>Koordinatörlüğü</a:t>
            </a:r>
            <a:r>
              <a:rPr lang="tr-TR" sz="1400" dirty="0" smtClean="0">
                <a:latin typeface="Arial" charset="0"/>
                <a:cs typeface="Arial" charset="0"/>
              </a:rPr>
              <a:t> </a:t>
            </a:r>
            <a:r>
              <a:rPr lang="tr-TR" sz="1400" dirty="0">
                <a:latin typeface="Arial" charset="0"/>
                <a:cs typeface="Arial" charset="0"/>
              </a:rPr>
              <a:t>veya araştırmacıya hitaben hazırlanmış, imzalanmış ve kaşelenmiş olması gerekir. </a:t>
            </a:r>
          </a:p>
          <a:p>
            <a:pPr marL="450850" lvl="1" indent="-174625">
              <a:lnSpc>
                <a:spcPct val="110000"/>
              </a:lnSpc>
              <a:buClr>
                <a:schemeClr val="accent6">
                  <a:lumMod val="75000"/>
                </a:schemeClr>
              </a:buClr>
              <a:buFont typeface="Symbol" panose="05050102010706020507" pitchFamily="18" charset="2"/>
              <a:buChar char="·"/>
            </a:pPr>
            <a:endParaRPr lang="tr-TR" sz="1400" dirty="0">
              <a:latin typeface="Arial" charset="0"/>
              <a:cs typeface="Arial" charset="0"/>
            </a:endParaRPr>
          </a:p>
          <a:p>
            <a:pPr marL="450850" lvl="1" indent="-174625">
              <a:lnSpc>
                <a:spcPct val="110000"/>
              </a:lnSpc>
              <a:buClr>
                <a:schemeClr val="accent6">
                  <a:lumMod val="75000"/>
                </a:schemeClr>
              </a:buClr>
              <a:buFont typeface="Symbol" panose="05050102010706020507" pitchFamily="18" charset="2"/>
              <a:buChar char="·"/>
            </a:pPr>
            <a:r>
              <a:rPr lang="tr-TR" sz="1400" dirty="0">
                <a:latin typeface="Arial" charset="0"/>
                <a:cs typeface="Arial" charset="0"/>
              </a:rPr>
              <a:t>Yurt dışından temin edilebilecek, yurt içinden proforma fatura alınması imkanı bulunmayan harcama kalemleri için zorunlu hallerde internet sayfalarından temin edilecek ekran görüntüleri de proforma fatura olarak kullanılabilir. </a:t>
            </a:r>
            <a:endParaRPr lang="tr-TR" sz="1600" b="1" dirty="0">
              <a:latin typeface="Arial" charset="0"/>
              <a:cs typeface="Arial" charset="0"/>
            </a:endParaRPr>
          </a:p>
        </p:txBody>
      </p:sp>
      <p:pic>
        <p:nvPicPr>
          <p:cNvPr id="3" name="Resim 2"/>
          <p:cNvPicPr>
            <a:picLocks noChangeAspect="1"/>
          </p:cNvPicPr>
          <p:nvPr/>
        </p:nvPicPr>
        <p:blipFill>
          <a:blip r:embed="rId2"/>
          <a:stretch>
            <a:fillRect/>
          </a:stretch>
        </p:blipFill>
        <p:spPr>
          <a:xfrm>
            <a:off x="7433087" y="2720942"/>
            <a:ext cx="216024" cy="21602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287" y="1490697"/>
            <a:ext cx="228652" cy="228652"/>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601" y="3925624"/>
            <a:ext cx="228652" cy="228652"/>
          </a:xfrm>
          <a:prstGeom prst="rect">
            <a:avLst/>
          </a:prstGeom>
        </p:spPr>
      </p:pic>
      <p:sp>
        <p:nvSpPr>
          <p:cNvPr id="8" name="Rectangle 2">
            <a:extLst>
              <a:ext uri="{FF2B5EF4-FFF2-40B4-BE49-F238E27FC236}">
                <a16:creationId xmlns:a16="http://schemas.microsoft.com/office/drawing/2014/main" id="{BE4AC219-90FB-4549-9F82-5D6AC0FB231F}"/>
              </a:ext>
            </a:extLst>
          </p:cNvPr>
          <p:cNvSpPr txBox="1">
            <a:spLocks noChangeArrowheads="1"/>
          </p:cNvSpPr>
          <p:nvPr/>
        </p:nvSpPr>
        <p:spPr bwMode="auto">
          <a:xfrm>
            <a:off x="2095501" y="236054"/>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tr-TR" sz="2800" b="1" dirty="0">
                <a:solidFill>
                  <a:srgbClr val="0070C0"/>
                </a:solidFill>
                <a:latin typeface="Arial" pitchFamily="34" charset="0"/>
                <a:cs typeface="Arial" pitchFamily="34" charset="0"/>
              </a:rPr>
              <a:t>Proje Başvurusu Yapacak Araştırmacılar İçin Öneriler</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67169455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B51E4D-4664-4043-BCAF-1B651D96AB6D}">
  <ds:schemaRefs>
    <ds:schemaRef ds:uri="http://purl.org/dc/term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1FC5151-73AF-4992-B300-816A43C7C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0</TotalTime>
  <Words>2868</Words>
  <Application>Microsoft Office PowerPoint</Application>
  <PresentationFormat>Geniş ekran</PresentationFormat>
  <Paragraphs>337</Paragraphs>
  <Slides>42</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42</vt:i4>
      </vt:variant>
    </vt:vector>
  </HeadingPairs>
  <TitlesOfParts>
    <vt:vector size="49" baseType="lpstr">
      <vt:lpstr>Arial</vt:lpstr>
      <vt:lpstr>Calibri</vt:lpstr>
      <vt:lpstr>Calibri Light</vt:lpstr>
      <vt:lpstr>Cambria</vt:lpstr>
      <vt:lpstr>Symbol</vt:lpstr>
      <vt:lpstr>Wingdings</vt:lpstr>
      <vt:lpstr>Metropolitan</vt:lpstr>
      <vt:lpstr>Bilimsel Araştırma Projeleri Koordinatörlüğü ve Proje Süreçleri</vt:lpstr>
      <vt:lpstr>PowerPoint Sunusu</vt:lpstr>
      <vt:lpstr>PowerPoint Sunusu</vt:lpstr>
      <vt:lpstr>PowerPoint Sunusu</vt:lpstr>
      <vt:lpstr>BAP Koordinatörlüğü, Teşkilat Yapısı</vt:lpstr>
      <vt:lpstr>PowerPoint Sunusu</vt:lpstr>
      <vt:lpstr>Proje Başvurusu ve Değerlendirme Süreçleri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Proje Süreçleri Yönetim Sistemi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2013-07-30T14:48:57Z</dcterms:created>
  <dcterms:modified xsi:type="dcterms:W3CDTF">2023-05-02T10:25:23Z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