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6" r:id="rId3"/>
    <p:sldId id="297" r:id="rId4"/>
    <p:sldId id="257" r:id="rId5"/>
    <p:sldId id="302" r:id="rId6"/>
    <p:sldId id="264" r:id="rId7"/>
    <p:sldId id="265" r:id="rId8"/>
    <p:sldId id="315" r:id="rId9"/>
    <p:sldId id="314" r:id="rId10"/>
    <p:sldId id="312" r:id="rId11"/>
    <p:sldId id="298" r:id="rId12"/>
    <p:sldId id="299" r:id="rId13"/>
    <p:sldId id="300" r:id="rId14"/>
    <p:sldId id="301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266" r:id="rId23"/>
    <p:sldId id="311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892C"/>
    <a:srgbClr val="50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94"/>
  </p:normalViewPr>
  <p:slideViewPr>
    <p:cSldViewPr snapToGrid="0">
      <p:cViewPr varScale="1">
        <p:scale>
          <a:sx n="60" d="100"/>
          <a:sy n="60" d="100"/>
        </p:scale>
        <p:origin x="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09A6B-A486-4173-884F-5BFF8CA0150E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ACAB5-9DB5-499C-8535-E8BCED23F3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23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CAB5-9DB5-499C-8535-E8BCED23F3C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62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CAB5-9DB5-499C-8535-E8BCED23F3C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0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0A92-0E78-4171-9071-EC9D72D52879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F7A7-FC6E-4C52-96E3-0AD94AFE5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974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0A92-0E78-4171-9071-EC9D72D52879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F7A7-FC6E-4C52-96E3-0AD94AFE5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0A92-0E78-4171-9071-EC9D72D52879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F7A7-FC6E-4C52-96E3-0AD94AFE5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52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0A92-0E78-4171-9071-EC9D72D52879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F7A7-FC6E-4C52-96E3-0AD94AFE5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80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0A92-0E78-4171-9071-EC9D72D52879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F7A7-FC6E-4C52-96E3-0AD94AFE5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08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0A92-0E78-4171-9071-EC9D72D52879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F7A7-FC6E-4C52-96E3-0AD94AFE5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66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0A92-0E78-4171-9071-EC9D72D52879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F7A7-FC6E-4C52-96E3-0AD94AFE5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00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0A92-0E78-4171-9071-EC9D72D52879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F7A7-FC6E-4C52-96E3-0AD94AFE5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4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0A92-0E78-4171-9071-EC9D72D52879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F7A7-FC6E-4C52-96E3-0AD94AFE5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80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0A92-0E78-4171-9071-EC9D72D52879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F7A7-FC6E-4C52-96E3-0AD94AFE5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21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0A92-0E78-4171-9071-EC9D72D52879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F7A7-FC6E-4C52-96E3-0AD94AFE5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52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A0A92-0E78-4171-9071-EC9D72D52879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F7A7-FC6E-4C52-96E3-0AD94AFE5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26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034473" y="1865746"/>
            <a:ext cx="974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868218" y="1298577"/>
            <a:ext cx="979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5" name="Resim 4" descr="metin, açık hava, işaret içeren bir resim&#10;&#10;Açıklama otomatik olarak oluşturuldu">
            <a:extLst>
              <a:ext uri="{FF2B5EF4-FFF2-40B4-BE49-F238E27FC236}">
                <a16:creationId xmlns:a16="http://schemas.microsoft.com/office/drawing/2014/main" id="{1F8F00AF-B4C3-4750-B24A-7426E5062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3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Zorunlu Yaz Stajı Başvuru Formu eksiksiz doldurularak, staj başlama tarihinden </a:t>
            </a:r>
            <a:r>
              <a:rPr lang="tr-TR" b="1" dirty="0">
                <a:solidFill>
                  <a:srgbClr val="002060"/>
                </a:solidFill>
              </a:rPr>
              <a:t>en geç 15 gün öncesine kadar </a:t>
            </a:r>
            <a:r>
              <a:rPr lang="tr-TR" dirty="0">
                <a:solidFill>
                  <a:srgbClr val="002060"/>
                </a:solidFill>
              </a:rPr>
              <a:t>kontrol ve gerekli işlemler için ilgili bölüme teslim edilmelidir.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757685" y="187629"/>
            <a:ext cx="3434315" cy="15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 Başvuru Formunu Ne Zaman Hazırlamalıyım?</a:t>
            </a:r>
          </a:p>
        </p:txBody>
      </p:sp>
    </p:spTree>
    <p:extLst>
      <p:ext uri="{BB962C8B-B14F-4D97-AF65-F5344CB8AC3E}">
        <p14:creationId xmlns:p14="http://schemas.microsoft.com/office/powerpoint/2010/main" val="29254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79023" y="2260741"/>
            <a:ext cx="1081154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Zorunlu Yaz Stajı Başvuru Formu, Öğrenci İşleri Daire Başkanlığı web sayfası veya Uygulamalı Bilimler Fakültesi web sayfası staj sekmesinde yer alan ilgili linklerden indirilmelidir.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Form, bilgisayar ortamında doldurulmalıdır.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Gerekli bilgiler (başlangıç, bitiş tarihleri vb.) eksiksiz ve doğru yazılmalıdır.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İşveren bilgisi alanında ıslak imza ve kaşe bulunmalıdır.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Öğrenci imzası kısmı imzalanmalıdır. </a:t>
            </a:r>
          </a:p>
          <a:p>
            <a:endParaRPr lang="tr-T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b="1" i="1" dirty="0">
                <a:solidFill>
                  <a:srgbClr val="0070C0"/>
                </a:solidFill>
              </a:rPr>
              <a:t>*</a:t>
            </a:r>
            <a:r>
              <a:rPr lang="tr-TR" sz="2600" b="1" i="1" dirty="0">
                <a:solidFill>
                  <a:srgbClr val="0070C0"/>
                </a:solidFill>
              </a:rPr>
              <a:t>Form 3 nüsha olarak hazırlanmalıdır.</a:t>
            </a: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757685" y="187629"/>
            <a:ext cx="3434315" cy="15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 Başvuru Formunu Nasıl </a:t>
            </a:r>
          </a:p>
          <a:p>
            <a:pPr marL="45720" indent="0" algn="ctr">
              <a:buNone/>
            </a:pPr>
            <a:r>
              <a:rPr lang="tr-TR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Doldurabilirm</a:t>
            </a: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23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63525" y="2074761"/>
            <a:ext cx="108115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563525" y="1735889"/>
            <a:ext cx="3313653" cy="1661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 BAŞVURU </a:t>
            </a:r>
          </a:p>
          <a:p>
            <a:pPr marL="45720" indent="0" algn="ctr">
              <a:buNone/>
            </a:pPr>
            <a:r>
              <a:rPr lang="tr-T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 ÖRNEĞİ</a:t>
            </a:r>
          </a:p>
        </p:txBody>
      </p:sp>
      <p:pic>
        <p:nvPicPr>
          <p:cNvPr id="2" name="İçerik Yer Tutucusu 9">
            <a:extLst>
              <a:ext uri="{FF2B5EF4-FFF2-40B4-BE49-F238E27FC236}">
                <a16:creationId xmlns:a16="http://schemas.microsoft.com/office/drawing/2014/main" id="{83FA3719-BE39-3F6B-4CD8-10A8E512E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05" y="111179"/>
            <a:ext cx="5628429" cy="6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63525" y="2074761"/>
            <a:ext cx="108115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002060"/>
                </a:solidFill>
              </a:rPr>
              <a:t>Zorunlu Yaz Stajı Başvuru Formunun 3 nüshasında da ilgili bilgiler, imzalar ve kaşelenmesi gereken alanlar tamamlandıktan sonra;</a:t>
            </a:r>
          </a:p>
          <a:p>
            <a:endParaRPr lang="tr-T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Birinci nüsha </a:t>
            </a:r>
            <a:r>
              <a:rPr lang="tr-TR" i="1" dirty="0">
                <a:solidFill>
                  <a:srgbClr val="002060"/>
                </a:solidFill>
              </a:rPr>
              <a:t>öğrencide</a:t>
            </a:r>
            <a:r>
              <a:rPr lang="tr-TR" dirty="0">
                <a:solidFill>
                  <a:srgbClr val="002060"/>
                </a:solidFill>
              </a:rPr>
              <a:t> kalacaktır.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İkinci nüsha </a:t>
            </a:r>
            <a:r>
              <a:rPr lang="tr-TR" i="1" dirty="0">
                <a:solidFill>
                  <a:srgbClr val="002060"/>
                </a:solidFill>
              </a:rPr>
              <a:t>ilgili bölüme </a:t>
            </a:r>
            <a:r>
              <a:rPr lang="tr-TR" dirty="0">
                <a:solidFill>
                  <a:srgbClr val="002060"/>
                </a:solidFill>
              </a:rPr>
              <a:t>teslim edilecektir.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Üçüncü nüsha </a:t>
            </a:r>
            <a:r>
              <a:rPr lang="tr-TR" i="1" dirty="0">
                <a:solidFill>
                  <a:srgbClr val="002060"/>
                </a:solidFill>
              </a:rPr>
              <a:t>işverene</a:t>
            </a:r>
            <a:r>
              <a:rPr lang="tr-TR" dirty="0">
                <a:solidFill>
                  <a:srgbClr val="002060"/>
                </a:solidFill>
              </a:rPr>
              <a:t> verilecektir.</a:t>
            </a:r>
          </a:p>
          <a:p>
            <a:pPr marL="0" indent="0">
              <a:buNone/>
            </a:pPr>
            <a:r>
              <a:rPr lang="tr-TR" dirty="0">
                <a:solidFill>
                  <a:srgbClr val="0070C0"/>
                </a:solidFill>
              </a:rPr>
              <a:t>*</a:t>
            </a:r>
            <a:r>
              <a:rPr lang="tr-T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Stajınızı tamamladığınızda </a:t>
            </a:r>
            <a:r>
              <a:rPr lang="tr-T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Staj Defterinizle birlikte </a:t>
            </a:r>
            <a:r>
              <a:rPr lang="tr-T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kendinizde kalan Zorunlu Staj Formunuzun </a:t>
            </a:r>
            <a:r>
              <a:rPr lang="tr-T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bir kopyasını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tr-T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yani kendinizdeki belgenin fotokopisinin </a:t>
            </a:r>
            <a:r>
              <a:rPr lang="tr-T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getirilmesi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gerekmektedir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tr-TR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757685" y="187629"/>
            <a:ext cx="3434315" cy="15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 Başvuru Formumu Kime Teslim Etmeliyim?</a:t>
            </a:r>
          </a:p>
        </p:txBody>
      </p:sp>
    </p:spTree>
    <p:extLst>
      <p:ext uri="{BB962C8B-B14F-4D97-AF65-F5344CB8AC3E}">
        <p14:creationId xmlns:p14="http://schemas.microsoft.com/office/powerpoint/2010/main" val="26726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63525" y="2074761"/>
            <a:ext cx="10811540" cy="4351338"/>
          </a:xfrm>
        </p:spPr>
        <p:txBody>
          <a:bodyPr>
            <a:normAutofit/>
          </a:bodyPr>
          <a:lstStyle/>
          <a:p>
            <a:pPr marL="50292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Zorunlu yaz stajınız için okul tarafından yapılan sigortanızı gösteren belgeyi </a:t>
            </a:r>
            <a:r>
              <a:rPr lang="tr-T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e-Devlet </a:t>
            </a:r>
            <a:r>
              <a:rPr lang="tr-T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üzerinden indirebilirsiniz.</a:t>
            </a:r>
            <a:endParaRPr lang="tr-TR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292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e-Devlet üzerinden belgeye ulaşamadığınız takdirde, okulumuzun finans departmanından stajınızın başlamasına en fazla </a:t>
            </a:r>
            <a:r>
              <a:rPr lang="tr-T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iş günü </a:t>
            </a:r>
            <a:r>
              <a:rPr lang="tr-T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varken talep edebilirsiniz.</a:t>
            </a:r>
            <a:endParaRPr lang="tr-TR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757685" y="431901"/>
            <a:ext cx="3434315" cy="15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 Sigorta Belgesini Nasıl Alabilirim?</a:t>
            </a:r>
          </a:p>
        </p:txBody>
      </p:sp>
    </p:spTree>
    <p:extLst>
      <p:ext uri="{BB962C8B-B14F-4D97-AF65-F5344CB8AC3E}">
        <p14:creationId xmlns:p14="http://schemas.microsoft.com/office/powerpoint/2010/main" val="39436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63525" y="2074761"/>
            <a:ext cx="10811540" cy="4351338"/>
          </a:xfrm>
        </p:spPr>
        <p:txBody>
          <a:bodyPr>
            <a:normAutofit/>
          </a:bodyPr>
          <a:lstStyle/>
          <a:p>
            <a:pPr marL="50292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 yeri staj yetkilisince uygun görülmesi şartıyla </a:t>
            </a:r>
            <a:r>
              <a:rPr lang="tr-T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iş gününe kadar olan devamsızlıklar mazeret </a:t>
            </a:r>
            <a:r>
              <a:rPr lang="tr-T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olarak kabul edilebilir. </a:t>
            </a:r>
          </a:p>
          <a:p>
            <a:pPr marL="50292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Hastalık raporu </a:t>
            </a:r>
            <a:r>
              <a:rPr lang="tr-T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iş gününe kadar 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alınabilir. </a:t>
            </a:r>
          </a:p>
          <a:p>
            <a:pPr marL="50292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Staja mazeretli ya da mazeretsiz </a:t>
            </a:r>
            <a:r>
              <a:rPr lang="tr-T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iş günün</a:t>
            </a:r>
            <a:r>
              <a:rPr lang="tr-T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 fazla 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yani </a:t>
            </a:r>
            <a:r>
              <a:rPr lang="tr-T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iş günü 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devam edilmezse </a:t>
            </a:r>
            <a:r>
              <a:rPr lang="tr-T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staj iptal edilir. </a:t>
            </a:r>
            <a:endParaRPr lang="tr-TR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757685" y="431901"/>
            <a:ext cx="3434315" cy="15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Staja Gidemezsem Ne Olur?</a:t>
            </a:r>
          </a:p>
        </p:txBody>
      </p:sp>
    </p:spTree>
    <p:extLst>
      <p:ext uri="{BB962C8B-B14F-4D97-AF65-F5344CB8AC3E}">
        <p14:creationId xmlns:p14="http://schemas.microsoft.com/office/powerpoint/2010/main" val="13387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63525" y="2074761"/>
            <a:ext cx="1081154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002060"/>
                </a:solidFill>
              </a:rPr>
              <a:t>Staj, zorunlu staj gün sayısı olan 30 iş günü şeklinde tamamlanmalıdır. </a:t>
            </a:r>
          </a:p>
          <a:p>
            <a:pPr marL="0" indent="0">
              <a:buNone/>
            </a:pPr>
            <a:r>
              <a:rPr lang="tr-TR" sz="2000" i="1" dirty="0">
                <a:solidFill>
                  <a:srgbClr val="002060"/>
                </a:solidFill>
              </a:rPr>
              <a:t>     </a:t>
            </a:r>
            <a:r>
              <a:rPr lang="tr-TR" sz="2000" i="1" dirty="0">
                <a:solidFill>
                  <a:srgbClr val="0070C0"/>
                </a:solidFill>
              </a:rPr>
              <a:t>*</a:t>
            </a:r>
            <a:r>
              <a:rPr lang="tr-TR" sz="2200" i="1" dirty="0">
                <a:solidFill>
                  <a:srgbClr val="0070C0"/>
                </a:solidFill>
              </a:rPr>
              <a:t>Gastronomi ve Mutfak Sanatları (Türkçe ve İngilizce) bölümlerinde 60 iş günü olan staj, 2 ya da 3’e bölünerek 60 iş günü sayısına tamamlanmalıdır.</a:t>
            </a: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002060"/>
                </a:solidFill>
              </a:rPr>
              <a:t>Staja gidilmeyen günler (en fazla toplam 8 iş günü), staj formunda beyan edilen staj bitiş tarihini takip eden günlere eklenerek staja devam edilmesi ve stajın tamamlanması gerekmektedir. </a:t>
            </a:r>
          </a:p>
          <a:p>
            <a:pPr marL="0" indent="0" algn="ctr">
              <a:buNone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757685" y="431901"/>
            <a:ext cx="3434315" cy="15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Staja Gidemezsem Ne Olur?</a:t>
            </a:r>
          </a:p>
        </p:txBody>
      </p:sp>
    </p:spTree>
    <p:extLst>
      <p:ext uri="{BB962C8B-B14F-4D97-AF65-F5344CB8AC3E}">
        <p14:creationId xmlns:p14="http://schemas.microsoft.com/office/powerpoint/2010/main" val="30687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63525" y="2074761"/>
            <a:ext cx="1081154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Alınan sağlık raporunun </a:t>
            </a:r>
            <a:r>
              <a:rPr lang="tr-TR" b="1" dirty="0">
                <a:solidFill>
                  <a:srgbClr val="002060"/>
                </a:solidFill>
              </a:rPr>
              <a:t>iş yerine teslim edilmesi</a:t>
            </a:r>
            <a:r>
              <a:rPr lang="tr-TR" dirty="0">
                <a:solidFill>
                  <a:srgbClr val="002060"/>
                </a:solidFill>
              </a:rPr>
              <a:t> gerekmektedir.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Stajın bittiği günün hemen sonrasında </a:t>
            </a:r>
            <a:r>
              <a:rPr lang="tr-TR" b="1" dirty="0">
                <a:solidFill>
                  <a:srgbClr val="002060"/>
                </a:solidFill>
              </a:rPr>
              <a:t>raporlu gün sayısı kadar ek staj </a:t>
            </a:r>
            <a:r>
              <a:rPr lang="tr-TR" dirty="0">
                <a:solidFill>
                  <a:srgbClr val="002060"/>
                </a:solidFill>
              </a:rPr>
              <a:t>yapılmalıdır.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Raporlu olunan tarihlerin staj defterinde belirtilmesi gerekmektedir.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Ek staj yapılan tarihler için de staj defteri doldurulmalıdır.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757685" y="246128"/>
            <a:ext cx="3434315" cy="15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Rapor Alındığında İzlenmesi Gereken Adımlar</a:t>
            </a:r>
          </a:p>
        </p:txBody>
      </p:sp>
    </p:spTree>
    <p:extLst>
      <p:ext uri="{BB962C8B-B14F-4D97-AF65-F5344CB8AC3E}">
        <p14:creationId xmlns:p14="http://schemas.microsoft.com/office/powerpoint/2010/main" val="16340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63" y="14258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457200" y="2074760"/>
            <a:ext cx="11344939" cy="45371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Mazeretli (raporlu) ya da mazeretsiz, staja devam edilmediğinde staj 30 güne tamamlanmak zorundadır. </a:t>
            </a:r>
            <a:r>
              <a:rPr lang="tr-TR" i="1" dirty="0">
                <a:solidFill>
                  <a:srgbClr val="002060"/>
                </a:solidFill>
              </a:rPr>
              <a:t>(</a:t>
            </a:r>
            <a:r>
              <a:rPr lang="tr-TR" i="1" dirty="0" err="1">
                <a:solidFill>
                  <a:srgbClr val="002060"/>
                </a:solidFill>
              </a:rPr>
              <a:t>İGÜ</a:t>
            </a:r>
            <a:r>
              <a:rPr lang="tr-TR" i="1" dirty="0">
                <a:solidFill>
                  <a:srgbClr val="002060"/>
                </a:solidFill>
              </a:rPr>
              <a:t> Staj Yönergesi  Md. 8 (15))</a:t>
            </a:r>
          </a:p>
          <a:p>
            <a:pPr marL="0" indent="0">
              <a:buNone/>
            </a:pPr>
            <a:endParaRPr lang="tr-TR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u="sng" dirty="0">
                <a:solidFill>
                  <a:srgbClr val="002060"/>
                </a:solidFill>
              </a:rPr>
              <a:t>İlgili Yönerge için;</a:t>
            </a:r>
          </a:p>
          <a:p>
            <a:pPr marL="0" indent="0">
              <a:buNone/>
            </a:pPr>
            <a:r>
              <a:rPr lang="tr-TR" sz="2600" i="1" dirty="0">
                <a:solidFill>
                  <a:srgbClr val="002060"/>
                </a:solidFill>
              </a:rPr>
              <a:t>https://panel.gelisim.edu.tr/assets/2018/dokumanlar/genel_sekreterlik/YN.28%20ig%C3%BC%20staj%20y%C3%B6nergesi_6be8edef43834d23b9a6ef1ccaa1bcd2.pdf</a:t>
            </a:r>
          </a:p>
          <a:p>
            <a:pPr marL="0" indent="0">
              <a:buNone/>
            </a:pPr>
            <a:endParaRPr lang="tr-TR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757685" y="246128"/>
            <a:ext cx="3434315" cy="15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Rapor Alındığında İzlenmesi Gereken Adımlar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8A94E01-B46A-E83A-A3A8-7364A2B0C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65" y="4949973"/>
            <a:ext cx="1837240" cy="18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1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63524" y="2074761"/>
            <a:ext cx="1113228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002060"/>
                </a:solidFill>
              </a:rPr>
              <a:t>Stajın tamamlanmasının ardından</a:t>
            </a:r>
            <a:r>
              <a:rPr lang="tr-TR" dirty="0">
                <a:solidFill>
                  <a:srgbClr val="002060"/>
                </a:solidFill>
              </a:rPr>
              <a:t>, stajın bittiği yaz dönemi sonunda </a:t>
            </a:r>
            <a:r>
              <a:rPr lang="tr-TR" b="1" dirty="0">
                <a:solidFill>
                  <a:srgbClr val="002060"/>
                </a:solidFill>
              </a:rPr>
              <a:t>yeni eğitim/ öğretim yılı başlamadan </a:t>
            </a:r>
            <a:r>
              <a:rPr lang="tr-TR" dirty="0">
                <a:solidFill>
                  <a:srgbClr val="002060"/>
                </a:solidFill>
              </a:rPr>
              <a:t>staj defterinin </a:t>
            </a:r>
            <a:r>
              <a:rPr lang="tr-TR" b="1" dirty="0">
                <a:solidFill>
                  <a:srgbClr val="002060"/>
                </a:solidFill>
              </a:rPr>
              <a:t>ilgili bölüme teslim edilmesi </a:t>
            </a:r>
            <a:r>
              <a:rPr lang="tr-TR" dirty="0">
                <a:solidFill>
                  <a:srgbClr val="002060"/>
                </a:solidFill>
              </a:rPr>
              <a:t>gerekmektedir.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651359" y="-116958"/>
            <a:ext cx="3434315" cy="1560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 Defterimi Ne Zaman Teslim Etmeliyim?</a:t>
            </a:r>
          </a:p>
        </p:txBody>
      </p:sp>
    </p:spTree>
    <p:extLst>
      <p:ext uri="{BB962C8B-B14F-4D97-AF65-F5344CB8AC3E}">
        <p14:creationId xmlns:p14="http://schemas.microsoft.com/office/powerpoint/2010/main" val="2148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838200" y="19747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4800" b="1" dirty="0">
                <a:solidFill>
                  <a:srgbClr val="002060"/>
                </a:solidFill>
              </a:rPr>
              <a:t>Uygulamalı Bilimler Fakültesi </a:t>
            </a:r>
          </a:p>
          <a:p>
            <a:pPr marL="0" indent="0" algn="ctr">
              <a:buNone/>
            </a:pPr>
            <a:r>
              <a:rPr lang="tr-TR" sz="4800" b="1" dirty="0">
                <a:solidFill>
                  <a:srgbClr val="002060"/>
                </a:solidFill>
              </a:rPr>
              <a:t>(</a:t>
            </a:r>
            <a:r>
              <a:rPr lang="tr-TR" sz="4800" b="1" dirty="0" err="1">
                <a:solidFill>
                  <a:srgbClr val="002060"/>
                </a:solidFill>
              </a:rPr>
              <a:t>UBF</a:t>
            </a:r>
            <a:r>
              <a:rPr lang="tr-TR" sz="4800" b="1" dirty="0">
                <a:solidFill>
                  <a:srgbClr val="00206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tr-TR" sz="4800" b="1" dirty="0">
                <a:solidFill>
                  <a:srgbClr val="002060"/>
                </a:solidFill>
              </a:rPr>
              <a:t>2022-2023 Akademik Yılı</a:t>
            </a:r>
          </a:p>
          <a:p>
            <a:pPr marL="0" indent="0" algn="ctr">
              <a:buNone/>
            </a:pPr>
            <a:r>
              <a:rPr lang="tr-TR" sz="4800" b="1" dirty="0">
                <a:solidFill>
                  <a:srgbClr val="002060"/>
                </a:solidFill>
              </a:rPr>
              <a:t>Zorunlu Yaz Stajı Bilgilendirmesi</a:t>
            </a:r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793019" y="212435"/>
            <a:ext cx="3241679" cy="145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İGÜ</a:t>
            </a:r>
            <a:endParaRPr lang="tr-TR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tr-TR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UBF</a:t>
            </a:r>
            <a:endParaRPr lang="tr-TR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6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637948" y="891678"/>
            <a:ext cx="11355571" cy="4657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rgbClr val="002060"/>
                </a:solidFill>
              </a:rPr>
              <a:t>STAJ DEĞERLENDİRİLME SÜRECİ</a:t>
            </a:r>
          </a:p>
          <a:p>
            <a:pPr marL="0" indent="0" algn="ctr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651359" y="-116958"/>
            <a:ext cx="3434315" cy="15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98481" y="2746835"/>
            <a:ext cx="11600114" cy="2608207"/>
            <a:chOff x="198481" y="2746835"/>
            <a:chExt cx="11600114" cy="2608207"/>
          </a:xfrm>
        </p:grpSpPr>
        <p:sp>
          <p:nvSpPr>
            <p:cNvPr id="6" name="Dikdörtgen: Köşeleri Yuvarlatılmış 5">
              <a:extLst>
                <a:ext uri="{FF2B5EF4-FFF2-40B4-BE49-F238E27FC236}">
                  <a16:creationId xmlns:a16="http://schemas.microsoft.com/office/drawing/2014/main" id="{B55BFB62-A4BA-1CE1-4B99-0F68B4E6E411}"/>
                </a:ext>
              </a:extLst>
            </p:cNvPr>
            <p:cNvSpPr/>
            <p:nvPr/>
          </p:nvSpPr>
          <p:spPr>
            <a:xfrm>
              <a:off x="198481" y="3442901"/>
              <a:ext cx="1706523" cy="129349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/>
                <a:t>Bölüm Staj </a:t>
              </a:r>
              <a:r>
                <a:rPr lang="tr-TR" b="1" dirty="0"/>
                <a:t>Koordinatörü</a:t>
              </a:r>
              <a:endParaRPr lang="tr-TR" sz="2000" b="1" dirty="0"/>
            </a:p>
          </p:txBody>
        </p:sp>
        <p:sp>
          <p:nvSpPr>
            <p:cNvPr id="13" name="Dikdörtgen: Köşeleri Yuvarlatılmış 12">
              <a:extLst>
                <a:ext uri="{FF2B5EF4-FFF2-40B4-BE49-F238E27FC236}">
                  <a16:creationId xmlns:a16="http://schemas.microsoft.com/office/drawing/2014/main" id="{FDC7E2DA-C439-3635-6791-1587ABF47E7B}"/>
                </a:ext>
              </a:extLst>
            </p:cNvPr>
            <p:cNvSpPr/>
            <p:nvPr/>
          </p:nvSpPr>
          <p:spPr>
            <a:xfrm>
              <a:off x="2530551" y="3465152"/>
              <a:ext cx="1780951" cy="129349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rgbClr val="002060"/>
                  </a:solidFill>
                </a:rPr>
                <a:t>Staj Komisyonu</a:t>
              </a:r>
            </a:p>
          </p:txBody>
        </p:sp>
        <p:sp>
          <p:nvSpPr>
            <p:cNvPr id="14" name="Dikdörtgen: Köşeleri Yuvarlatılmış 13">
              <a:extLst>
                <a:ext uri="{FF2B5EF4-FFF2-40B4-BE49-F238E27FC236}">
                  <a16:creationId xmlns:a16="http://schemas.microsoft.com/office/drawing/2014/main" id="{12A54EC7-778A-F846-3A9E-0E2ADFF95F6F}"/>
                </a:ext>
              </a:extLst>
            </p:cNvPr>
            <p:cNvSpPr/>
            <p:nvPr/>
          </p:nvSpPr>
          <p:spPr>
            <a:xfrm>
              <a:off x="5072176" y="3442901"/>
              <a:ext cx="1682600" cy="129349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800" b="1"/>
                <a:t>Bölüm Staj Koordinatörü</a:t>
              </a:r>
              <a:endParaRPr lang="tr-TR" sz="1800" b="1" dirty="0"/>
            </a:p>
          </p:txBody>
        </p:sp>
        <p:sp>
          <p:nvSpPr>
            <p:cNvPr id="15" name="Dikdörtgen: Köşeleri Yuvarlatılmış 14">
              <a:extLst>
                <a:ext uri="{FF2B5EF4-FFF2-40B4-BE49-F238E27FC236}">
                  <a16:creationId xmlns:a16="http://schemas.microsoft.com/office/drawing/2014/main" id="{AC1AF3D1-EF4E-B4DA-32CC-9456852A9A66}"/>
                </a:ext>
              </a:extLst>
            </p:cNvPr>
            <p:cNvSpPr/>
            <p:nvPr/>
          </p:nvSpPr>
          <p:spPr>
            <a:xfrm>
              <a:off x="7445007" y="2746836"/>
              <a:ext cx="1780951" cy="52916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rgbClr val="002060"/>
                  </a:solidFill>
                </a:rPr>
                <a:t>KABUL</a:t>
              </a:r>
            </a:p>
          </p:txBody>
        </p:sp>
        <p:sp>
          <p:nvSpPr>
            <p:cNvPr id="16" name="Dikdörtgen: Köşeleri Yuvarlatılmış 15">
              <a:extLst>
                <a:ext uri="{FF2B5EF4-FFF2-40B4-BE49-F238E27FC236}">
                  <a16:creationId xmlns:a16="http://schemas.microsoft.com/office/drawing/2014/main" id="{9B7CB04E-525E-F123-1DB7-940D4420FB5B}"/>
                </a:ext>
              </a:extLst>
            </p:cNvPr>
            <p:cNvSpPr/>
            <p:nvPr/>
          </p:nvSpPr>
          <p:spPr>
            <a:xfrm>
              <a:off x="7465829" y="4825876"/>
              <a:ext cx="1780951" cy="52916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err="1"/>
                <a:t>RED</a:t>
              </a:r>
              <a:endParaRPr lang="tr-TR" sz="2000" b="1" dirty="0"/>
            </a:p>
          </p:txBody>
        </p:sp>
        <p:sp>
          <p:nvSpPr>
            <p:cNvPr id="17" name="Dikdörtgen: Köşeleri Yuvarlatılmış 16">
              <a:extLst>
                <a:ext uri="{FF2B5EF4-FFF2-40B4-BE49-F238E27FC236}">
                  <a16:creationId xmlns:a16="http://schemas.microsoft.com/office/drawing/2014/main" id="{1E7FD8A6-7E20-4475-591D-25CB1B0C72BC}"/>
                </a:ext>
              </a:extLst>
            </p:cNvPr>
            <p:cNvSpPr/>
            <p:nvPr/>
          </p:nvSpPr>
          <p:spPr>
            <a:xfrm>
              <a:off x="9995493" y="2746835"/>
              <a:ext cx="1780951" cy="529167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/>
                <a:t>Öğrenci İşleri</a:t>
              </a:r>
            </a:p>
          </p:txBody>
        </p:sp>
        <p:sp>
          <p:nvSpPr>
            <p:cNvPr id="18" name="Dikdörtgen: Köşeleri Yuvarlatılmış 17">
              <a:extLst>
                <a:ext uri="{FF2B5EF4-FFF2-40B4-BE49-F238E27FC236}">
                  <a16:creationId xmlns:a16="http://schemas.microsoft.com/office/drawing/2014/main" id="{C787A12C-0FF1-EE1B-6820-1D1AC52DD1F9}"/>
                </a:ext>
              </a:extLst>
            </p:cNvPr>
            <p:cNvSpPr/>
            <p:nvPr/>
          </p:nvSpPr>
          <p:spPr>
            <a:xfrm>
              <a:off x="10017644" y="4825876"/>
              <a:ext cx="1780951" cy="51917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rgbClr val="002060"/>
                  </a:solidFill>
                </a:rPr>
                <a:t>Öğrenciye</a:t>
              </a:r>
            </a:p>
          </p:txBody>
        </p:sp>
        <p:cxnSp>
          <p:nvCxnSpPr>
            <p:cNvPr id="20" name="Düz Ok Bağlayıcısı 19">
              <a:extLst>
                <a:ext uri="{FF2B5EF4-FFF2-40B4-BE49-F238E27FC236}">
                  <a16:creationId xmlns:a16="http://schemas.microsoft.com/office/drawing/2014/main" id="{D050D339-C11B-808C-094B-1485A40E43D5}"/>
                </a:ext>
              </a:extLst>
            </p:cNvPr>
            <p:cNvCxnSpPr/>
            <p:nvPr/>
          </p:nvCxnSpPr>
          <p:spPr>
            <a:xfrm>
              <a:off x="1905004" y="4089649"/>
              <a:ext cx="529852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Ok Bağlayıcısı 20">
              <a:extLst>
                <a:ext uri="{FF2B5EF4-FFF2-40B4-BE49-F238E27FC236}">
                  <a16:creationId xmlns:a16="http://schemas.microsoft.com/office/drawing/2014/main" id="{F4331913-ED78-DD26-BB6E-728D349233AD}"/>
                </a:ext>
              </a:extLst>
            </p:cNvPr>
            <p:cNvCxnSpPr/>
            <p:nvPr/>
          </p:nvCxnSpPr>
          <p:spPr>
            <a:xfrm>
              <a:off x="4311502" y="4111900"/>
              <a:ext cx="529852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Bağlayıcı: Dirsek 22">
              <a:extLst>
                <a:ext uri="{FF2B5EF4-FFF2-40B4-BE49-F238E27FC236}">
                  <a16:creationId xmlns:a16="http://schemas.microsoft.com/office/drawing/2014/main" id="{2372E6FA-7B40-CC08-A276-C0283BD153AD}"/>
                </a:ext>
              </a:extLst>
            </p:cNvPr>
            <p:cNvCxnSpPr/>
            <p:nvPr/>
          </p:nvCxnSpPr>
          <p:spPr>
            <a:xfrm flipV="1">
              <a:off x="6002530" y="3067211"/>
              <a:ext cx="1222744" cy="417582"/>
            </a:xfrm>
            <a:prstGeom prst="bentConnector3">
              <a:avLst>
                <a:gd name="adj1" fmla="val 47391"/>
              </a:avLst>
            </a:prstGeom>
            <a:ln>
              <a:solidFill>
                <a:srgbClr val="00206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Bağlayıcı: Dirsek 28">
              <a:extLst>
                <a:ext uri="{FF2B5EF4-FFF2-40B4-BE49-F238E27FC236}">
                  <a16:creationId xmlns:a16="http://schemas.microsoft.com/office/drawing/2014/main" id="{9FAFB18E-78E8-BF37-DF42-4D3D1B445A56}"/>
                </a:ext>
              </a:extLst>
            </p:cNvPr>
            <p:cNvCxnSpPr/>
            <p:nvPr/>
          </p:nvCxnSpPr>
          <p:spPr>
            <a:xfrm>
              <a:off x="6096000" y="4708912"/>
              <a:ext cx="1112874" cy="426608"/>
            </a:xfrm>
            <a:prstGeom prst="bentConnector3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Düz Ok Bağlayıcısı 29">
              <a:extLst>
                <a:ext uri="{FF2B5EF4-FFF2-40B4-BE49-F238E27FC236}">
                  <a16:creationId xmlns:a16="http://schemas.microsoft.com/office/drawing/2014/main" id="{5D2AD452-6BC5-5A36-19B2-97B24C07A476}"/>
                </a:ext>
              </a:extLst>
            </p:cNvPr>
            <p:cNvCxnSpPr/>
            <p:nvPr/>
          </p:nvCxnSpPr>
          <p:spPr>
            <a:xfrm>
              <a:off x="9246780" y="5153994"/>
              <a:ext cx="529852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Düz Ok Bağlayıcısı 30">
              <a:extLst>
                <a:ext uri="{FF2B5EF4-FFF2-40B4-BE49-F238E27FC236}">
                  <a16:creationId xmlns:a16="http://schemas.microsoft.com/office/drawing/2014/main" id="{190739CE-5CF7-4C49-CCCB-A3C0E12A7F29}"/>
                </a:ext>
              </a:extLst>
            </p:cNvPr>
            <p:cNvCxnSpPr/>
            <p:nvPr/>
          </p:nvCxnSpPr>
          <p:spPr>
            <a:xfrm>
              <a:off x="9246780" y="3011418"/>
              <a:ext cx="529852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675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63524" y="2074761"/>
            <a:ext cx="1113228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Gönüllü staj yapılabilmesi için </a:t>
            </a:r>
            <a:r>
              <a:rPr lang="tr-TR" b="1" dirty="0">
                <a:solidFill>
                  <a:srgbClr val="002060"/>
                </a:solidFill>
              </a:rPr>
              <a:t>zorunlu yaz stajının tamamlanmış olması </a:t>
            </a:r>
            <a:r>
              <a:rPr lang="tr-TR" dirty="0">
                <a:solidFill>
                  <a:srgbClr val="002060"/>
                </a:solidFill>
              </a:rPr>
              <a:t>gerekmektedir.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Belirlenen staj süresini isteğe bağlı uzatan öğrenci için </a:t>
            </a:r>
            <a:r>
              <a:rPr lang="tr-TR" b="1" dirty="0">
                <a:solidFill>
                  <a:srgbClr val="002060"/>
                </a:solidFill>
              </a:rPr>
              <a:t>ek sigorta işlemi yapılmaz.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Öğretim planlarında (müfredatında) zorunlu yaz stajı bulunmayan öğrenciler gönüllü staj yapamaz. 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651359" y="-116958"/>
            <a:ext cx="3434315" cy="15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Gönüllü Staj Yapabilir Miyim?</a:t>
            </a:r>
          </a:p>
        </p:txBody>
      </p:sp>
    </p:spTree>
    <p:extLst>
      <p:ext uri="{BB962C8B-B14F-4D97-AF65-F5344CB8AC3E}">
        <p14:creationId xmlns:p14="http://schemas.microsoft.com/office/powerpoint/2010/main" val="4237986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710423" y="2543911"/>
            <a:ext cx="10515600" cy="29989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tr-TR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3200" b="0" i="0" u="none" strike="noStrike" dirty="0">
                <a:solidFill>
                  <a:srgbClr val="002060"/>
                </a:solidFill>
                <a:effectLst/>
              </a:rPr>
              <a:t>Stajla ilgili sorularınız için </a:t>
            </a:r>
            <a:r>
              <a:rPr lang="tr-TR" sz="3200" b="1" i="0" u="none" strike="noStrike" dirty="0">
                <a:solidFill>
                  <a:srgbClr val="002060"/>
                </a:solidFill>
                <a:effectLst/>
              </a:rPr>
              <a:t>kendi bölümünüzün Staj Koordinatörü ve Araştırma Görevlileri </a:t>
            </a:r>
            <a:r>
              <a:rPr lang="tr-TR" sz="3200" b="0" i="0" u="none" strike="noStrike" dirty="0">
                <a:solidFill>
                  <a:srgbClr val="002060"/>
                </a:solidFill>
                <a:effectLst/>
              </a:rPr>
              <a:t>ile iletişime geçmeniz gerekmektedir. 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9019309" y="221672"/>
            <a:ext cx="3052334" cy="1348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 Bilgilendirmeleri İçin Kiminle İletişime Geçmeliyim?</a:t>
            </a:r>
          </a:p>
        </p:txBody>
      </p:sp>
    </p:spTree>
    <p:extLst>
      <p:ext uri="{BB962C8B-B14F-4D97-AF65-F5344CB8AC3E}">
        <p14:creationId xmlns:p14="http://schemas.microsoft.com/office/powerpoint/2010/main" val="15547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9019309" y="221672"/>
            <a:ext cx="3052334" cy="134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1" descr="Ekran Kırpma">
            <a:extLst>
              <a:ext uri="{FF2B5EF4-FFF2-40B4-BE49-F238E27FC236}">
                <a16:creationId xmlns:a16="http://schemas.microsoft.com/office/drawing/2014/main" id="{0FD0FE21-701A-4E0C-C786-560FC3B51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79" y="3688685"/>
            <a:ext cx="5292028" cy="719716"/>
          </a:xfrm>
          <a:prstGeom prst="rect">
            <a:avLst/>
          </a:prstGeom>
        </p:spPr>
      </p:pic>
      <p:pic>
        <p:nvPicPr>
          <p:cNvPr id="6" name="İçerik Yer Tutucusu 5" descr="Ekran Kırpma">
            <a:extLst>
              <a:ext uri="{FF2B5EF4-FFF2-40B4-BE49-F238E27FC236}">
                <a16:creationId xmlns:a16="http://schemas.microsoft.com/office/drawing/2014/main" id="{B7E2B1E3-1320-E91E-9214-61B60A72C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26" y="4668268"/>
            <a:ext cx="2867425" cy="447737"/>
          </a:xfr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69334DB-44AF-C9B3-C95D-E7A8C58A8BCC}"/>
              </a:ext>
            </a:extLst>
          </p:cNvPr>
          <p:cNvSpPr txBox="1"/>
          <p:nvPr/>
        </p:nvSpPr>
        <p:spPr>
          <a:xfrm>
            <a:off x="3031165" y="2659377"/>
            <a:ext cx="61296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tr-TR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 Ederiz</a:t>
            </a:r>
          </a:p>
        </p:txBody>
      </p:sp>
    </p:spTree>
    <p:extLst>
      <p:ext uri="{BB962C8B-B14F-4D97-AF65-F5344CB8AC3E}">
        <p14:creationId xmlns:p14="http://schemas.microsoft.com/office/powerpoint/2010/main" val="19977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42"/>
          </a:xfrm>
          <a:prstGeom prst="rect">
            <a:avLst/>
          </a:prstGeom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9373851" y="569269"/>
            <a:ext cx="3241679" cy="145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Sunum İçeriği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1EE55DE-2E39-6FDB-118B-4AF6BBF8ADFE}"/>
              </a:ext>
            </a:extLst>
          </p:cNvPr>
          <p:cNvSpPr txBox="1"/>
          <p:nvPr/>
        </p:nvSpPr>
        <p:spPr>
          <a:xfrm>
            <a:off x="710609" y="2133656"/>
            <a:ext cx="5746898" cy="475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Staja ne zaman başlayabilirim?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Kaç gün staj yapacağım?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yerimi okul mu buluyor?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başvuru formu ve staj defterini nereden alabilirim?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başvuru formunu ne zaman hazırlamalıyım?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1F3CA7C-D90E-469F-485C-973A2FBBA549}"/>
              </a:ext>
            </a:extLst>
          </p:cNvPr>
          <p:cNvSpPr txBox="1"/>
          <p:nvPr/>
        </p:nvSpPr>
        <p:spPr>
          <a:xfrm>
            <a:off x="5908158" y="2037156"/>
            <a:ext cx="6283842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başvuru formunu kime teslim etmeliyim?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sigorta belgesini nasıl alabilirim?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Staja gidemezsem ne olur?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defterimi ne zaman getirmeliyim?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defterimi kime teslim etmeliyim?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Stajım nasıl değerlendiriliyor?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Gönüllü staj yapabilir miyim?</a:t>
            </a:r>
          </a:p>
        </p:txBody>
      </p:sp>
    </p:spTree>
    <p:extLst>
      <p:ext uri="{BB962C8B-B14F-4D97-AF65-F5344CB8AC3E}">
        <p14:creationId xmlns:p14="http://schemas.microsoft.com/office/powerpoint/2010/main" val="36572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838200" y="199597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En erken </a:t>
            </a:r>
            <a:r>
              <a:rPr lang="tr-TR" b="1" dirty="0">
                <a:solidFill>
                  <a:srgbClr val="002060"/>
                </a:solidFill>
              </a:rPr>
              <a:t>4. yarıyılı izleyen (2.sınıfın tamamlanması sonrası) yaz aylarında</a:t>
            </a:r>
            <a:r>
              <a:rPr lang="tr-TR" dirty="0">
                <a:solidFill>
                  <a:srgbClr val="002060"/>
                </a:solidFill>
              </a:rPr>
              <a:t> zorunlu staj uygulaması gerçekleştirilebilmektedir.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Yaz dönemi stajına </a:t>
            </a:r>
            <a:r>
              <a:rPr lang="tr-TR" b="1" dirty="0">
                <a:solidFill>
                  <a:srgbClr val="002060"/>
                </a:solidFill>
              </a:rPr>
              <a:t>en erken final sınavlarının bittiği gün olan 23 Haziran 2023 tarihinde </a:t>
            </a:r>
            <a:r>
              <a:rPr lang="tr-TR" dirty="0">
                <a:solidFill>
                  <a:srgbClr val="002060"/>
                </a:solidFill>
              </a:rPr>
              <a:t>(ve sonrasında) başlanabilmektedir. </a:t>
            </a:r>
          </a:p>
          <a:p>
            <a:pPr marL="0" indent="0" algn="ctr">
              <a:buNone/>
            </a:pPr>
            <a:r>
              <a:rPr lang="tr-TR" sz="1800" dirty="0">
                <a:solidFill>
                  <a:srgbClr val="0070C0"/>
                </a:solidFill>
              </a:rPr>
              <a:t>*</a:t>
            </a:r>
            <a:r>
              <a:rPr lang="tr-TR" sz="1800" i="1" dirty="0">
                <a:solidFill>
                  <a:srgbClr val="0070C0"/>
                </a:solidFill>
              </a:rPr>
              <a:t>Gastronomi ve Mutfak Sanatları (Türkçe, İngilizce) ve Restorasyon ve Konservasyon bölümü öğrencileri 1. sınıfın tamamlandığı yaz ayları itibariyle stajlarına başlayabilmektedir. </a:t>
            </a:r>
          </a:p>
          <a:p>
            <a:pPr marL="0" indent="0" algn="ctr">
              <a:buNone/>
            </a:pPr>
            <a:r>
              <a:rPr lang="tr-TR" sz="1800" i="1" dirty="0">
                <a:solidFill>
                  <a:srgbClr val="0070C0"/>
                </a:solidFill>
              </a:rPr>
              <a:t>**Derslerinin tümü başarıyla tamamlanmış veya devam zorunluluğu gerektiren dersi olmayan öğrenciler yaz dönemi dışında yer alan ders dönemlerinde de staj yapabilmektedir. 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9122628" y="425623"/>
            <a:ext cx="3241679" cy="145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Staja Ne Zaman Başlayabilirim?</a:t>
            </a:r>
          </a:p>
        </p:txBody>
      </p:sp>
    </p:spTree>
    <p:extLst>
      <p:ext uri="{BB962C8B-B14F-4D97-AF65-F5344CB8AC3E}">
        <p14:creationId xmlns:p14="http://schemas.microsoft.com/office/powerpoint/2010/main" val="17559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" y="14258"/>
            <a:ext cx="12192000" cy="6843742"/>
          </a:xfrm>
          <a:prstGeom prst="rect">
            <a:avLst/>
          </a:prstGeom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9122628" y="425623"/>
            <a:ext cx="3241679" cy="145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Staja Ne Zaman Başlayabilirim?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15E5088-7D19-FC85-42B3-4B7CE5B90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6" y="1955836"/>
            <a:ext cx="10079664" cy="3992255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FD29B95C-1E0A-BB07-89FC-2E9951796829}"/>
              </a:ext>
            </a:extLst>
          </p:cNvPr>
          <p:cNvSpPr txBox="1"/>
          <p:nvPr/>
        </p:nvSpPr>
        <p:spPr>
          <a:xfrm>
            <a:off x="763359" y="5948091"/>
            <a:ext cx="876122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tr-TR" sz="18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tr-TR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*Pazar günleri, resmi ve dini bayramlar (arife dahil) staj süresine dahil edilmez.</a:t>
            </a:r>
          </a:p>
        </p:txBody>
      </p:sp>
    </p:spTree>
    <p:extLst>
      <p:ext uri="{BB962C8B-B14F-4D97-AF65-F5344CB8AC3E}">
        <p14:creationId xmlns:p14="http://schemas.microsoft.com/office/powerpoint/2010/main" val="6572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450111" y="2314571"/>
            <a:ext cx="11291777" cy="39312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Öğrenci tarafından önerilen staj yeri uygunluğu, ilgili Bölüm Başkanı ve Staj Koordinatörü tarafından değerlenerek belirlenir.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002060"/>
                </a:solidFill>
              </a:rPr>
              <a:t>Bölüm tarafından uygun bulunmayan kurumda öğrenci zorunlu yaz stajı uygulamasını gerçekleştiremez.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Staj yeri bulmak öğrencinin kendi sorumluluğundadır. </a:t>
            </a:r>
          </a:p>
          <a:p>
            <a:pPr marL="0" indent="0" algn="ctr">
              <a:buNone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9019309" y="221672"/>
            <a:ext cx="3052334" cy="134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 Yerimi Okul Mu Buluyor?</a:t>
            </a:r>
          </a:p>
        </p:txBody>
      </p:sp>
    </p:spTree>
    <p:extLst>
      <p:ext uri="{BB962C8B-B14F-4D97-AF65-F5344CB8AC3E}">
        <p14:creationId xmlns:p14="http://schemas.microsoft.com/office/powerpoint/2010/main" val="35258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65813" y="2153632"/>
            <a:ext cx="11660373" cy="23669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solidFill>
                  <a:srgbClr val="002060"/>
                </a:solidFill>
              </a:rPr>
              <a:t>Zorunlu Yaz Stajı Başvuru Formu ve Staj Defteri, </a:t>
            </a:r>
            <a:r>
              <a:rPr lang="tr-TR" sz="2400" dirty="0" err="1">
                <a:solidFill>
                  <a:srgbClr val="002060"/>
                </a:solidFill>
              </a:rPr>
              <a:t>İGÜ</a:t>
            </a:r>
            <a:r>
              <a:rPr lang="tr-TR" sz="2400" dirty="0">
                <a:solidFill>
                  <a:srgbClr val="002060"/>
                </a:solidFill>
              </a:rPr>
              <a:t> Öğrenci İşleri Daire Başkanlığı ve Uygulamalı Bilimler Fakültesi web sayfalarından temin edilebilmektedir.</a:t>
            </a:r>
          </a:p>
          <a:p>
            <a:pPr marL="0" indent="0" algn="just">
              <a:buNone/>
            </a:pPr>
            <a:r>
              <a:rPr lang="tr-TR" sz="2400" b="1" i="1" dirty="0">
                <a:solidFill>
                  <a:srgbClr val="002060"/>
                </a:solidFill>
              </a:rPr>
              <a:t>İlgili sayfaların link ve </a:t>
            </a:r>
            <a:r>
              <a:rPr lang="tr-TR" sz="2400" b="1" i="1" dirty="0" err="1">
                <a:solidFill>
                  <a:srgbClr val="002060"/>
                </a:solidFill>
              </a:rPr>
              <a:t>UBF</a:t>
            </a:r>
            <a:r>
              <a:rPr lang="tr-TR" sz="2400" b="1" i="1" dirty="0">
                <a:solidFill>
                  <a:srgbClr val="002060"/>
                </a:solidFill>
              </a:rPr>
              <a:t> </a:t>
            </a:r>
            <a:r>
              <a:rPr lang="tr-TR" sz="2400" b="1" i="1" dirty="0" err="1">
                <a:solidFill>
                  <a:srgbClr val="002060"/>
                </a:solidFill>
              </a:rPr>
              <a:t>QR</a:t>
            </a:r>
            <a:r>
              <a:rPr lang="tr-TR" sz="2400" b="1" i="1" dirty="0">
                <a:solidFill>
                  <a:srgbClr val="002060"/>
                </a:solidFill>
              </a:rPr>
              <a:t> Kodu için;</a:t>
            </a:r>
          </a:p>
          <a:p>
            <a:pPr marL="0" indent="0" algn="just">
              <a:buNone/>
            </a:pPr>
            <a:r>
              <a:rPr lang="tr-TR" sz="2400" u="sng" dirty="0">
                <a:solidFill>
                  <a:srgbClr val="002060"/>
                </a:solidFill>
              </a:rPr>
              <a:t>Öğrenci İşleri Daire Başkanlığı: </a:t>
            </a:r>
            <a:r>
              <a:rPr lang="tr-TR" sz="2400" i="1" dirty="0">
                <a:solidFill>
                  <a:srgbClr val="002060"/>
                </a:solidFill>
              </a:rPr>
              <a:t>https://oidb.gelisim.edu.tr/tr/idari-anasayfa</a:t>
            </a:r>
            <a:endParaRPr lang="tr-TR" sz="24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Uygulamalı Bilimler Fakültesi: </a:t>
            </a:r>
            <a:r>
              <a:rPr lang="tr-TR" sz="2400" i="1" dirty="0">
                <a:solidFill>
                  <a:srgbClr val="002060"/>
                </a:solidFill>
                <a:cs typeface="Times New Roman" panose="02020603050405020304" pitchFamily="18" charset="0"/>
              </a:rPr>
              <a:t>https://ubf.gelisim.edu.tr/tr/akademik-icerik-staj-hakkinda</a:t>
            </a:r>
            <a:endParaRPr lang="tr-TR" sz="24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200" dirty="0"/>
              <a:t>                      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8973879" y="221671"/>
            <a:ext cx="3097764" cy="1511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 Başvuru Formu ve Staj Defterini Nereden Alabilirim?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0B9DFB0-F9DE-4360-D6FF-3926C3CF1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08" y="4912171"/>
            <a:ext cx="1938699" cy="19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2CDFDA-B753-6E87-5679-16DF4841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1912628" y="2720773"/>
            <a:ext cx="9618111" cy="25951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3200" b="1" dirty="0">
                <a:solidFill>
                  <a:srgbClr val="002060"/>
                </a:solidFill>
              </a:rPr>
              <a:t> Staj yönergesi okunup,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b="1" dirty="0">
                <a:solidFill>
                  <a:srgbClr val="002060"/>
                </a:solidFill>
              </a:rPr>
              <a:t>Staj akış şeması detaylı olarak incelendiğinde,</a:t>
            </a:r>
          </a:p>
          <a:p>
            <a:pPr marL="0" indent="0" algn="ctr">
              <a:buNone/>
            </a:pPr>
            <a:endParaRPr lang="tr-TR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sz="3200" b="1" dirty="0">
                <a:solidFill>
                  <a:srgbClr val="002060"/>
                </a:solidFill>
              </a:rPr>
              <a:t>Stajla ilgili tüm sorulara cevap bulunabilmektedir.                           </a:t>
            </a:r>
          </a:p>
          <a:p>
            <a:pPr marL="0" indent="0" algn="just">
              <a:buNone/>
            </a:pPr>
            <a:endParaRPr lang="tr-TR" sz="2400" dirty="0"/>
          </a:p>
          <a:p>
            <a:pPr marL="0" indent="0" algn="just">
              <a:buNone/>
            </a:pPr>
            <a:r>
              <a:rPr lang="tr-TR" sz="2400" dirty="0"/>
              <a:t>                        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9094236" y="436213"/>
            <a:ext cx="3097764" cy="1511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Önemli Bilgilendirme</a:t>
            </a:r>
          </a:p>
        </p:txBody>
      </p:sp>
    </p:spTree>
    <p:extLst>
      <p:ext uri="{BB962C8B-B14F-4D97-AF65-F5344CB8AC3E}">
        <p14:creationId xmlns:p14="http://schemas.microsoft.com/office/powerpoint/2010/main" val="22193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63525" y="2074761"/>
            <a:ext cx="108115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FE27134-1B58-23C5-8F12-13910CEE632E}"/>
              </a:ext>
            </a:extLst>
          </p:cNvPr>
          <p:cNvSpPr txBox="1">
            <a:spLocks/>
          </p:cNvSpPr>
          <p:nvPr/>
        </p:nvSpPr>
        <p:spPr>
          <a:xfrm>
            <a:off x="4045966" y="267398"/>
            <a:ext cx="4100068" cy="811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r-T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</a:t>
            </a:r>
            <a:r>
              <a:rPr lang="tr-T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AKIŞ</a:t>
            </a:r>
            <a:r>
              <a:rPr lang="tr-T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ŞEMASI</a:t>
            </a:r>
            <a:endParaRPr lang="tr-TR" sz="3600" dirty="0">
              <a:solidFill>
                <a:srgbClr val="002060"/>
              </a:solidFill>
            </a:endParaRPr>
          </a:p>
        </p:txBody>
      </p:sp>
      <p:sp>
        <p:nvSpPr>
          <p:cNvPr id="6" name="Akış Çizelgesi: İşlem 5">
            <a:extLst>
              <a:ext uri="{FF2B5EF4-FFF2-40B4-BE49-F238E27FC236}">
                <a16:creationId xmlns:a16="http://schemas.microsoft.com/office/drawing/2014/main" id="{3A43B490-46CB-84CB-3FB0-6EB5BADE1010}"/>
              </a:ext>
            </a:extLst>
          </p:cNvPr>
          <p:cNvSpPr/>
          <p:nvPr/>
        </p:nvSpPr>
        <p:spPr>
          <a:xfrm>
            <a:off x="75533" y="1997981"/>
            <a:ext cx="2041451" cy="1354239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  <a:p>
            <a:pPr algn="ctr"/>
            <a:r>
              <a:rPr lang="tr-TR" sz="1600" b="1" dirty="0"/>
              <a:t>Staj yönergesini okuyunuz.</a:t>
            </a:r>
          </a:p>
          <a:p>
            <a:pPr algn="ctr"/>
            <a:r>
              <a:rPr lang="tr-TR" sz="1600" b="1" i="1" dirty="0"/>
              <a:t>https://gelisim.edu.tr/tr/yonergeler</a:t>
            </a:r>
          </a:p>
          <a:p>
            <a:endParaRPr lang="tr-TR" b="1" dirty="0"/>
          </a:p>
        </p:txBody>
      </p:sp>
      <p:sp>
        <p:nvSpPr>
          <p:cNvPr id="7" name="Akış Çizelgesi: İşlem 6">
            <a:extLst>
              <a:ext uri="{FF2B5EF4-FFF2-40B4-BE49-F238E27FC236}">
                <a16:creationId xmlns:a16="http://schemas.microsoft.com/office/drawing/2014/main" id="{481D2B65-09A9-7D6E-10C3-739E23CD6A05}"/>
              </a:ext>
            </a:extLst>
          </p:cNvPr>
          <p:cNvSpPr/>
          <p:nvPr/>
        </p:nvSpPr>
        <p:spPr>
          <a:xfrm>
            <a:off x="2607855" y="1997981"/>
            <a:ext cx="2041451" cy="135423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002060"/>
                </a:solidFill>
              </a:rPr>
              <a:t>3 nüshayı bilgisayar ortamında doldurunuz.</a:t>
            </a:r>
          </a:p>
          <a:p>
            <a:pPr algn="ctr"/>
            <a:r>
              <a:rPr lang="tr-TR" sz="1600" b="1" i="1" dirty="0">
                <a:solidFill>
                  <a:srgbClr val="002060"/>
                </a:solidFill>
              </a:rPr>
              <a:t>https://oidb.gelisim.edu.tr/tr/idari-icerik-form-ve-belgeler</a:t>
            </a:r>
          </a:p>
        </p:txBody>
      </p:sp>
      <p:sp>
        <p:nvSpPr>
          <p:cNvPr id="8" name="Akış Çizelgesi: İşlem 7">
            <a:extLst>
              <a:ext uri="{FF2B5EF4-FFF2-40B4-BE49-F238E27FC236}">
                <a16:creationId xmlns:a16="http://schemas.microsoft.com/office/drawing/2014/main" id="{FA35C95B-C67F-97DD-6B11-13D6D5C30209}"/>
              </a:ext>
            </a:extLst>
          </p:cNvPr>
          <p:cNvSpPr/>
          <p:nvPr/>
        </p:nvSpPr>
        <p:spPr>
          <a:xfrm>
            <a:off x="5166537" y="1997981"/>
            <a:ext cx="2041451" cy="1354239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Staj yapılacak kurumun imza ve kaşe bilgilerini tamamlayınız.</a:t>
            </a:r>
          </a:p>
        </p:txBody>
      </p:sp>
      <p:sp>
        <p:nvSpPr>
          <p:cNvPr id="9" name="Akış Çizelgesi: İşlem 8">
            <a:extLst>
              <a:ext uri="{FF2B5EF4-FFF2-40B4-BE49-F238E27FC236}">
                <a16:creationId xmlns:a16="http://schemas.microsoft.com/office/drawing/2014/main" id="{A5DC0BA9-161D-B69E-97D3-C3A29221D645}"/>
              </a:ext>
            </a:extLst>
          </p:cNvPr>
          <p:cNvSpPr/>
          <p:nvPr/>
        </p:nvSpPr>
        <p:spPr>
          <a:xfrm>
            <a:off x="7578025" y="2031130"/>
            <a:ext cx="2041451" cy="135423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002060"/>
                </a:solidFill>
              </a:rPr>
              <a:t>Formu ilgili Dekan/ Müdür ve Bölüm Başkanına imzalatınız.</a:t>
            </a:r>
          </a:p>
        </p:txBody>
      </p:sp>
      <p:sp>
        <p:nvSpPr>
          <p:cNvPr id="10" name="Akış Çizelgesi: İşlem 9">
            <a:extLst>
              <a:ext uri="{FF2B5EF4-FFF2-40B4-BE49-F238E27FC236}">
                <a16:creationId xmlns:a16="http://schemas.microsoft.com/office/drawing/2014/main" id="{A6202156-A918-5D67-3979-0BD4F591899C}"/>
              </a:ext>
            </a:extLst>
          </p:cNvPr>
          <p:cNvSpPr/>
          <p:nvPr/>
        </p:nvSpPr>
        <p:spPr>
          <a:xfrm>
            <a:off x="10049096" y="2031131"/>
            <a:ext cx="2041451" cy="1354239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/>
              <a:t>İşe başlamadan 15 gün önce 3 formu da öğrenci işlerinde onaylatınız. </a:t>
            </a:r>
          </a:p>
          <a:p>
            <a:pPr algn="ctr"/>
            <a:r>
              <a:rPr lang="tr-TR" sz="1200" b="1" i="1" dirty="0"/>
              <a:t>*Uzaktan öğrenciler önce muhasebe işlemlerini tamamlar, sonra makbuz ile öğrenci işlerine onaylatır.</a:t>
            </a:r>
          </a:p>
        </p:txBody>
      </p:sp>
      <p:sp>
        <p:nvSpPr>
          <p:cNvPr id="11" name="Akış Çizelgesi: İşlem 10">
            <a:extLst>
              <a:ext uri="{FF2B5EF4-FFF2-40B4-BE49-F238E27FC236}">
                <a16:creationId xmlns:a16="http://schemas.microsoft.com/office/drawing/2014/main" id="{B6A6A56C-1FEC-BAA7-B360-2FCBD06C2CBF}"/>
              </a:ext>
            </a:extLst>
          </p:cNvPr>
          <p:cNvSpPr/>
          <p:nvPr/>
        </p:nvSpPr>
        <p:spPr>
          <a:xfrm>
            <a:off x="98573" y="4424426"/>
            <a:ext cx="2041451" cy="135423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002060"/>
                </a:solidFill>
              </a:rPr>
              <a:t>Staj defterini bölüm staj komisyonuna teslim ediniz.</a:t>
            </a:r>
          </a:p>
        </p:txBody>
      </p:sp>
      <p:sp>
        <p:nvSpPr>
          <p:cNvPr id="12" name="Akış Çizelgesi: İşlem 11">
            <a:extLst>
              <a:ext uri="{FF2B5EF4-FFF2-40B4-BE49-F238E27FC236}">
                <a16:creationId xmlns:a16="http://schemas.microsoft.com/office/drawing/2014/main" id="{3183D40C-0295-CD1D-C87D-3917C388780F}"/>
              </a:ext>
            </a:extLst>
          </p:cNvPr>
          <p:cNvSpPr/>
          <p:nvPr/>
        </p:nvSpPr>
        <p:spPr>
          <a:xfrm>
            <a:off x="2607855" y="4424426"/>
            <a:ext cx="2041451" cy="1354239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Staj defterinin yazılı tüm sayfalarını kuruma imzalatıp </a:t>
            </a:r>
            <a:r>
              <a:rPr lang="tr-TR" sz="1600" b="1" dirty="0" err="1"/>
              <a:t>kaşeletiniz</a:t>
            </a:r>
            <a:r>
              <a:rPr lang="tr-TR" sz="1600" b="1" dirty="0"/>
              <a:t>.</a:t>
            </a:r>
          </a:p>
        </p:txBody>
      </p:sp>
      <p:sp>
        <p:nvSpPr>
          <p:cNvPr id="13" name="Akış Çizelgesi: İşlem 12">
            <a:extLst>
              <a:ext uri="{FF2B5EF4-FFF2-40B4-BE49-F238E27FC236}">
                <a16:creationId xmlns:a16="http://schemas.microsoft.com/office/drawing/2014/main" id="{25A82725-0D65-83AB-0072-8B1A65D852A7}"/>
              </a:ext>
            </a:extLst>
          </p:cNvPr>
          <p:cNvSpPr/>
          <p:nvPr/>
        </p:nvSpPr>
        <p:spPr>
          <a:xfrm>
            <a:off x="5192952" y="4419185"/>
            <a:ext cx="2041451" cy="135423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002060"/>
                </a:solidFill>
              </a:rPr>
              <a:t>Staj defterini günlük olarak doldurunuz. </a:t>
            </a:r>
          </a:p>
          <a:p>
            <a:pPr algn="ctr"/>
            <a:r>
              <a:rPr lang="tr-TR" sz="1600" b="1" i="1" dirty="0">
                <a:solidFill>
                  <a:srgbClr val="002060"/>
                </a:solidFill>
              </a:rPr>
              <a:t>https://oidb.gelisim.edu.tr/tr/idari-icerik-staj</a:t>
            </a:r>
          </a:p>
        </p:txBody>
      </p:sp>
      <p:sp>
        <p:nvSpPr>
          <p:cNvPr id="14" name="Akış Çizelgesi: İşlem 13">
            <a:extLst>
              <a:ext uri="{FF2B5EF4-FFF2-40B4-BE49-F238E27FC236}">
                <a16:creationId xmlns:a16="http://schemas.microsoft.com/office/drawing/2014/main" id="{CF3CC411-B5E3-404D-B9DD-8801D075BF65}"/>
              </a:ext>
            </a:extLst>
          </p:cNvPr>
          <p:cNvSpPr/>
          <p:nvPr/>
        </p:nvSpPr>
        <p:spPr>
          <a:xfrm>
            <a:off x="7592748" y="4419186"/>
            <a:ext cx="2041451" cy="1354239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Staj Sicil Fişini doldurunuz.</a:t>
            </a:r>
          </a:p>
        </p:txBody>
      </p:sp>
      <p:sp>
        <p:nvSpPr>
          <p:cNvPr id="15" name="Akış Çizelgesi: İşlem 14">
            <a:extLst>
              <a:ext uri="{FF2B5EF4-FFF2-40B4-BE49-F238E27FC236}">
                <a16:creationId xmlns:a16="http://schemas.microsoft.com/office/drawing/2014/main" id="{2C5D2E6A-271D-15D6-F924-0B6315E7CE51}"/>
              </a:ext>
            </a:extLst>
          </p:cNvPr>
          <p:cNvSpPr/>
          <p:nvPr/>
        </p:nvSpPr>
        <p:spPr>
          <a:xfrm>
            <a:off x="10049097" y="4419186"/>
            <a:ext cx="2041451" cy="135423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002060"/>
                </a:solidFill>
              </a:rPr>
              <a:t>SGK Belgesini muhaseben alıp işyerinize teslim ediniz. </a:t>
            </a:r>
          </a:p>
        </p:txBody>
      </p:sp>
      <p:sp>
        <p:nvSpPr>
          <p:cNvPr id="16" name="Ok: Sola Bükülü 15">
            <a:extLst>
              <a:ext uri="{FF2B5EF4-FFF2-40B4-BE49-F238E27FC236}">
                <a16:creationId xmlns:a16="http://schemas.microsoft.com/office/drawing/2014/main" id="{1BC8334D-4CC2-108F-8511-D200ACFD091F}"/>
              </a:ext>
            </a:extLst>
          </p:cNvPr>
          <p:cNvSpPr/>
          <p:nvPr/>
        </p:nvSpPr>
        <p:spPr>
          <a:xfrm>
            <a:off x="11539536" y="3470955"/>
            <a:ext cx="487992" cy="90627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80151A5A-5F1D-3B18-FEB0-637BEE34975E}"/>
              </a:ext>
            </a:extLst>
          </p:cNvPr>
          <p:cNvCxnSpPr>
            <a:cxnSpLocks/>
          </p:cNvCxnSpPr>
          <p:nvPr/>
        </p:nvCxnSpPr>
        <p:spPr>
          <a:xfrm>
            <a:off x="2116984" y="2728681"/>
            <a:ext cx="37103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C8A3FDA6-962B-7B76-73BB-05D70CEA0C36}"/>
              </a:ext>
            </a:extLst>
          </p:cNvPr>
          <p:cNvCxnSpPr>
            <a:cxnSpLocks/>
          </p:cNvCxnSpPr>
          <p:nvPr/>
        </p:nvCxnSpPr>
        <p:spPr>
          <a:xfrm>
            <a:off x="7207988" y="2728681"/>
            <a:ext cx="37103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6D36A361-2550-A894-D976-C90293BE2857}"/>
              </a:ext>
            </a:extLst>
          </p:cNvPr>
          <p:cNvCxnSpPr>
            <a:cxnSpLocks/>
          </p:cNvCxnSpPr>
          <p:nvPr/>
        </p:nvCxnSpPr>
        <p:spPr>
          <a:xfrm flipH="1">
            <a:off x="7300469" y="5096305"/>
            <a:ext cx="35552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F7170856-1E18-FC07-6C79-2638D25DE3DA}"/>
              </a:ext>
            </a:extLst>
          </p:cNvPr>
          <p:cNvCxnSpPr>
            <a:cxnSpLocks/>
          </p:cNvCxnSpPr>
          <p:nvPr/>
        </p:nvCxnSpPr>
        <p:spPr>
          <a:xfrm flipH="1">
            <a:off x="2252331" y="5096305"/>
            <a:ext cx="35552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A84578B8-597E-35E3-ED95-12E7279F7250}"/>
              </a:ext>
            </a:extLst>
          </p:cNvPr>
          <p:cNvCxnSpPr>
            <a:cxnSpLocks/>
          </p:cNvCxnSpPr>
          <p:nvPr/>
        </p:nvCxnSpPr>
        <p:spPr>
          <a:xfrm>
            <a:off x="4649306" y="2728681"/>
            <a:ext cx="430619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9D36372B-6B7E-4AA7-CD5E-E70961DF66BC}"/>
              </a:ext>
            </a:extLst>
          </p:cNvPr>
          <p:cNvCxnSpPr>
            <a:cxnSpLocks/>
          </p:cNvCxnSpPr>
          <p:nvPr/>
        </p:nvCxnSpPr>
        <p:spPr>
          <a:xfrm>
            <a:off x="9618477" y="2728339"/>
            <a:ext cx="430619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>
            <a:extLst>
              <a:ext uri="{FF2B5EF4-FFF2-40B4-BE49-F238E27FC236}">
                <a16:creationId xmlns:a16="http://schemas.microsoft.com/office/drawing/2014/main" id="{48C93F09-91A1-EE97-0AD5-5C957837FAE9}"/>
              </a:ext>
            </a:extLst>
          </p:cNvPr>
          <p:cNvCxnSpPr>
            <a:cxnSpLocks/>
          </p:cNvCxnSpPr>
          <p:nvPr/>
        </p:nvCxnSpPr>
        <p:spPr>
          <a:xfrm flipH="1">
            <a:off x="9666219" y="5096304"/>
            <a:ext cx="382877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>
            <a:extLst>
              <a:ext uri="{FF2B5EF4-FFF2-40B4-BE49-F238E27FC236}">
                <a16:creationId xmlns:a16="http://schemas.microsoft.com/office/drawing/2014/main" id="{24F7B759-4996-590A-6D4F-E18132119EFB}"/>
              </a:ext>
            </a:extLst>
          </p:cNvPr>
          <p:cNvCxnSpPr>
            <a:cxnSpLocks/>
          </p:cNvCxnSpPr>
          <p:nvPr/>
        </p:nvCxnSpPr>
        <p:spPr>
          <a:xfrm flipH="1">
            <a:off x="4726394" y="5096305"/>
            <a:ext cx="479350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679A2225-1683-2BF7-9CD7-BD78371AA6F2}"/>
              </a:ext>
            </a:extLst>
          </p:cNvPr>
          <p:cNvSpPr txBox="1"/>
          <p:nvPr/>
        </p:nvSpPr>
        <p:spPr>
          <a:xfrm>
            <a:off x="73872" y="6271119"/>
            <a:ext cx="7109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0070C0"/>
                </a:solidFill>
              </a:rPr>
              <a:t>*Resmi ve dini bayram tatilleri (arife dahil) iş günü olarak kabul edilmez</a:t>
            </a:r>
            <a:r>
              <a:rPr lang="tr-TR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7" name="Akış Çizelgesi: Bağlayıcı 36">
            <a:extLst>
              <a:ext uri="{FF2B5EF4-FFF2-40B4-BE49-F238E27FC236}">
                <a16:creationId xmlns:a16="http://schemas.microsoft.com/office/drawing/2014/main" id="{4418E692-3577-6A8A-80A9-A1B56FE39333}"/>
              </a:ext>
            </a:extLst>
          </p:cNvPr>
          <p:cNvSpPr/>
          <p:nvPr/>
        </p:nvSpPr>
        <p:spPr>
          <a:xfrm>
            <a:off x="786223" y="3615138"/>
            <a:ext cx="620070" cy="6403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9" name="Akış Çizelgesi: Bağlayıcı 38">
            <a:extLst>
              <a:ext uri="{FF2B5EF4-FFF2-40B4-BE49-F238E27FC236}">
                <a16:creationId xmlns:a16="http://schemas.microsoft.com/office/drawing/2014/main" id="{A7AFB80C-F0F3-A290-1260-43B1D03B4B6F}"/>
              </a:ext>
            </a:extLst>
          </p:cNvPr>
          <p:cNvSpPr/>
          <p:nvPr/>
        </p:nvSpPr>
        <p:spPr>
          <a:xfrm>
            <a:off x="3223049" y="1218508"/>
            <a:ext cx="620070" cy="6403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0" name="Akış Çizelgesi: Bağlayıcı 39">
            <a:extLst>
              <a:ext uri="{FF2B5EF4-FFF2-40B4-BE49-F238E27FC236}">
                <a16:creationId xmlns:a16="http://schemas.microsoft.com/office/drawing/2014/main" id="{118BC57E-1DE5-4ED2-DBFF-46CCDF069533}"/>
              </a:ext>
            </a:extLst>
          </p:cNvPr>
          <p:cNvSpPr/>
          <p:nvPr/>
        </p:nvSpPr>
        <p:spPr>
          <a:xfrm>
            <a:off x="5850868" y="3633816"/>
            <a:ext cx="620070" cy="6403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1" name="Akış Çizelgesi: Bağlayıcı 40">
            <a:extLst>
              <a:ext uri="{FF2B5EF4-FFF2-40B4-BE49-F238E27FC236}">
                <a16:creationId xmlns:a16="http://schemas.microsoft.com/office/drawing/2014/main" id="{03F12FE1-CF32-703B-612E-BC016129B484}"/>
              </a:ext>
            </a:extLst>
          </p:cNvPr>
          <p:cNvSpPr/>
          <p:nvPr/>
        </p:nvSpPr>
        <p:spPr>
          <a:xfrm>
            <a:off x="8227511" y="1220722"/>
            <a:ext cx="620070" cy="6403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2" name="Akış Çizelgesi: Bağlayıcı 41">
            <a:extLst>
              <a:ext uri="{FF2B5EF4-FFF2-40B4-BE49-F238E27FC236}">
                <a16:creationId xmlns:a16="http://schemas.microsoft.com/office/drawing/2014/main" id="{B7BBF21C-236B-040D-E77D-AE3525E33332}"/>
              </a:ext>
            </a:extLst>
          </p:cNvPr>
          <p:cNvSpPr/>
          <p:nvPr/>
        </p:nvSpPr>
        <p:spPr>
          <a:xfrm>
            <a:off x="10754995" y="3665827"/>
            <a:ext cx="620070" cy="6403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3" name="Akış Çizelgesi: Bağlayıcı 42">
            <a:extLst>
              <a:ext uri="{FF2B5EF4-FFF2-40B4-BE49-F238E27FC236}">
                <a16:creationId xmlns:a16="http://schemas.microsoft.com/office/drawing/2014/main" id="{207DB325-09D0-07B0-8976-E312E80C35AF}"/>
              </a:ext>
            </a:extLst>
          </p:cNvPr>
          <p:cNvSpPr/>
          <p:nvPr/>
        </p:nvSpPr>
        <p:spPr>
          <a:xfrm>
            <a:off x="761044" y="1231156"/>
            <a:ext cx="620070" cy="6403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1</a:t>
            </a:r>
          </a:p>
        </p:txBody>
      </p:sp>
      <p:sp>
        <p:nvSpPr>
          <p:cNvPr id="44" name="Akış Çizelgesi: Bağlayıcı 43">
            <a:extLst>
              <a:ext uri="{FF2B5EF4-FFF2-40B4-BE49-F238E27FC236}">
                <a16:creationId xmlns:a16="http://schemas.microsoft.com/office/drawing/2014/main" id="{B3F4D49A-1F8E-98A2-590E-A183CD661164}"/>
              </a:ext>
            </a:extLst>
          </p:cNvPr>
          <p:cNvSpPr/>
          <p:nvPr/>
        </p:nvSpPr>
        <p:spPr>
          <a:xfrm>
            <a:off x="5806424" y="1209362"/>
            <a:ext cx="620070" cy="6403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3</a:t>
            </a:r>
          </a:p>
        </p:txBody>
      </p:sp>
      <p:sp>
        <p:nvSpPr>
          <p:cNvPr id="45" name="Akış Çizelgesi: Bağlayıcı 44">
            <a:extLst>
              <a:ext uri="{FF2B5EF4-FFF2-40B4-BE49-F238E27FC236}">
                <a16:creationId xmlns:a16="http://schemas.microsoft.com/office/drawing/2014/main" id="{3B588985-3AF2-4B85-DAFA-E560010B6032}"/>
              </a:ext>
            </a:extLst>
          </p:cNvPr>
          <p:cNvSpPr/>
          <p:nvPr/>
        </p:nvSpPr>
        <p:spPr>
          <a:xfrm>
            <a:off x="3264878" y="3630566"/>
            <a:ext cx="620070" cy="6403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9</a:t>
            </a:r>
          </a:p>
        </p:txBody>
      </p:sp>
      <p:sp>
        <p:nvSpPr>
          <p:cNvPr id="46" name="Akış Çizelgesi: Bağlayıcı 45">
            <a:extLst>
              <a:ext uri="{FF2B5EF4-FFF2-40B4-BE49-F238E27FC236}">
                <a16:creationId xmlns:a16="http://schemas.microsoft.com/office/drawing/2014/main" id="{96327372-4F13-1839-FE49-BACBB5EC158B}"/>
              </a:ext>
            </a:extLst>
          </p:cNvPr>
          <p:cNvSpPr/>
          <p:nvPr/>
        </p:nvSpPr>
        <p:spPr>
          <a:xfrm>
            <a:off x="10810886" y="1222194"/>
            <a:ext cx="620070" cy="6403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5</a:t>
            </a:r>
          </a:p>
        </p:txBody>
      </p:sp>
      <p:sp>
        <p:nvSpPr>
          <p:cNvPr id="47" name="Akış Çizelgesi: Bağlayıcı 46">
            <a:extLst>
              <a:ext uri="{FF2B5EF4-FFF2-40B4-BE49-F238E27FC236}">
                <a16:creationId xmlns:a16="http://schemas.microsoft.com/office/drawing/2014/main" id="{FA35C005-D166-A2A6-21DB-F3733D134795}"/>
              </a:ext>
            </a:extLst>
          </p:cNvPr>
          <p:cNvSpPr/>
          <p:nvPr/>
        </p:nvSpPr>
        <p:spPr>
          <a:xfrm>
            <a:off x="8313165" y="3610130"/>
            <a:ext cx="620070" cy="6403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111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1080</Words>
  <Application>Microsoft Office PowerPoint</Application>
  <PresentationFormat>Geniş ekran</PresentationFormat>
  <Paragraphs>154</Paragraphs>
  <Slides>23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tbahar</dc:creator>
  <cp:lastModifiedBy>öykü</cp:lastModifiedBy>
  <cp:revision>65</cp:revision>
  <dcterms:created xsi:type="dcterms:W3CDTF">2022-06-07T06:28:23Z</dcterms:created>
  <dcterms:modified xsi:type="dcterms:W3CDTF">2023-01-31T07:45:34Z</dcterms:modified>
</cp:coreProperties>
</file>