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2" r:id="rId4"/>
    <p:sldId id="258" r:id="rId5"/>
    <p:sldId id="287" r:id="rId6"/>
    <p:sldId id="288" r:id="rId7"/>
    <p:sldId id="289" r:id="rId8"/>
    <p:sldId id="260" r:id="rId9"/>
    <p:sldId id="261" r:id="rId10"/>
    <p:sldId id="262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8" r:id="rId21"/>
    <p:sldId id="279" r:id="rId22"/>
    <p:sldId id="284" r:id="rId23"/>
    <p:sldId id="280" r:id="rId24"/>
    <p:sldId id="293" r:id="rId25"/>
    <p:sldId id="290" r:id="rId26"/>
    <p:sldId id="286" r:id="rId27"/>
    <p:sldId id="291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61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66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97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398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58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405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8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200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12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21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493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94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79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67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81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44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96FD-1CF0-4AFC-A1FD-F598046DD1DC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68A0-8FDB-4644-8746-F05D6899BC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031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21939" y="1795692"/>
            <a:ext cx="8940800" cy="2040459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002060"/>
                </a:solidFill>
              </a:rPr>
              <a:t>İstanbul Gelişim Üniversitesi Erasmus Koordinatörlüğü</a:t>
            </a:r>
            <a:endParaRPr lang="tr-TR" sz="3600" dirty="0">
              <a:solidFill>
                <a:srgbClr val="00206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21939" y="4323035"/>
            <a:ext cx="9144000" cy="1655762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E DEVLET KARİYER KAPISI ERASMUS BAŞVURULARI BİLGİLENDİRME TOPLANTISI</a:t>
            </a:r>
          </a:p>
          <a:p>
            <a:r>
              <a:rPr lang="tr-TR" i="1" smtClean="0">
                <a:solidFill>
                  <a:srgbClr val="002060"/>
                </a:solidFill>
              </a:rPr>
              <a:t>Mayıs 2022</a:t>
            </a:r>
            <a:endParaRPr lang="tr-TR" i="1" dirty="0" smtClean="0">
              <a:solidFill>
                <a:srgbClr val="00206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943566"/>
            <a:ext cx="168656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07" y="917135"/>
            <a:ext cx="9802593" cy="594086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86138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4" name="Sağ Ok Belirtme Çizgisi 3"/>
          <p:cNvSpPr/>
          <p:nvPr/>
        </p:nvSpPr>
        <p:spPr>
          <a:xfrm>
            <a:off x="606425" y="3294923"/>
            <a:ext cx="3965575" cy="974998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Alt Başvuruyu Seçiniz. Ardından </a:t>
            </a:r>
            <a:r>
              <a:rPr lang="tr-TR" sz="1600" dirty="0" smtClean="0">
                <a:solidFill>
                  <a:srgbClr val="C00000"/>
                </a:solidFill>
              </a:rPr>
              <a:t>‘Devam Et’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0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507"/>
            <a:ext cx="5796643" cy="5739493"/>
          </a:xfrm>
          <a:prstGeom prst="rect">
            <a:avLst/>
          </a:prstGeom>
        </p:spPr>
      </p:pic>
      <p:pic>
        <p:nvPicPr>
          <p:cNvPr id="5" name="Resim 4"/>
          <p:cNvPicPr/>
          <p:nvPr/>
        </p:nvPicPr>
        <p:blipFill rotWithShape="1">
          <a:blip r:embed="rId3"/>
          <a:srcRect l="19998" t="-3471" r="-11148" b="3471"/>
          <a:stretch/>
        </p:blipFill>
        <p:spPr bwMode="auto">
          <a:xfrm>
            <a:off x="5732417" y="906236"/>
            <a:ext cx="5444490" cy="5951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ağ Ok Belirtme Çizgisi 3"/>
          <p:cNvSpPr/>
          <p:nvPr/>
        </p:nvSpPr>
        <p:spPr>
          <a:xfrm flipH="1">
            <a:off x="8607877" y="6033408"/>
            <a:ext cx="3584123" cy="824592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Onay akabinde </a:t>
            </a:r>
            <a:r>
              <a:rPr lang="tr-TR" sz="1600" dirty="0" smtClean="0">
                <a:solidFill>
                  <a:srgbClr val="C00000"/>
                </a:solidFill>
              </a:rPr>
              <a:t>‘Kaydet ve İlerle’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0" y="181374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9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521"/>
            <a:ext cx="9564435" cy="578847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1643" y="175945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5" name="Metin Kutusu 1"/>
          <p:cNvSpPr txBox="1"/>
          <p:nvPr/>
        </p:nvSpPr>
        <p:spPr>
          <a:xfrm>
            <a:off x="3964033" y="2670809"/>
            <a:ext cx="5212624" cy="233389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Sağ Ok Belirtme Çizgisi 5"/>
          <p:cNvSpPr/>
          <p:nvPr/>
        </p:nvSpPr>
        <p:spPr>
          <a:xfrm flipH="1">
            <a:off x="6633480" y="5458458"/>
            <a:ext cx="5086353" cy="1219927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Bilgilerinizi kontrol ediniz. Herhangi bir problem yok ise </a:t>
            </a:r>
            <a:r>
              <a:rPr lang="tr-TR" sz="1600" dirty="0" smtClean="0">
                <a:solidFill>
                  <a:srgbClr val="C00000"/>
                </a:solidFill>
              </a:rPr>
              <a:t>‘Kaydet ve İlerle’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5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18507"/>
            <a:ext cx="9127672" cy="573949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1643" y="175945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5" name="Metin Kutusu 1"/>
          <p:cNvSpPr txBox="1"/>
          <p:nvPr/>
        </p:nvSpPr>
        <p:spPr>
          <a:xfrm>
            <a:off x="2177959" y="2533358"/>
            <a:ext cx="3187881" cy="2030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Metin Kutusu 1"/>
          <p:cNvSpPr txBox="1"/>
          <p:nvPr/>
        </p:nvSpPr>
        <p:spPr>
          <a:xfrm>
            <a:off x="2120809" y="3886743"/>
            <a:ext cx="3187881" cy="2030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Metin Kutusu 1"/>
          <p:cNvSpPr txBox="1"/>
          <p:nvPr/>
        </p:nvSpPr>
        <p:spPr>
          <a:xfrm>
            <a:off x="2177959" y="4484622"/>
            <a:ext cx="4549412" cy="42211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Sağ Ok Belirtme Çizgisi 7"/>
          <p:cNvSpPr/>
          <p:nvPr/>
        </p:nvSpPr>
        <p:spPr>
          <a:xfrm flipH="1">
            <a:off x="6408963" y="5706835"/>
            <a:ext cx="5388430" cy="1045028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Bilgilerinizi kontrol ediniz. Herhangi bir problem yok ise </a:t>
            </a:r>
            <a:r>
              <a:rPr lang="tr-TR" sz="1600" dirty="0" smtClean="0">
                <a:solidFill>
                  <a:srgbClr val="C00000"/>
                </a:solidFill>
              </a:rPr>
              <a:t>‘Kaydet ve İlerle’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8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0"/>
            <a:ext cx="9895114" cy="577215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1643" y="175945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4" name="Sağ Ok Belirtme Çizgisi 3"/>
          <p:cNvSpPr/>
          <p:nvPr/>
        </p:nvSpPr>
        <p:spPr>
          <a:xfrm flipH="1">
            <a:off x="7040335" y="4433206"/>
            <a:ext cx="4699909" cy="1045028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Başvurunuz için fotoğraf yükleyerek </a:t>
            </a:r>
            <a:r>
              <a:rPr lang="tr-TR" sz="1600" dirty="0" smtClean="0">
                <a:solidFill>
                  <a:srgbClr val="C00000"/>
                </a:solidFill>
              </a:rPr>
              <a:t>‘İlerle’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0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38893"/>
            <a:ext cx="8890907" cy="5919107"/>
          </a:xfrm>
          <a:prstGeom prst="rect">
            <a:avLst/>
          </a:prstGeom>
        </p:spPr>
      </p:pic>
      <p:sp>
        <p:nvSpPr>
          <p:cNvPr id="3" name="Sağ Ok Belirtme Çizgisi 2"/>
          <p:cNvSpPr/>
          <p:nvPr/>
        </p:nvSpPr>
        <p:spPr>
          <a:xfrm flipH="1">
            <a:off x="6876833" y="5682343"/>
            <a:ext cx="5206093" cy="1045028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Başvuru formunuzda görünmesini istediğiniz fotoğraf alanını seçerek </a:t>
            </a:r>
            <a:r>
              <a:rPr lang="tr-TR" sz="1600" dirty="0" smtClean="0">
                <a:solidFill>
                  <a:srgbClr val="C00000"/>
                </a:solidFill>
              </a:rPr>
              <a:t>‘Kaydet ve İlerle’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167781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16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0745700" cy="5715000"/>
          </a:xfrm>
          <a:prstGeom prst="rect">
            <a:avLst/>
          </a:prstGeom>
        </p:spPr>
      </p:pic>
      <p:sp>
        <p:nvSpPr>
          <p:cNvPr id="3" name="Metin Kutusu 1"/>
          <p:cNvSpPr txBox="1"/>
          <p:nvPr/>
        </p:nvSpPr>
        <p:spPr>
          <a:xfrm>
            <a:off x="2847431" y="3619209"/>
            <a:ext cx="7186476" cy="2669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7150" y="231911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5" name="Sağ Ok Belirtme Çizgisi 4"/>
          <p:cNvSpPr/>
          <p:nvPr/>
        </p:nvSpPr>
        <p:spPr>
          <a:xfrm flipH="1">
            <a:off x="7358741" y="4735285"/>
            <a:ext cx="4699909" cy="1289958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Lise mezuniyet bilgilerinizi kontrol ediniz. Herhangi bir problem yok ise</a:t>
            </a:r>
            <a:r>
              <a:rPr lang="tr-TR" sz="1600" dirty="0">
                <a:solidFill>
                  <a:srgbClr val="C00000"/>
                </a:solidFill>
              </a:rPr>
              <a:t> </a:t>
            </a:r>
            <a:r>
              <a:rPr lang="tr-TR" sz="1600" dirty="0" smtClean="0">
                <a:solidFill>
                  <a:srgbClr val="002060"/>
                </a:solidFill>
              </a:rPr>
              <a:t>onay kısmını işaretleyerek </a:t>
            </a:r>
            <a:r>
              <a:rPr lang="tr-TR" sz="1600" dirty="0" smtClean="0">
                <a:solidFill>
                  <a:srgbClr val="C00000"/>
                </a:solidFill>
              </a:rPr>
              <a:t>‘Kaydet ve İlerle’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879"/>
            <a:ext cx="10393136" cy="5870121"/>
          </a:xfrm>
          <a:prstGeom prst="rect">
            <a:avLst/>
          </a:prstGeom>
        </p:spPr>
      </p:pic>
      <p:sp>
        <p:nvSpPr>
          <p:cNvPr id="3" name="Sağ Ok Belirtme Çizgisi 2"/>
          <p:cNvSpPr/>
          <p:nvPr/>
        </p:nvSpPr>
        <p:spPr>
          <a:xfrm flipH="1">
            <a:off x="7492091" y="5363935"/>
            <a:ext cx="4699909" cy="1494065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Üniversite öğrencilik bilgilerinizi kontrol ediniz. Herhangi bir problem yok ise</a:t>
            </a:r>
            <a:r>
              <a:rPr lang="tr-TR" sz="1600" dirty="0">
                <a:solidFill>
                  <a:srgbClr val="C00000"/>
                </a:solidFill>
              </a:rPr>
              <a:t> </a:t>
            </a:r>
            <a:r>
              <a:rPr lang="tr-TR" sz="1600" dirty="0" smtClean="0">
                <a:solidFill>
                  <a:srgbClr val="002060"/>
                </a:solidFill>
              </a:rPr>
              <a:t>onay kısmını işaretleyerek </a:t>
            </a:r>
            <a:r>
              <a:rPr lang="tr-TR" sz="1600" dirty="0" smtClean="0">
                <a:solidFill>
                  <a:srgbClr val="C00000"/>
                </a:solidFill>
              </a:rPr>
              <a:t>‘Kaydet ve İlerle’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4" name="Metin Kutusu 1"/>
          <p:cNvSpPr txBox="1"/>
          <p:nvPr/>
        </p:nvSpPr>
        <p:spPr>
          <a:xfrm>
            <a:off x="3592285" y="4231529"/>
            <a:ext cx="6319158" cy="6180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Dikdörtgen 4"/>
          <p:cNvSpPr/>
          <p:nvPr/>
        </p:nvSpPr>
        <p:spPr>
          <a:xfrm>
            <a:off x="0" y="167781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22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10621857" cy="58293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197703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5" name="Sağ Ok Belirtme Çizgisi 4"/>
          <p:cNvSpPr/>
          <p:nvPr/>
        </p:nvSpPr>
        <p:spPr>
          <a:xfrm flipH="1">
            <a:off x="7190013" y="3543300"/>
            <a:ext cx="4699909" cy="1494065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Daha evvel değişimden faydalanmadı iseniz </a:t>
            </a:r>
            <a:r>
              <a:rPr lang="tr-TR" sz="1600" dirty="0" smtClean="0">
                <a:solidFill>
                  <a:srgbClr val="C00000"/>
                </a:solidFill>
              </a:rPr>
              <a:t>‘Hayır’ </a:t>
            </a:r>
            <a:r>
              <a:rPr lang="tr-TR" sz="1600" dirty="0" smtClean="0">
                <a:solidFill>
                  <a:srgbClr val="002060"/>
                </a:solidFill>
              </a:rPr>
              <a:t>seçeneğini </a:t>
            </a:r>
            <a:r>
              <a:rPr lang="tr-TR" sz="1600" dirty="0" err="1" smtClean="0">
                <a:solidFill>
                  <a:srgbClr val="002060"/>
                </a:solidFill>
              </a:rPr>
              <a:t>seçerek</a:t>
            </a:r>
            <a:r>
              <a:rPr lang="tr-TR" sz="1600" dirty="0" err="1" smtClean="0">
                <a:solidFill>
                  <a:srgbClr val="C00000"/>
                </a:solidFill>
              </a:rPr>
              <a:t>‘Kaydet</a:t>
            </a:r>
            <a:r>
              <a:rPr lang="tr-TR" sz="1600" dirty="0" smtClean="0">
                <a:solidFill>
                  <a:srgbClr val="C00000"/>
                </a:solidFill>
              </a:rPr>
              <a:t> ve İlerle’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2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9012"/>
            <a:ext cx="4988378" cy="578898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238015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3"/>
          <a:srcRect l="19709"/>
          <a:stretch/>
        </p:blipFill>
        <p:spPr bwMode="auto">
          <a:xfrm>
            <a:off x="4988379" y="1069012"/>
            <a:ext cx="5184321" cy="5788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ağ Ok Belirtme Çizgisi 3"/>
          <p:cNvSpPr/>
          <p:nvPr/>
        </p:nvSpPr>
        <p:spPr>
          <a:xfrm flipH="1">
            <a:off x="6871605" y="1191476"/>
            <a:ext cx="5105401" cy="1494065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Daha evvel değişimden faydalandı iseniz </a:t>
            </a:r>
            <a:r>
              <a:rPr lang="tr-TR" sz="1600" dirty="0" smtClean="0">
                <a:solidFill>
                  <a:srgbClr val="C00000"/>
                </a:solidFill>
              </a:rPr>
              <a:t>‘Evet’ </a:t>
            </a:r>
            <a:r>
              <a:rPr lang="tr-TR" sz="1600" dirty="0" smtClean="0">
                <a:solidFill>
                  <a:srgbClr val="002060"/>
                </a:solidFill>
              </a:rPr>
              <a:t>seçeneğini seçerek gerekli alanları doldurunuz. Ardından </a:t>
            </a:r>
            <a:r>
              <a:rPr lang="tr-TR" sz="1600" dirty="0" smtClean="0">
                <a:solidFill>
                  <a:srgbClr val="C00000"/>
                </a:solidFill>
              </a:rPr>
              <a:t>‘Kaydet ve İlerle’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4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1989" y="184109"/>
            <a:ext cx="1891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GİRİŞ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905"/>
            <a:ext cx="12192000" cy="55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878"/>
            <a:ext cx="10711543" cy="587012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156881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5" name="Sağ Ok Belirtme Çizgisi 4"/>
          <p:cNvSpPr/>
          <p:nvPr/>
        </p:nvSpPr>
        <p:spPr>
          <a:xfrm flipH="1">
            <a:off x="7111089" y="3118754"/>
            <a:ext cx="5015593" cy="1918609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Çalışma durumunuzu seçiniz. Ardından </a:t>
            </a:r>
            <a:r>
              <a:rPr lang="tr-TR" sz="1600" dirty="0" smtClean="0">
                <a:solidFill>
                  <a:srgbClr val="C00000"/>
                </a:solidFill>
              </a:rPr>
              <a:t>‘Kaydet ve İlerle’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</a:p>
          <a:p>
            <a:pPr algn="ctr"/>
            <a:endParaRPr lang="tr-TR" sz="1600" dirty="0">
              <a:solidFill>
                <a:srgbClr val="002060"/>
              </a:solidFill>
            </a:endParaRPr>
          </a:p>
          <a:p>
            <a:pPr algn="ctr"/>
            <a:r>
              <a:rPr lang="tr-TR" sz="1600" dirty="0" smtClean="0">
                <a:solidFill>
                  <a:srgbClr val="C00000"/>
                </a:solidFill>
              </a:rPr>
              <a:t>Dikkat: </a:t>
            </a:r>
            <a:r>
              <a:rPr lang="tr-TR" sz="1600" dirty="0" smtClean="0">
                <a:solidFill>
                  <a:srgbClr val="002060"/>
                </a:solidFill>
              </a:rPr>
              <a:t>Bu soru yalnızca Staj hareketliliği başvurusunda bulunmanız durumunda karşınıza çıkacaktır.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75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535"/>
            <a:ext cx="5690507" cy="583746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189538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3"/>
          <a:srcRect l="20106"/>
          <a:stretch/>
        </p:blipFill>
        <p:spPr bwMode="auto">
          <a:xfrm>
            <a:off x="5690507" y="1020535"/>
            <a:ext cx="5437414" cy="5870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ağ Ok Belirtme Çizgisi 5"/>
          <p:cNvSpPr/>
          <p:nvPr/>
        </p:nvSpPr>
        <p:spPr>
          <a:xfrm flipH="1">
            <a:off x="8458201" y="4808764"/>
            <a:ext cx="3733799" cy="2081893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Daha önce çalıştı iseniz gerekli bilgileri girerek </a:t>
            </a:r>
            <a:r>
              <a:rPr lang="tr-TR" sz="1600" dirty="0" smtClean="0">
                <a:solidFill>
                  <a:srgbClr val="C00000"/>
                </a:solidFill>
              </a:rPr>
              <a:t>‘Ekle’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  <a:p>
            <a:pPr algn="ctr"/>
            <a:r>
              <a:rPr lang="tr-TR" sz="1200" dirty="0" smtClean="0">
                <a:solidFill>
                  <a:srgbClr val="C00000"/>
                </a:solidFill>
              </a:rPr>
              <a:t>Dikkat: </a:t>
            </a:r>
            <a:r>
              <a:rPr lang="tr-TR" sz="1200" dirty="0" smtClean="0">
                <a:solidFill>
                  <a:srgbClr val="002060"/>
                </a:solidFill>
              </a:rPr>
              <a:t>Bu soru yalnızca Staj hareketliliği başvurusunda bulunmanız durumunda karşınıza çıkacaktır.</a:t>
            </a:r>
            <a:endParaRPr lang="tr-T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10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386"/>
            <a:ext cx="9535856" cy="589461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189538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4" name="Sağ Ok Belirtme Çizgisi 3"/>
          <p:cNvSpPr/>
          <p:nvPr/>
        </p:nvSpPr>
        <p:spPr>
          <a:xfrm flipH="1">
            <a:off x="6335473" y="3102429"/>
            <a:ext cx="5758553" cy="3118758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C00000"/>
                </a:solidFill>
              </a:rPr>
              <a:t>‘Bu Sayfada Yabancı Dil Sınavı Kaydetmeden Başvuruya Devam Etmek İstiyorum’ </a:t>
            </a:r>
            <a:r>
              <a:rPr lang="tr-TR" sz="1600" dirty="0" smtClean="0">
                <a:solidFill>
                  <a:srgbClr val="002060"/>
                </a:solidFill>
              </a:rPr>
              <a:t>alanını işaretleyerek </a:t>
            </a:r>
            <a:r>
              <a:rPr lang="tr-TR" sz="1600" dirty="0" smtClean="0">
                <a:solidFill>
                  <a:srgbClr val="C00000"/>
                </a:solidFill>
              </a:rPr>
              <a:t>‘Kaydet ve İlerle’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</a:p>
          <a:p>
            <a:pPr algn="ctr"/>
            <a:endParaRPr lang="tr-TR" sz="1600" dirty="0">
              <a:solidFill>
                <a:srgbClr val="002060"/>
              </a:solidFill>
            </a:endParaRPr>
          </a:p>
          <a:p>
            <a:pPr algn="ctr"/>
            <a:r>
              <a:rPr lang="tr-TR" sz="1600" dirty="0" smtClean="0">
                <a:solidFill>
                  <a:srgbClr val="C00000"/>
                </a:solidFill>
              </a:rPr>
              <a:t>Dikkat: </a:t>
            </a:r>
            <a:r>
              <a:rPr lang="tr-TR" sz="1600" dirty="0" smtClean="0">
                <a:solidFill>
                  <a:srgbClr val="002060"/>
                </a:solidFill>
              </a:rPr>
              <a:t>Yabancı Dil Sınavı Üniversitemiz Yabancı Diller Yüksekokulu tarafından gerçekleştirilecektir. ÖSYM tarafından gerçekleştirilen sınavlara yönelik puanlar başvuru için geçerli değildir.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4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89538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173"/>
            <a:ext cx="8654143" cy="5726484"/>
          </a:xfrm>
          <a:prstGeom prst="rect">
            <a:avLst/>
          </a:prstGeom>
        </p:spPr>
      </p:pic>
      <p:sp>
        <p:nvSpPr>
          <p:cNvPr id="10" name="Sağ Ok Belirtme Çizgisi 9"/>
          <p:cNvSpPr/>
          <p:nvPr/>
        </p:nvSpPr>
        <p:spPr>
          <a:xfrm flipH="1">
            <a:off x="6800842" y="1796140"/>
            <a:ext cx="5317678" cy="3208567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Bölümünüz ile anlaşmamız olan kurumlar arasından en az 1, en fazla 5 adet kurum seçerek sıralama yapınız.</a:t>
            </a:r>
          </a:p>
          <a:p>
            <a:pPr algn="ctr"/>
            <a:endParaRPr lang="tr-TR" sz="1600" dirty="0">
              <a:solidFill>
                <a:srgbClr val="002060"/>
              </a:solidFill>
            </a:endParaRPr>
          </a:p>
          <a:p>
            <a:pPr algn="ctr"/>
            <a:r>
              <a:rPr lang="tr-TR" sz="1600" dirty="0" smtClean="0">
                <a:solidFill>
                  <a:srgbClr val="C00000"/>
                </a:solidFill>
              </a:rPr>
              <a:t>Dikkat: </a:t>
            </a:r>
            <a:r>
              <a:rPr lang="tr-TR" sz="1600" dirty="0" smtClean="0">
                <a:solidFill>
                  <a:srgbClr val="002060"/>
                </a:solidFill>
              </a:rPr>
              <a:t>Bu soru yalnızca Öğrenim hareketliliği başvurusunda bulunmanız durumunda karşınıza çıkacaktır.</a:t>
            </a:r>
          </a:p>
          <a:p>
            <a:pPr algn="ctr"/>
            <a:r>
              <a:rPr lang="tr-TR" sz="1600" dirty="0" smtClean="0">
                <a:solidFill>
                  <a:srgbClr val="C00000"/>
                </a:solidFill>
              </a:rPr>
              <a:t>Not: </a:t>
            </a:r>
            <a:r>
              <a:rPr lang="tr-TR" sz="1600" dirty="0" smtClean="0">
                <a:solidFill>
                  <a:srgbClr val="002060"/>
                </a:solidFill>
              </a:rPr>
              <a:t>Kurum tercihi yapılmaksızın gerçekleştirilen Öğrenim Hareketliliği başvuruları geçersizdir.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3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535"/>
            <a:ext cx="5633358" cy="5878286"/>
          </a:xfrm>
          <a:prstGeom prst="rect">
            <a:avLst/>
          </a:prstGeom>
        </p:spPr>
      </p:pic>
      <p:pic>
        <p:nvPicPr>
          <p:cNvPr id="3" name="Resim 2"/>
          <p:cNvPicPr/>
          <p:nvPr/>
        </p:nvPicPr>
        <p:blipFill rotWithShape="1">
          <a:blip r:embed="rId3"/>
          <a:srcRect l="20370" r="3968"/>
          <a:stretch/>
        </p:blipFill>
        <p:spPr bwMode="auto">
          <a:xfrm>
            <a:off x="5577568" y="1020535"/>
            <a:ext cx="5461906" cy="5837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0" y="189538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5" name="Sağ Ok Belirtme Çizgisi 4"/>
          <p:cNvSpPr/>
          <p:nvPr/>
        </p:nvSpPr>
        <p:spPr>
          <a:xfrm flipH="1">
            <a:off x="9168490" y="2432957"/>
            <a:ext cx="3023509" cy="2041071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Lütfen </a:t>
            </a:r>
            <a:r>
              <a:rPr lang="tr-TR" sz="1600" b="1" i="1" u="sng" dirty="0" smtClean="0">
                <a:solidFill>
                  <a:srgbClr val="002060"/>
                </a:solidFill>
              </a:rPr>
              <a:t>Transkriptinizi </a:t>
            </a:r>
            <a:r>
              <a:rPr lang="tr-TR" sz="1600" dirty="0" smtClean="0">
                <a:solidFill>
                  <a:srgbClr val="002060"/>
                </a:solidFill>
              </a:rPr>
              <a:t>Yüklemeyi unutmayınız. aksi halde </a:t>
            </a:r>
            <a:r>
              <a:rPr lang="tr-TR" sz="1600" dirty="0" smtClean="0">
                <a:solidFill>
                  <a:srgbClr val="C00000"/>
                </a:solidFill>
              </a:rPr>
              <a:t>başvurunuz geçersiz sayılacaktır!</a:t>
            </a:r>
          </a:p>
        </p:txBody>
      </p:sp>
      <p:sp>
        <p:nvSpPr>
          <p:cNvPr id="6" name="Sağ Ok Belirtme Çizgisi 5"/>
          <p:cNvSpPr/>
          <p:nvPr/>
        </p:nvSpPr>
        <p:spPr>
          <a:xfrm flipH="1">
            <a:off x="8515352" y="4806723"/>
            <a:ext cx="3676648" cy="2051277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Her iki hareketliliğe başvuran öğrencilerin </a:t>
            </a:r>
            <a:r>
              <a:rPr lang="tr-TR" sz="1600" b="1" i="1" u="sng" dirty="0" smtClean="0">
                <a:solidFill>
                  <a:srgbClr val="002060"/>
                </a:solidFill>
              </a:rPr>
              <a:t>‘Öncelik Dilekçesi’ </a:t>
            </a:r>
            <a:r>
              <a:rPr lang="tr-TR" sz="1600" dirty="0" smtClean="0">
                <a:solidFill>
                  <a:srgbClr val="002060"/>
                </a:solidFill>
              </a:rPr>
              <a:t>yüklemesi zorunludur. Yüklenmemesi durumunda </a:t>
            </a:r>
            <a:r>
              <a:rPr lang="tr-TR" sz="1600" dirty="0" smtClean="0">
                <a:solidFill>
                  <a:srgbClr val="C00000"/>
                </a:solidFill>
              </a:rPr>
              <a:t>başvurunuz geçersiz sayılacaktır.</a:t>
            </a:r>
            <a:endParaRPr lang="tr-T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25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89538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pic>
        <p:nvPicPr>
          <p:cNvPr id="9" name="Resim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3" t="20472" r="17253" b="23983"/>
          <a:stretch/>
        </p:blipFill>
        <p:spPr bwMode="auto">
          <a:xfrm>
            <a:off x="-1" y="1020534"/>
            <a:ext cx="9013371" cy="5837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ağ Ok Belirtme Çizgisi 9"/>
          <p:cNvSpPr/>
          <p:nvPr/>
        </p:nvSpPr>
        <p:spPr>
          <a:xfrm flipH="1">
            <a:off x="5608863" y="5208817"/>
            <a:ext cx="4452257" cy="1575705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Ön izleme aşamasında herhangi bir problem yok ise </a:t>
            </a:r>
            <a:r>
              <a:rPr lang="tr-TR" sz="1600" dirty="0" smtClean="0">
                <a:solidFill>
                  <a:srgbClr val="C00000"/>
                </a:solidFill>
              </a:rPr>
              <a:t>‘Başvur’ </a:t>
            </a:r>
            <a:r>
              <a:rPr lang="tr-TR" sz="1600" dirty="0" smtClean="0">
                <a:solidFill>
                  <a:srgbClr val="002060"/>
                </a:solidFill>
              </a:rPr>
              <a:t>seçeneği ile başvuruda bulunabilirsiniz.</a:t>
            </a:r>
            <a:endParaRPr lang="tr-T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20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8514" y="189538"/>
            <a:ext cx="27462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ÖNEMLİ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pic>
        <p:nvPicPr>
          <p:cNvPr id="1028" name="Picture 4" descr="Nota Adhesiva Blanco - Gráficos vectoriales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28" y="869069"/>
            <a:ext cx="8237765" cy="565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2186788" y="1945373"/>
            <a:ext cx="7146228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LÜTFEN DİKKAT !</a:t>
            </a:r>
          </a:p>
          <a:p>
            <a:pPr algn="ctr"/>
            <a:endParaRPr lang="tr-TR" sz="2400" b="1" dirty="0">
              <a:solidFill>
                <a:srgbClr val="C00000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2060"/>
                </a:solidFill>
              </a:rPr>
              <a:t>Değerli Öğrencilerimiz,</a:t>
            </a:r>
          </a:p>
          <a:p>
            <a:pPr algn="ctr"/>
            <a:endParaRPr lang="tr-TR" sz="1400" b="1" dirty="0" smtClean="0">
              <a:solidFill>
                <a:srgbClr val="002060"/>
              </a:solidFill>
            </a:endParaRPr>
          </a:p>
          <a:p>
            <a:r>
              <a:rPr lang="tr-TR" sz="1050" b="1" dirty="0" smtClean="0">
                <a:solidFill>
                  <a:srgbClr val="002060"/>
                </a:solidFill>
              </a:rPr>
              <a:t>-Tüm öğrencilerimizin başvuruları esnasında </a:t>
            </a:r>
            <a:r>
              <a:rPr lang="tr-TR" sz="1050" b="1" dirty="0" smtClean="0">
                <a:solidFill>
                  <a:srgbClr val="C00000"/>
                </a:solidFill>
              </a:rPr>
              <a:t>transkriptlerini sisteme yüklemelerinin zorunlu olduğunu </a:t>
            </a:r>
            <a:r>
              <a:rPr lang="tr-TR" sz="1050" b="1" dirty="0" smtClean="0">
                <a:solidFill>
                  <a:srgbClr val="002060"/>
                </a:solidFill>
              </a:rPr>
              <a:t>ve yüklenmemesi durumunda başvurularının geçersiz sayılacağını,</a:t>
            </a:r>
          </a:p>
          <a:p>
            <a:endParaRPr lang="tr-TR" sz="1050" b="1" dirty="0" smtClean="0">
              <a:solidFill>
                <a:srgbClr val="002060"/>
              </a:solidFill>
            </a:endParaRPr>
          </a:p>
          <a:p>
            <a:r>
              <a:rPr lang="tr-TR" sz="1050" b="1" dirty="0" smtClean="0">
                <a:solidFill>
                  <a:srgbClr val="002060"/>
                </a:solidFill>
              </a:rPr>
              <a:t>-Her iki hareketlilik türüne başvuruda bulunan öğrencilerimizin </a:t>
            </a:r>
            <a:r>
              <a:rPr lang="tr-TR" sz="1050" b="1" dirty="0" smtClean="0">
                <a:solidFill>
                  <a:srgbClr val="C00000"/>
                </a:solidFill>
              </a:rPr>
              <a:t>Öncelik dilekçesinin </a:t>
            </a:r>
            <a:r>
              <a:rPr lang="tr-TR" sz="1050" b="1" dirty="0" smtClean="0">
                <a:solidFill>
                  <a:srgbClr val="002060"/>
                </a:solidFill>
              </a:rPr>
              <a:t>sisteme yüklememeleri durumunda her iki başvurusunun da geçersiz sayılacağını,</a:t>
            </a:r>
          </a:p>
          <a:p>
            <a:endParaRPr lang="tr-TR" sz="1050" b="1" dirty="0" smtClean="0">
              <a:solidFill>
                <a:srgbClr val="002060"/>
              </a:solidFill>
            </a:endParaRPr>
          </a:p>
          <a:p>
            <a:r>
              <a:rPr lang="tr-TR" sz="1050" b="1" dirty="0" smtClean="0">
                <a:solidFill>
                  <a:srgbClr val="002060"/>
                </a:solidFill>
              </a:rPr>
              <a:t>-Sisteme yüklenen tüm belgelerin </a:t>
            </a:r>
            <a:r>
              <a:rPr lang="tr-TR" sz="1050" b="1" dirty="0" smtClean="0">
                <a:solidFill>
                  <a:srgbClr val="C00000"/>
                </a:solidFill>
              </a:rPr>
              <a:t>‘</a:t>
            </a:r>
            <a:r>
              <a:rPr lang="tr-TR" sz="1050" b="1" dirty="0" err="1" smtClean="0">
                <a:solidFill>
                  <a:srgbClr val="C00000"/>
                </a:solidFill>
              </a:rPr>
              <a:t>pdf</a:t>
            </a:r>
            <a:r>
              <a:rPr lang="tr-TR" sz="1050" b="1" dirty="0" smtClean="0">
                <a:solidFill>
                  <a:srgbClr val="C00000"/>
                </a:solidFill>
              </a:rPr>
              <a:t>’ </a:t>
            </a:r>
            <a:r>
              <a:rPr lang="tr-TR" sz="1050" b="1" dirty="0" smtClean="0">
                <a:solidFill>
                  <a:srgbClr val="002060"/>
                </a:solidFill>
              </a:rPr>
              <a:t>formatında olması zorunlu olduğunu,</a:t>
            </a:r>
          </a:p>
          <a:p>
            <a:endParaRPr lang="tr-TR" sz="1050" b="1" dirty="0">
              <a:solidFill>
                <a:srgbClr val="002060"/>
              </a:solidFill>
            </a:endParaRPr>
          </a:p>
          <a:p>
            <a:r>
              <a:rPr lang="tr-TR" sz="1050" b="1" dirty="0" smtClean="0">
                <a:solidFill>
                  <a:srgbClr val="002060"/>
                </a:solidFill>
              </a:rPr>
              <a:t>-Transkripti oluşmamış veyahut henüz not girilmediğinden akademik ortalaması ‘0’ olarak görünen öğrencilerin </a:t>
            </a:r>
            <a:r>
              <a:rPr lang="tr-TR" sz="1050" b="1" dirty="0" smtClean="0">
                <a:solidFill>
                  <a:srgbClr val="C00000"/>
                </a:solidFill>
              </a:rPr>
              <a:t>bir önceki eğitim kademesinde oluşmuş not dökümünü </a:t>
            </a:r>
            <a:r>
              <a:rPr lang="tr-TR" sz="1050" b="1" dirty="0" smtClean="0">
                <a:solidFill>
                  <a:srgbClr val="002060"/>
                </a:solidFill>
              </a:rPr>
              <a:t>yüklemeleri gerektiğini,</a:t>
            </a:r>
          </a:p>
          <a:p>
            <a:endParaRPr lang="tr-TR" sz="1050" b="1" dirty="0" smtClean="0">
              <a:solidFill>
                <a:srgbClr val="002060"/>
              </a:solidFill>
            </a:endParaRPr>
          </a:p>
          <a:p>
            <a:r>
              <a:rPr lang="tr-TR" sz="1050" b="1" dirty="0" smtClean="0">
                <a:solidFill>
                  <a:srgbClr val="002060"/>
                </a:solidFill>
              </a:rPr>
              <a:t>-Erasmus Staj Hareketliliğine başvuruda bulunan öğrencilerin başvuru esnasında sisteme kabul mektubu yüklemesi durumunda </a:t>
            </a:r>
            <a:r>
              <a:rPr lang="tr-TR" sz="1050" b="1" dirty="0" smtClean="0">
                <a:solidFill>
                  <a:srgbClr val="C00000"/>
                </a:solidFill>
              </a:rPr>
              <a:t>+10 puan </a:t>
            </a:r>
            <a:r>
              <a:rPr lang="tr-TR" sz="1050" b="1" dirty="0" smtClean="0">
                <a:solidFill>
                  <a:srgbClr val="002060"/>
                </a:solidFill>
              </a:rPr>
              <a:t>alabileceğini,</a:t>
            </a:r>
          </a:p>
          <a:p>
            <a:endParaRPr lang="tr-TR" sz="1050" b="1" dirty="0" smtClean="0">
              <a:solidFill>
                <a:srgbClr val="002060"/>
              </a:solidFill>
            </a:endParaRPr>
          </a:p>
          <a:p>
            <a:r>
              <a:rPr lang="tr-TR" sz="1050" b="1" dirty="0">
                <a:solidFill>
                  <a:srgbClr val="002060"/>
                </a:solidFill>
              </a:rPr>
              <a:t>-</a:t>
            </a:r>
            <a:r>
              <a:rPr lang="tr-TR" sz="1050" b="1" dirty="0" smtClean="0">
                <a:solidFill>
                  <a:srgbClr val="002060"/>
                </a:solidFill>
              </a:rPr>
              <a:t>Öğrenim Hareketliliğine başvuruda bulunan öğrencilerin bölümleri ile anlaşmamız olan kurumlar arasından </a:t>
            </a:r>
            <a:r>
              <a:rPr lang="tr-TR" sz="1050" b="1" dirty="0" smtClean="0">
                <a:solidFill>
                  <a:srgbClr val="C00000"/>
                </a:solidFill>
              </a:rPr>
              <a:t>en az  1, en fazla 5 üniversite</a:t>
            </a:r>
            <a:r>
              <a:rPr lang="tr-TR" sz="1050" b="1" dirty="0" smtClean="0">
                <a:solidFill>
                  <a:srgbClr val="002060"/>
                </a:solidFill>
              </a:rPr>
              <a:t> olmak üzere tercih yapmasının zorunlu olduğunu, yapılmadığı durumda başvurunun geçersiz sayılacağını,</a:t>
            </a:r>
          </a:p>
          <a:p>
            <a:endParaRPr lang="tr-TR" sz="1050" b="1" dirty="0">
              <a:solidFill>
                <a:srgbClr val="002060"/>
              </a:solidFill>
            </a:endParaRPr>
          </a:p>
          <a:p>
            <a:pPr algn="ctr"/>
            <a:r>
              <a:rPr lang="tr-TR" sz="1050" b="1" dirty="0" smtClean="0">
                <a:solidFill>
                  <a:srgbClr val="002060"/>
                </a:solidFill>
              </a:rPr>
              <a:t>Unutmayınız!</a:t>
            </a:r>
          </a:p>
          <a:p>
            <a:endParaRPr lang="tr-TR" sz="1050" b="1" dirty="0">
              <a:solidFill>
                <a:srgbClr val="002060"/>
              </a:solidFill>
            </a:endParaRPr>
          </a:p>
          <a:p>
            <a:endParaRPr lang="tr-TR" sz="1050" b="1" dirty="0" smtClean="0">
              <a:solidFill>
                <a:srgbClr val="002060"/>
              </a:solidFill>
            </a:endParaRPr>
          </a:p>
          <a:p>
            <a:endParaRPr lang="tr-TR" sz="1050" b="1" dirty="0" smtClean="0">
              <a:solidFill>
                <a:srgbClr val="002060"/>
              </a:solidFill>
            </a:endParaRPr>
          </a:p>
          <a:p>
            <a:r>
              <a:rPr lang="tr-TR" sz="1050" b="1" dirty="0" smtClean="0">
                <a:solidFill>
                  <a:srgbClr val="002060"/>
                </a:solidFill>
              </a:rPr>
              <a:t>  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66" y="1240971"/>
            <a:ext cx="2224149" cy="153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49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RU CEVAP - Merak Ettiğiniz Sorular ve Cevaplar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22" y="2784022"/>
            <a:ext cx="54483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20635" y="270400"/>
            <a:ext cx="27438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SORU</a:t>
            </a:r>
            <a:endParaRPr lang="tr-TR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8597497" y="270400"/>
            <a:ext cx="33844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CEVAP</a:t>
            </a:r>
            <a:endParaRPr lang="tr-TR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581667" y="1111321"/>
            <a:ext cx="9252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&amp;</a:t>
            </a:r>
            <a:endParaRPr lang="tr-TR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11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40" y="782321"/>
            <a:ext cx="9103360" cy="607568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91989" y="184109"/>
            <a:ext cx="1891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GİRİŞ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6" name="Sağ Ok Belirtme Çizgisi 5"/>
          <p:cNvSpPr/>
          <p:nvPr/>
        </p:nvSpPr>
        <p:spPr>
          <a:xfrm>
            <a:off x="111760" y="1777107"/>
            <a:ext cx="3200400" cy="1809373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</a:rPr>
              <a:t>‘</a:t>
            </a:r>
            <a:r>
              <a:rPr lang="tr-TR" sz="1600" dirty="0" smtClean="0">
                <a:solidFill>
                  <a:srgbClr val="002060"/>
                </a:solidFill>
              </a:rPr>
              <a:t>Üniversite’ Başlığı altından</a:t>
            </a:r>
          </a:p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 </a:t>
            </a:r>
            <a:r>
              <a:rPr lang="tr-TR" sz="1600" dirty="0" smtClean="0">
                <a:solidFill>
                  <a:srgbClr val="C00000"/>
                </a:solidFill>
              </a:rPr>
              <a:t>‘İstanbul Gelişim Üniversitesi’</a:t>
            </a:r>
            <a:r>
              <a:rPr lang="tr-TR" sz="1600" dirty="0" smtClean="0">
                <a:solidFill>
                  <a:srgbClr val="002060"/>
                </a:solidFill>
              </a:rPr>
              <a:t>ni seçiniz. Ardından</a:t>
            </a:r>
          </a:p>
          <a:p>
            <a:pPr algn="ctr"/>
            <a:r>
              <a:rPr lang="tr-TR" sz="1600" dirty="0" smtClean="0">
                <a:solidFill>
                  <a:srgbClr val="C00000"/>
                </a:solidFill>
              </a:rPr>
              <a:t>‘İlana Git’ </a:t>
            </a:r>
            <a:r>
              <a:rPr lang="tr-TR" sz="1600" dirty="0" smtClean="0">
                <a:solidFill>
                  <a:srgbClr val="002060"/>
                </a:solidFill>
              </a:rPr>
              <a:t>butonuna tıklayınız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2531"/>
            <a:ext cx="9731830" cy="573546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91989" y="184109"/>
            <a:ext cx="1891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GİRİŞ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5" name="Sağ Ok Belirtme Çizgisi 4"/>
          <p:cNvSpPr/>
          <p:nvPr/>
        </p:nvSpPr>
        <p:spPr>
          <a:xfrm flipH="1">
            <a:off x="9078685" y="5045528"/>
            <a:ext cx="2990848" cy="946694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‘E-devlet ile giriş</a:t>
            </a:r>
            <a:r>
              <a:rPr lang="tr-TR" sz="1600" dirty="0" smtClean="0">
                <a:solidFill>
                  <a:srgbClr val="C00000"/>
                </a:solidFill>
              </a:rPr>
              <a:t>’ </a:t>
            </a:r>
            <a:r>
              <a:rPr lang="tr-TR" sz="1600" dirty="0" smtClean="0">
                <a:solidFill>
                  <a:srgbClr val="002060"/>
                </a:solidFill>
              </a:rPr>
              <a:t>butonuna tıklayınız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91989" y="184109"/>
            <a:ext cx="1891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GİRİŞ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365"/>
            <a:ext cx="9924175" cy="5670635"/>
          </a:xfrm>
          <a:prstGeom prst="rect">
            <a:avLst/>
          </a:prstGeom>
        </p:spPr>
      </p:pic>
      <p:sp>
        <p:nvSpPr>
          <p:cNvPr id="5" name="Sağ Ok Belirtme Çizgisi 4"/>
          <p:cNvSpPr/>
          <p:nvPr/>
        </p:nvSpPr>
        <p:spPr>
          <a:xfrm flipH="1">
            <a:off x="7063530" y="5095861"/>
            <a:ext cx="4832059" cy="1330105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‘Kimliğimi Şimdi Doğrula</a:t>
            </a:r>
            <a:r>
              <a:rPr lang="tr-TR" sz="1600" dirty="0" smtClean="0">
                <a:solidFill>
                  <a:srgbClr val="C00000"/>
                </a:solidFill>
              </a:rPr>
              <a:t>’ </a:t>
            </a:r>
            <a:r>
              <a:rPr lang="tr-TR" sz="1600" dirty="0" smtClean="0">
                <a:solidFill>
                  <a:srgbClr val="002060"/>
                </a:solidFill>
              </a:rPr>
              <a:t>butonuna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91989" y="184109"/>
            <a:ext cx="1891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GİRİŞ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772"/>
            <a:ext cx="9011908" cy="5893228"/>
          </a:xfrm>
          <a:prstGeom prst="rect">
            <a:avLst/>
          </a:prstGeom>
        </p:spPr>
      </p:pic>
      <p:sp>
        <p:nvSpPr>
          <p:cNvPr id="5" name="Sağ Ok Belirtme Çizgisi 4"/>
          <p:cNvSpPr/>
          <p:nvPr/>
        </p:nvSpPr>
        <p:spPr>
          <a:xfrm flipH="1">
            <a:off x="5402284" y="3572510"/>
            <a:ext cx="5790951" cy="1330105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Gerekli kullanıcı bilgilerini giriniz ve </a:t>
            </a:r>
            <a:r>
              <a:rPr lang="tr-TR" sz="1600" dirty="0" smtClean="0">
                <a:solidFill>
                  <a:srgbClr val="C00000"/>
                </a:solidFill>
              </a:rPr>
              <a:t>‘Giriş Yap’ </a:t>
            </a:r>
            <a:r>
              <a:rPr lang="tr-TR" sz="1600" dirty="0" smtClean="0">
                <a:solidFill>
                  <a:srgbClr val="002060"/>
                </a:solidFill>
              </a:rPr>
              <a:t>seçeneği aracılığıyla oturum açınız.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91989" y="184109"/>
            <a:ext cx="1891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GİRİŞ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06"/>
            <a:ext cx="10301681" cy="5842894"/>
          </a:xfrm>
          <a:prstGeom prst="rect">
            <a:avLst/>
          </a:prstGeom>
        </p:spPr>
      </p:pic>
      <p:sp>
        <p:nvSpPr>
          <p:cNvPr id="5" name="Sağ Ok Belirtme Çizgisi 4"/>
          <p:cNvSpPr/>
          <p:nvPr/>
        </p:nvSpPr>
        <p:spPr>
          <a:xfrm flipH="1">
            <a:off x="9963150" y="2184581"/>
            <a:ext cx="2228850" cy="974998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C00000"/>
                </a:solidFill>
              </a:rPr>
              <a:t>‘Yeni Başvuru’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63" y="1019823"/>
            <a:ext cx="10200937" cy="587083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91989" y="151452"/>
            <a:ext cx="1891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GİRİŞ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5" name="Sağ Ok Belirtme Çizgisi 4"/>
          <p:cNvSpPr/>
          <p:nvPr/>
        </p:nvSpPr>
        <p:spPr>
          <a:xfrm>
            <a:off x="579664" y="5605417"/>
            <a:ext cx="3633109" cy="974998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Üniversitemizi seçerek </a:t>
            </a:r>
            <a:r>
              <a:rPr lang="tr-TR" sz="1600" dirty="0" smtClean="0">
                <a:solidFill>
                  <a:srgbClr val="C00000"/>
                </a:solidFill>
              </a:rPr>
              <a:t>‘Başvur’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3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7135"/>
            <a:ext cx="5306786" cy="594086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86138"/>
            <a:ext cx="3123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BAŞVURU</a:t>
            </a:r>
            <a:endParaRPr lang="tr-TR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2530" t="881" r="656" b="-629"/>
          <a:stretch/>
        </p:blipFill>
        <p:spPr>
          <a:xfrm>
            <a:off x="5306788" y="917135"/>
            <a:ext cx="5249634" cy="5997666"/>
          </a:xfrm>
          <a:prstGeom prst="rect">
            <a:avLst/>
          </a:prstGeom>
        </p:spPr>
      </p:pic>
      <p:sp>
        <p:nvSpPr>
          <p:cNvPr id="6" name="Sağ Ok Belirtme Çizgisi 5"/>
          <p:cNvSpPr/>
          <p:nvPr/>
        </p:nvSpPr>
        <p:spPr>
          <a:xfrm flipH="1">
            <a:off x="8213269" y="5687059"/>
            <a:ext cx="3584123" cy="974998"/>
          </a:xfrm>
          <a:prstGeom prst="rightArrowCallout">
            <a:avLst>
              <a:gd name="adj1" fmla="val 23947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Onay akabinde </a:t>
            </a:r>
            <a:r>
              <a:rPr lang="tr-TR" sz="1600" dirty="0" smtClean="0">
                <a:solidFill>
                  <a:srgbClr val="C00000"/>
                </a:solidFill>
              </a:rPr>
              <a:t>‘Devam Et’ </a:t>
            </a:r>
            <a:r>
              <a:rPr lang="tr-TR" sz="1600" dirty="0" smtClean="0">
                <a:solidFill>
                  <a:srgbClr val="002060"/>
                </a:solidFill>
              </a:rPr>
              <a:t>seçeneğine Tıklayınız.</a:t>
            </a:r>
            <a:endParaRPr lang="tr-T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8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Özel 1">
      <a:dk1>
        <a:srgbClr val="FFFFFF"/>
      </a:dk1>
      <a:lt1>
        <a:sysClr val="window" lastClr="FFFFFF"/>
      </a:lt1>
      <a:dk2>
        <a:srgbClr val="D8D8D8"/>
      </a:dk2>
      <a:lt2>
        <a:srgbClr val="BFBFBF"/>
      </a:lt2>
      <a:accent1>
        <a:srgbClr val="65A0CC"/>
      </a:accent1>
      <a:accent2>
        <a:srgbClr val="50BEA3"/>
      </a:accent2>
      <a:accent3>
        <a:srgbClr val="4A9CCC"/>
      </a:accent3>
      <a:accent4>
        <a:srgbClr val="9A66CA"/>
      </a:accent4>
      <a:accent5>
        <a:srgbClr val="44ADF8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600</Words>
  <Application>Microsoft Office PowerPoint</Application>
  <PresentationFormat>Geniş ekran</PresentationFormat>
  <Paragraphs>92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4" baseType="lpstr">
      <vt:lpstr>Arial</vt:lpstr>
      <vt:lpstr>Bell MT</vt:lpstr>
      <vt:lpstr>Bookman Old Style</vt:lpstr>
      <vt:lpstr>Calibri</vt:lpstr>
      <vt:lpstr>Rockwell</vt:lpstr>
      <vt:lpstr>Times New Roman</vt:lpstr>
      <vt:lpstr>Damask</vt:lpstr>
      <vt:lpstr>İstanbul Gelişim Üniversitesi Erasmus Koordinatörlüğü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guguven</dc:creator>
  <cp:lastModifiedBy>sduman</cp:lastModifiedBy>
  <cp:revision>89</cp:revision>
  <dcterms:created xsi:type="dcterms:W3CDTF">2022-04-25T06:40:29Z</dcterms:created>
  <dcterms:modified xsi:type="dcterms:W3CDTF">2022-05-17T05:55:59Z</dcterms:modified>
</cp:coreProperties>
</file>